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charts/chart3.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vsd" ContentType="application/vnd.visio"/>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diagrams/layout2.xml" ContentType="application/vnd.openxmlformats-officedocument.drawingml.diagramLayout+xml"/>
  <Default Extension="vml" ContentType="application/vnd.openxmlformats-officedocument.vmlDrawing"/>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diagrams/data3.xml" ContentType="application/vnd.openxmlformats-officedocument.drawingml.diagramData+xml"/>
  <Override PartName="/ppt/charts/chart4.xml" ContentType="application/vnd.openxmlformats-officedocument.drawingml.chart+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1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1"/>
  </p:notesMasterIdLst>
  <p:sldIdLst>
    <p:sldId id="283" r:id="rId2"/>
    <p:sldId id="284" r:id="rId3"/>
    <p:sldId id="285" r:id="rId4"/>
    <p:sldId id="286" r:id="rId5"/>
    <p:sldId id="444" r:id="rId6"/>
    <p:sldId id="287" r:id="rId7"/>
    <p:sldId id="473" r:id="rId8"/>
    <p:sldId id="474" r:id="rId9"/>
    <p:sldId id="475" r:id="rId10"/>
    <p:sldId id="288" r:id="rId11"/>
    <p:sldId id="289" r:id="rId12"/>
    <p:sldId id="361" r:id="rId13"/>
    <p:sldId id="359" r:id="rId14"/>
    <p:sldId id="370" r:id="rId15"/>
    <p:sldId id="291" r:id="rId16"/>
    <p:sldId id="292" r:id="rId17"/>
    <p:sldId id="293" r:id="rId18"/>
    <p:sldId id="362" r:id="rId19"/>
    <p:sldId id="364" r:id="rId20"/>
    <p:sldId id="369" r:id="rId21"/>
    <p:sldId id="371" r:id="rId22"/>
    <p:sldId id="372" r:id="rId23"/>
    <p:sldId id="367" r:id="rId24"/>
    <p:sldId id="368" r:id="rId25"/>
    <p:sldId id="374" r:id="rId26"/>
    <p:sldId id="373" r:id="rId27"/>
    <p:sldId id="294" r:id="rId28"/>
    <p:sldId id="295" r:id="rId29"/>
    <p:sldId id="296" r:id="rId30"/>
    <p:sldId id="375" r:id="rId31"/>
    <p:sldId id="376" r:id="rId32"/>
    <p:sldId id="377" r:id="rId33"/>
    <p:sldId id="379" r:id="rId34"/>
    <p:sldId id="380" r:id="rId35"/>
    <p:sldId id="381" r:id="rId36"/>
    <p:sldId id="382" r:id="rId37"/>
    <p:sldId id="383" r:id="rId38"/>
    <p:sldId id="384" r:id="rId39"/>
    <p:sldId id="386" r:id="rId40"/>
    <p:sldId id="297" r:id="rId41"/>
    <p:sldId id="385" r:id="rId42"/>
    <p:sldId id="391" r:id="rId43"/>
    <p:sldId id="301" r:id="rId44"/>
    <p:sldId id="302" r:id="rId45"/>
    <p:sldId id="388" r:id="rId46"/>
    <p:sldId id="389" r:id="rId47"/>
    <p:sldId id="390" r:id="rId48"/>
    <p:sldId id="392" r:id="rId49"/>
    <p:sldId id="393" r:id="rId50"/>
    <p:sldId id="394" r:id="rId51"/>
    <p:sldId id="395" r:id="rId52"/>
    <p:sldId id="396" r:id="rId53"/>
    <p:sldId id="398" r:id="rId54"/>
    <p:sldId id="397" r:id="rId55"/>
    <p:sldId id="387" r:id="rId56"/>
    <p:sldId id="399" r:id="rId57"/>
    <p:sldId id="315" r:id="rId58"/>
    <p:sldId id="401" r:id="rId59"/>
    <p:sldId id="446" r:id="rId60"/>
    <p:sldId id="455" r:id="rId61"/>
    <p:sldId id="457" r:id="rId62"/>
    <p:sldId id="456" r:id="rId63"/>
    <p:sldId id="402" r:id="rId64"/>
    <p:sldId id="403" r:id="rId65"/>
    <p:sldId id="404" r:id="rId66"/>
    <p:sldId id="445" r:id="rId67"/>
    <p:sldId id="405" r:id="rId68"/>
    <p:sldId id="480" r:id="rId69"/>
    <p:sldId id="481" r:id="rId70"/>
    <p:sldId id="482" r:id="rId71"/>
    <p:sldId id="483" r:id="rId72"/>
    <p:sldId id="484" r:id="rId73"/>
    <p:sldId id="485" r:id="rId74"/>
    <p:sldId id="486" r:id="rId75"/>
    <p:sldId id="487" r:id="rId76"/>
    <p:sldId id="488" r:id="rId77"/>
    <p:sldId id="489" r:id="rId78"/>
    <p:sldId id="490" r:id="rId79"/>
    <p:sldId id="476" r:id="rId80"/>
    <p:sldId id="478" r:id="rId81"/>
    <p:sldId id="477" r:id="rId82"/>
    <p:sldId id="493" r:id="rId83"/>
    <p:sldId id="479" r:id="rId84"/>
    <p:sldId id="447" r:id="rId85"/>
    <p:sldId id="452" r:id="rId86"/>
    <p:sldId id="453" r:id="rId87"/>
    <p:sldId id="460" r:id="rId88"/>
    <p:sldId id="458" r:id="rId89"/>
    <p:sldId id="459" r:id="rId90"/>
    <p:sldId id="454" r:id="rId91"/>
    <p:sldId id="495" r:id="rId92"/>
    <p:sldId id="419" r:id="rId93"/>
    <p:sldId id="420" r:id="rId94"/>
    <p:sldId id="421" r:id="rId95"/>
    <p:sldId id="422" r:id="rId96"/>
    <p:sldId id="423" r:id="rId97"/>
    <p:sldId id="425" r:id="rId98"/>
    <p:sldId id="429" r:id="rId99"/>
    <p:sldId id="494" r:id="rId100"/>
    <p:sldId id="441" r:id="rId101"/>
    <p:sldId id="431" r:id="rId102"/>
    <p:sldId id="432" r:id="rId103"/>
    <p:sldId id="433" r:id="rId104"/>
    <p:sldId id="434" r:id="rId105"/>
    <p:sldId id="435" r:id="rId106"/>
    <p:sldId id="436" r:id="rId107"/>
    <p:sldId id="439" r:id="rId108"/>
    <p:sldId id="440" r:id="rId109"/>
    <p:sldId id="442" r:id="rId110"/>
  </p:sldIdLst>
  <p:sldSz cx="9144000" cy="5143500" type="screen16x9"/>
  <p:notesSz cx="6858000" cy="9144000"/>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0202"/>
    <a:srgbClr val="504B48"/>
    <a:srgbClr val="D9D9D9"/>
    <a:srgbClr val="F0EFED"/>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31" autoAdjust="0"/>
    <p:restoredTop sz="94660"/>
  </p:normalViewPr>
  <p:slideViewPr>
    <p:cSldViewPr snapToGrid="0">
      <p:cViewPr varScale="1">
        <p:scale>
          <a:sx n="119" d="100"/>
          <a:sy n="119" d="100"/>
        </p:scale>
        <p:origin x="-600" y="-90"/>
      </p:cViewPr>
      <p:guideLst>
        <p:guide orient="horz" pos="162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oleObject" Target="file:///D:\YHH\Course\&#25968;&#25454;&#32467;&#26500;&#19982;&#31243;&#24207;&#35774;&#35745;&#22522;&#30784;\yhh\DOC\&#25945;&#23398;&#25928;&#26524;&#20998;&#26512;&#25968;&#25454;.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YHH\Course\&#25968;&#25454;&#32467;&#26500;&#19982;&#31243;&#24207;&#35774;&#35745;&#22522;&#30784;\yhh\DOC\&#25945;&#23398;&#25928;&#26524;&#20998;&#26512;&#25968;&#25454;.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My%20Documents\&#39033;&#30446;\CourseGrading\&#25512;&#24191;\2016.11&#23454;&#36341;&#25945;&#23398;\2013-2015&#21271;&#33322;-&#25512;&#20813;.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My%20Documents\&#39033;&#30446;\CourseGrading\&#25512;&#24191;\2016.11&#23454;&#36341;&#25945;&#23398;\2013-2015&#21271;&#33322;-&#25512;&#2081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zh-CN"/>
  <c:chart>
    <c:title>
      <c:tx>
        <c:rich>
          <a:bodyPr/>
          <a:lstStyle/>
          <a:p>
            <a:pPr>
              <a:defRPr/>
            </a:pPr>
            <a:r>
              <a:rPr lang="zh-CN"/>
              <a:t>按代码行统计</a:t>
            </a:r>
            <a:endParaRPr lang="en-US"/>
          </a:p>
        </c:rich>
      </c:tx>
    </c:title>
    <c:plotArea>
      <c:layout/>
      <c:barChart>
        <c:barDir val="col"/>
        <c:grouping val="clustered"/>
        <c:ser>
          <c:idx val="0"/>
          <c:order val="0"/>
          <c:tx>
            <c:strRef>
              <c:f>Sheet1!$B$1</c:f>
              <c:strCache>
                <c:ptCount val="1"/>
                <c:pt idx="0">
                  <c:v>题目1</c:v>
                </c:pt>
              </c:strCache>
            </c:strRef>
          </c:tx>
          <c:cat>
            <c:strRef>
              <c:f>Sheet1!$A$2:$A$6</c:f>
              <c:strCache>
                <c:ptCount val="5"/>
                <c:pt idx="0">
                  <c:v>10级</c:v>
                </c:pt>
                <c:pt idx="1">
                  <c:v>11级</c:v>
                </c:pt>
                <c:pt idx="2">
                  <c:v>12级</c:v>
                </c:pt>
                <c:pt idx="3">
                  <c:v>13级</c:v>
                </c:pt>
                <c:pt idx="4">
                  <c:v>14级</c:v>
                </c:pt>
              </c:strCache>
            </c:strRef>
          </c:cat>
          <c:val>
            <c:numRef>
              <c:f>Sheet1!$B$2:$B$6</c:f>
              <c:numCache>
                <c:formatCode>General</c:formatCode>
                <c:ptCount val="5"/>
                <c:pt idx="0">
                  <c:v>26</c:v>
                </c:pt>
                <c:pt idx="1">
                  <c:v>20</c:v>
                </c:pt>
                <c:pt idx="2">
                  <c:v>22</c:v>
                </c:pt>
                <c:pt idx="3">
                  <c:v>38</c:v>
                </c:pt>
                <c:pt idx="4">
                  <c:v>40</c:v>
                </c:pt>
              </c:numCache>
            </c:numRef>
          </c:val>
        </c:ser>
        <c:ser>
          <c:idx val="1"/>
          <c:order val="1"/>
          <c:tx>
            <c:strRef>
              <c:f>Sheet1!$C$1</c:f>
              <c:strCache>
                <c:ptCount val="1"/>
                <c:pt idx="0">
                  <c:v>题目2</c:v>
                </c:pt>
              </c:strCache>
            </c:strRef>
          </c:tx>
          <c:cat>
            <c:strRef>
              <c:f>Sheet1!$A$2:$A$6</c:f>
              <c:strCache>
                <c:ptCount val="5"/>
                <c:pt idx="0">
                  <c:v>10级</c:v>
                </c:pt>
                <c:pt idx="1">
                  <c:v>11级</c:v>
                </c:pt>
                <c:pt idx="2">
                  <c:v>12级</c:v>
                </c:pt>
                <c:pt idx="3">
                  <c:v>13级</c:v>
                </c:pt>
                <c:pt idx="4">
                  <c:v>14级</c:v>
                </c:pt>
              </c:strCache>
            </c:strRef>
          </c:cat>
          <c:val>
            <c:numRef>
              <c:f>Sheet1!$C$2:$C$6</c:f>
              <c:numCache>
                <c:formatCode>General</c:formatCode>
                <c:ptCount val="5"/>
                <c:pt idx="0">
                  <c:v>44</c:v>
                </c:pt>
                <c:pt idx="1">
                  <c:v>46</c:v>
                </c:pt>
                <c:pt idx="2">
                  <c:v>50</c:v>
                </c:pt>
                <c:pt idx="3">
                  <c:v>47</c:v>
                </c:pt>
                <c:pt idx="4">
                  <c:v>45</c:v>
                </c:pt>
              </c:numCache>
            </c:numRef>
          </c:val>
        </c:ser>
        <c:ser>
          <c:idx val="2"/>
          <c:order val="2"/>
          <c:tx>
            <c:strRef>
              <c:f>Sheet1!$D$1</c:f>
              <c:strCache>
                <c:ptCount val="1"/>
                <c:pt idx="0">
                  <c:v>题目3</c:v>
                </c:pt>
              </c:strCache>
            </c:strRef>
          </c:tx>
          <c:cat>
            <c:strRef>
              <c:f>Sheet1!$A$2:$A$6</c:f>
              <c:strCache>
                <c:ptCount val="5"/>
                <c:pt idx="0">
                  <c:v>10级</c:v>
                </c:pt>
                <c:pt idx="1">
                  <c:v>11级</c:v>
                </c:pt>
                <c:pt idx="2">
                  <c:v>12级</c:v>
                </c:pt>
                <c:pt idx="3">
                  <c:v>13级</c:v>
                </c:pt>
                <c:pt idx="4">
                  <c:v>14级</c:v>
                </c:pt>
              </c:strCache>
            </c:strRef>
          </c:cat>
          <c:val>
            <c:numRef>
              <c:f>Sheet1!$D$2:$D$6</c:f>
              <c:numCache>
                <c:formatCode>General</c:formatCode>
                <c:ptCount val="5"/>
                <c:pt idx="0">
                  <c:v>62</c:v>
                </c:pt>
                <c:pt idx="1">
                  <c:v>59</c:v>
                </c:pt>
                <c:pt idx="2">
                  <c:v>76</c:v>
                </c:pt>
                <c:pt idx="3">
                  <c:v>62</c:v>
                </c:pt>
                <c:pt idx="4">
                  <c:v>72</c:v>
                </c:pt>
              </c:numCache>
            </c:numRef>
          </c:val>
        </c:ser>
        <c:axId val="100886016"/>
        <c:axId val="100887552"/>
      </c:barChart>
      <c:catAx>
        <c:axId val="100886016"/>
        <c:scaling>
          <c:orientation val="minMax"/>
        </c:scaling>
        <c:axPos val="b"/>
        <c:majorTickMark val="none"/>
        <c:tickLblPos val="nextTo"/>
        <c:txPr>
          <a:bodyPr/>
          <a:lstStyle/>
          <a:p>
            <a:pPr>
              <a:defRPr sz="1400"/>
            </a:pPr>
            <a:endParaRPr lang="zh-CN"/>
          </a:p>
        </c:txPr>
        <c:crossAx val="100887552"/>
        <c:crosses val="autoZero"/>
        <c:auto val="1"/>
        <c:lblAlgn val="ctr"/>
        <c:lblOffset val="100"/>
      </c:catAx>
      <c:valAx>
        <c:axId val="100887552"/>
        <c:scaling>
          <c:orientation val="minMax"/>
        </c:scaling>
        <c:axPos val="l"/>
        <c:majorGridlines/>
        <c:title>
          <c:tx>
            <c:rich>
              <a:bodyPr rot="-5400000" vert="horz"/>
              <a:lstStyle/>
              <a:p>
                <a:pPr>
                  <a:defRPr sz="1400"/>
                </a:pPr>
                <a:r>
                  <a:rPr lang="zh-CN" altLang="en-US" sz="1400" dirty="0" smtClean="0"/>
                  <a:t>代码行</a:t>
                </a:r>
                <a:endParaRPr lang="zh-CN" altLang="en-US" sz="1400" dirty="0"/>
              </a:p>
            </c:rich>
          </c:tx>
        </c:title>
        <c:numFmt formatCode="General" sourceLinked="1"/>
        <c:majorTickMark val="none"/>
        <c:tickLblPos val="nextTo"/>
        <c:txPr>
          <a:bodyPr/>
          <a:lstStyle/>
          <a:p>
            <a:pPr>
              <a:defRPr sz="1400"/>
            </a:pPr>
            <a:endParaRPr lang="zh-CN"/>
          </a:p>
        </c:txPr>
        <c:crossAx val="100886016"/>
        <c:crosses val="autoZero"/>
        <c:crossBetween val="between"/>
      </c:valAx>
    </c:plotArea>
    <c:legend>
      <c:legendPos val="r"/>
      <c:txPr>
        <a:bodyPr/>
        <a:lstStyle/>
        <a:p>
          <a:pPr>
            <a:defRPr sz="1400"/>
          </a:pPr>
          <a:endParaRPr lang="zh-CN"/>
        </a:p>
      </c:txPr>
    </c:legend>
    <c:plotVisOnly val="1"/>
  </c:chart>
  <c:txPr>
    <a:bodyPr/>
    <a:lstStyle/>
    <a:p>
      <a:pPr>
        <a:defRPr sz="1800"/>
      </a:pPr>
      <a:endParaRPr lang="zh-CN"/>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zh-CN"/>
  <c:style val="18"/>
  <c:chart>
    <c:title>
      <c:tx>
        <c:rich>
          <a:bodyPr/>
          <a:lstStyle/>
          <a:p>
            <a:pPr>
              <a:defRPr/>
            </a:pPr>
            <a:r>
              <a:rPr lang="zh-CN"/>
              <a:t>按通过率统计</a:t>
            </a:r>
          </a:p>
        </c:rich>
      </c:tx>
    </c:title>
    <c:plotArea>
      <c:layout/>
      <c:barChart>
        <c:barDir val="col"/>
        <c:grouping val="clustered"/>
        <c:ser>
          <c:idx val="0"/>
          <c:order val="0"/>
          <c:tx>
            <c:strRef>
              <c:f>Sheet1!$B$8</c:f>
              <c:strCache>
                <c:ptCount val="1"/>
                <c:pt idx="0">
                  <c:v>题目1</c:v>
                </c:pt>
              </c:strCache>
            </c:strRef>
          </c:tx>
          <c:cat>
            <c:strRef>
              <c:f>Sheet1!$A$9:$A$13</c:f>
              <c:strCache>
                <c:ptCount val="5"/>
                <c:pt idx="0">
                  <c:v>10级</c:v>
                </c:pt>
                <c:pt idx="1">
                  <c:v>11级</c:v>
                </c:pt>
                <c:pt idx="2">
                  <c:v>12级</c:v>
                </c:pt>
                <c:pt idx="3">
                  <c:v>13级</c:v>
                </c:pt>
                <c:pt idx="4">
                  <c:v>14级</c:v>
                </c:pt>
              </c:strCache>
            </c:strRef>
          </c:cat>
          <c:val>
            <c:numRef>
              <c:f>Sheet1!$B$9:$B$13</c:f>
              <c:numCache>
                <c:formatCode>General</c:formatCode>
                <c:ptCount val="5"/>
                <c:pt idx="0">
                  <c:v>0.90700000000000003</c:v>
                </c:pt>
                <c:pt idx="1">
                  <c:v>0.99299999999999999</c:v>
                </c:pt>
                <c:pt idx="2">
                  <c:v>1</c:v>
                </c:pt>
                <c:pt idx="3">
                  <c:v>0.98699999999999999</c:v>
                </c:pt>
                <c:pt idx="4">
                  <c:v>0.97200000000000064</c:v>
                </c:pt>
              </c:numCache>
            </c:numRef>
          </c:val>
        </c:ser>
        <c:ser>
          <c:idx val="1"/>
          <c:order val="1"/>
          <c:tx>
            <c:strRef>
              <c:f>Sheet1!$C$8</c:f>
              <c:strCache>
                <c:ptCount val="1"/>
                <c:pt idx="0">
                  <c:v>题目2</c:v>
                </c:pt>
              </c:strCache>
            </c:strRef>
          </c:tx>
          <c:cat>
            <c:strRef>
              <c:f>Sheet1!$A$9:$A$13</c:f>
              <c:strCache>
                <c:ptCount val="5"/>
                <c:pt idx="0">
                  <c:v>10级</c:v>
                </c:pt>
                <c:pt idx="1">
                  <c:v>11级</c:v>
                </c:pt>
                <c:pt idx="2">
                  <c:v>12级</c:v>
                </c:pt>
                <c:pt idx="3">
                  <c:v>13级</c:v>
                </c:pt>
                <c:pt idx="4">
                  <c:v>14级</c:v>
                </c:pt>
              </c:strCache>
            </c:strRef>
          </c:cat>
          <c:val>
            <c:numRef>
              <c:f>Sheet1!$C$9:$C$13</c:f>
              <c:numCache>
                <c:formatCode>General</c:formatCode>
                <c:ptCount val="5"/>
                <c:pt idx="0">
                  <c:v>0.89600000000000002</c:v>
                </c:pt>
                <c:pt idx="1">
                  <c:v>0.8720000000000101</c:v>
                </c:pt>
                <c:pt idx="2">
                  <c:v>0.98599999999999999</c:v>
                </c:pt>
                <c:pt idx="3">
                  <c:v>0.93899999999999995</c:v>
                </c:pt>
                <c:pt idx="4">
                  <c:v>0.97100000000000064</c:v>
                </c:pt>
              </c:numCache>
            </c:numRef>
          </c:val>
        </c:ser>
        <c:ser>
          <c:idx val="2"/>
          <c:order val="2"/>
          <c:tx>
            <c:strRef>
              <c:f>Sheet1!$D$8</c:f>
              <c:strCache>
                <c:ptCount val="1"/>
                <c:pt idx="0">
                  <c:v>题目3</c:v>
                </c:pt>
              </c:strCache>
            </c:strRef>
          </c:tx>
          <c:cat>
            <c:strRef>
              <c:f>Sheet1!$A$9:$A$13</c:f>
              <c:strCache>
                <c:ptCount val="5"/>
                <c:pt idx="0">
                  <c:v>10级</c:v>
                </c:pt>
                <c:pt idx="1">
                  <c:v>11级</c:v>
                </c:pt>
                <c:pt idx="2">
                  <c:v>12级</c:v>
                </c:pt>
                <c:pt idx="3">
                  <c:v>13级</c:v>
                </c:pt>
                <c:pt idx="4">
                  <c:v>14级</c:v>
                </c:pt>
              </c:strCache>
            </c:strRef>
          </c:cat>
          <c:val>
            <c:numRef>
              <c:f>Sheet1!$D$9:$D$13</c:f>
              <c:numCache>
                <c:formatCode>General</c:formatCode>
                <c:ptCount val="5"/>
                <c:pt idx="0">
                  <c:v>0.28600000000000031</c:v>
                </c:pt>
                <c:pt idx="1">
                  <c:v>0.70800000000000063</c:v>
                </c:pt>
                <c:pt idx="2">
                  <c:v>0.71300000000000063</c:v>
                </c:pt>
                <c:pt idx="3">
                  <c:v>0.64000000000001134</c:v>
                </c:pt>
                <c:pt idx="4">
                  <c:v>0.83100000000000063</c:v>
                </c:pt>
              </c:numCache>
            </c:numRef>
          </c:val>
        </c:ser>
        <c:axId val="100942592"/>
        <c:axId val="100944128"/>
      </c:barChart>
      <c:catAx>
        <c:axId val="100942592"/>
        <c:scaling>
          <c:orientation val="minMax"/>
        </c:scaling>
        <c:axPos val="b"/>
        <c:majorTickMark val="none"/>
        <c:tickLblPos val="nextTo"/>
        <c:txPr>
          <a:bodyPr/>
          <a:lstStyle/>
          <a:p>
            <a:pPr>
              <a:defRPr sz="1400"/>
            </a:pPr>
            <a:endParaRPr lang="zh-CN"/>
          </a:p>
        </c:txPr>
        <c:crossAx val="100944128"/>
        <c:crosses val="autoZero"/>
        <c:auto val="1"/>
        <c:lblAlgn val="ctr"/>
        <c:lblOffset val="100"/>
      </c:catAx>
      <c:valAx>
        <c:axId val="100944128"/>
        <c:scaling>
          <c:orientation val="minMax"/>
          <c:max val="1"/>
        </c:scaling>
        <c:axPos val="l"/>
        <c:majorGridlines/>
        <c:title>
          <c:tx>
            <c:rich>
              <a:bodyPr rot="-5400000" vert="horz"/>
              <a:lstStyle/>
              <a:p>
                <a:pPr>
                  <a:defRPr sz="1400"/>
                </a:pPr>
                <a:r>
                  <a:rPr lang="zh-CN" altLang="en-US" sz="1400" dirty="0" smtClean="0"/>
                  <a:t>通过率</a:t>
                </a:r>
                <a:endParaRPr lang="zh-CN" altLang="en-US" sz="1400" dirty="0"/>
              </a:p>
            </c:rich>
          </c:tx>
        </c:title>
        <c:numFmt formatCode="0%" sourceLinked="0"/>
        <c:majorTickMark val="none"/>
        <c:tickLblPos val="nextTo"/>
        <c:txPr>
          <a:bodyPr/>
          <a:lstStyle/>
          <a:p>
            <a:pPr>
              <a:defRPr sz="1400"/>
            </a:pPr>
            <a:endParaRPr lang="zh-CN"/>
          </a:p>
        </c:txPr>
        <c:crossAx val="100942592"/>
        <c:crosses val="autoZero"/>
        <c:crossBetween val="between"/>
      </c:valAx>
    </c:plotArea>
    <c:legend>
      <c:legendPos val="r"/>
      <c:txPr>
        <a:bodyPr/>
        <a:lstStyle/>
        <a:p>
          <a:pPr>
            <a:defRPr sz="1400"/>
          </a:pPr>
          <a:endParaRPr lang="zh-CN"/>
        </a:p>
      </c:txPr>
    </c:legend>
    <c:plotVisOnly val="1"/>
  </c:chart>
  <c:txPr>
    <a:bodyPr/>
    <a:lstStyle/>
    <a:p>
      <a:pPr>
        <a:defRPr sz="1800"/>
      </a:pPr>
      <a:endParaRPr lang="zh-CN"/>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zh-CN"/>
  <c:chart>
    <c:title>
      <c:tx>
        <c:rich>
          <a:bodyPr/>
          <a:lstStyle/>
          <a:p>
            <a:pPr>
              <a:defRPr sz="1600">
                <a:latin typeface="微软雅黑" pitchFamily="34" charset="-122"/>
                <a:ea typeface="微软雅黑" pitchFamily="34" charset="-122"/>
              </a:defRPr>
            </a:pPr>
            <a:r>
              <a:rPr lang="zh-CN" altLang="en-US" sz="1600">
                <a:latin typeface="微软雅黑" pitchFamily="34" charset="-122"/>
                <a:ea typeface="微软雅黑" pitchFamily="34" charset="-122"/>
              </a:rPr>
              <a:t>北航期末考试与研究生推免考试优秀率与及格率</a:t>
            </a:r>
          </a:p>
        </c:rich>
      </c:tx>
    </c:title>
    <c:plotArea>
      <c:layout/>
      <c:barChart>
        <c:barDir val="col"/>
        <c:grouping val="clustered"/>
        <c:ser>
          <c:idx val="0"/>
          <c:order val="0"/>
          <c:tx>
            <c:strRef>
              <c:f>综合数据!$A$3</c:f>
              <c:strCache>
                <c:ptCount val="1"/>
                <c:pt idx="0">
                  <c:v>北航</c:v>
                </c:pt>
              </c:strCache>
            </c:strRef>
          </c:tx>
          <c:cat>
            <c:multiLvlStrRef>
              <c:f>综合数据!$B$1:$G$2</c:f>
              <c:multiLvlStrCache>
                <c:ptCount val="6"/>
                <c:lvl>
                  <c:pt idx="0">
                    <c:v>优秀率</c:v>
                  </c:pt>
                  <c:pt idx="1">
                    <c:v>及格率</c:v>
                  </c:pt>
                  <c:pt idx="2">
                    <c:v>优秀率</c:v>
                  </c:pt>
                  <c:pt idx="3">
                    <c:v>及格率</c:v>
                  </c:pt>
                  <c:pt idx="4">
                    <c:v>优秀率</c:v>
                  </c:pt>
                  <c:pt idx="5">
                    <c:v>及格率</c:v>
                  </c:pt>
                </c:lvl>
                <c:lvl>
                  <c:pt idx="0">
                    <c:v>2013</c:v>
                  </c:pt>
                  <c:pt idx="2">
                    <c:v>2014</c:v>
                  </c:pt>
                  <c:pt idx="4">
                    <c:v>2015</c:v>
                  </c:pt>
                </c:lvl>
              </c:multiLvlStrCache>
            </c:multiLvlStrRef>
          </c:cat>
          <c:val>
            <c:numRef>
              <c:f>综合数据!$B$3:$G$3</c:f>
              <c:numCache>
                <c:formatCode>General</c:formatCode>
                <c:ptCount val="6"/>
                <c:pt idx="0">
                  <c:v>0.32517482517483948</c:v>
                </c:pt>
                <c:pt idx="1">
                  <c:v>0.81468531468532601</c:v>
                </c:pt>
                <c:pt idx="2">
                  <c:v>0.30419580419580688</c:v>
                </c:pt>
                <c:pt idx="3">
                  <c:v>0.80419580419581715</c:v>
                </c:pt>
                <c:pt idx="4">
                  <c:v>0.47841726618705943</c:v>
                </c:pt>
                <c:pt idx="5">
                  <c:v>0.86330935251799701</c:v>
                </c:pt>
              </c:numCache>
            </c:numRef>
          </c:val>
        </c:ser>
        <c:ser>
          <c:idx val="1"/>
          <c:order val="1"/>
          <c:tx>
            <c:strRef>
              <c:f>综合数据!$A$4</c:f>
              <c:strCache>
                <c:ptCount val="1"/>
                <c:pt idx="0">
                  <c:v>推免</c:v>
                </c:pt>
              </c:strCache>
            </c:strRef>
          </c:tx>
          <c:cat>
            <c:multiLvlStrRef>
              <c:f>综合数据!$B$1:$G$2</c:f>
              <c:multiLvlStrCache>
                <c:ptCount val="6"/>
                <c:lvl>
                  <c:pt idx="0">
                    <c:v>优秀率</c:v>
                  </c:pt>
                  <c:pt idx="1">
                    <c:v>及格率</c:v>
                  </c:pt>
                  <c:pt idx="2">
                    <c:v>优秀率</c:v>
                  </c:pt>
                  <c:pt idx="3">
                    <c:v>及格率</c:v>
                  </c:pt>
                  <c:pt idx="4">
                    <c:v>优秀率</c:v>
                  </c:pt>
                  <c:pt idx="5">
                    <c:v>及格率</c:v>
                  </c:pt>
                </c:lvl>
                <c:lvl>
                  <c:pt idx="0">
                    <c:v>2013</c:v>
                  </c:pt>
                  <c:pt idx="2">
                    <c:v>2014</c:v>
                  </c:pt>
                  <c:pt idx="4">
                    <c:v>2015</c:v>
                  </c:pt>
                </c:lvl>
              </c:multiLvlStrCache>
            </c:multiLvlStrRef>
          </c:cat>
          <c:val>
            <c:numRef>
              <c:f>综合数据!$B$4:$G$4</c:f>
              <c:numCache>
                <c:formatCode>General</c:formatCode>
                <c:ptCount val="6"/>
                <c:pt idx="0">
                  <c:v>0.30526315789473685</c:v>
                </c:pt>
                <c:pt idx="1">
                  <c:v>0.66315789473684261</c:v>
                </c:pt>
                <c:pt idx="2">
                  <c:v>0.22680412371134023</c:v>
                </c:pt>
                <c:pt idx="3">
                  <c:v>0.80412371134020622</c:v>
                </c:pt>
                <c:pt idx="4">
                  <c:v>0.3884297520661158</c:v>
                </c:pt>
                <c:pt idx="5">
                  <c:v>0.81818181818182956</c:v>
                </c:pt>
              </c:numCache>
            </c:numRef>
          </c:val>
        </c:ser>
        <c:axId val="100951552"/>
        <c:axId val="100953088"/>
      </c:barChart>
      <c:catAx>
        <c:axId val="100951552"/>
        <c:scaling>
          <c:orientation val="minMax"/>
        </c:scaling>
        <c:axPos val="b"/>
        <c:tickLblPos val="nextTo"/>
        <c:crossAx val="100953088"/>
        <c:crosses val="autoZero"/>
        <c:auto val="1"/>
        <c:lblAlgn val="ctr"/>
        <c:lblOffset val="100"/>
      </c:catAx>
      <c:valAx>
        <c:axId val="100953088"/>
        <c:scaling>
          <c:orientation val="minMax"/>
        </c:scaling>
        <c:axPos val="l"/>
        <c:majorGridlines/>
        <c:title>
          <c:tx>
            <c:rich>
              <a:bodyPr rot="-5400000" vert="horz"/>
              <a:lstStyle/>
              <a:p>
                <a:pPr>
                  <a:defRPr/>
                </a:pPr>
                <a:r>
                  <a:rPr lang="zh-CN" altLang="en-US"/>
                  <a:t>百分比</a:t>
                </a:r>
              </a:p>
            </c:rich>
          </c:tx>
        </c:title>
        <c:numFmt formatCode="0%" sourceLinked="0"/>
        <c:tickLblPos val="nextTo"/>
        <c:crossAx val="100951552"/>
        <c:crosses val="autoZero"/>
        <c:crossBetween val="between"/>
      </c:valAx>
    </c:plotArea>
    <c:legend>
      <c:legendPos val="t"/>
    </c:legend>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zh-CN"/>
  <c:chart>
    <c:title>
      <c:tx>
        <c:rich>
          <a:bodyPr/>
          <a:lstStyle/>
          <a:p>
            <a:pPr>
              <a:defRPr sz="1600">
                <a:latin typeface="微软雅黑" pitchFamily="34" charset="-122"/>
                <a:ea typeface="微软雅黑" pitchFamily="34" charset="-122"/>
              </a:defRPr>
            </a:pPr>
            <a:r>
              <a:rPr lang="zh-CN" altLang="zh-CN" sz="1600" b="1" i="0" baseline="0">
                <a:latin typeface="微软雅黑" pitchFamily="34" charset="-122"/>
                <a:ea typeface="微软雅黑" pitchFamily="34" charset="-122"/>
              </a:rPr>
              <a:t>北航期末考试与研究生推免考试</a:t>
            </a:r>
            <a:r>
              <a:rPr lang="zh-CN" altLang="en-US" sz="1600" b="1" i="0" baseline="0">
                <a:latin typeface="微软雅黑" pitchFamily="34" charset="-122"/>
                <a:ea typeface="微软雅黑" pitchFamily="34" charset="-122"/>
              </a:rPr>
              <a:t>平均分</a:t>
            </a:r>
            <a:endParaRPr lang="zh-CN" altLang="zh-CN" sz="1600">
              <a:latin typeface="微软雅黑" pitchFamily="34" charset="-122"/>
              <a:ea typeface="微软雅黑" pitchFamily="34" charset="-122"/>
            </a:endParaRPr>
          </a:p>
        </c:rich>
      </c:tx>
    </c:title>
    <c:plotArea>
      <c:layout/>
      <c:barChart>
        <c:barDir val="col"/>
        <c:grouping val="clustered"/>
        <c:ser>
          <c:idx val="0"/>
          <c:order val="0"/>
          <c:tx>
            <c:strRef>
              <c:f>综合数据!$J$3</c:f>
              <c:strCache>
                <c:ptCount val="1"/>
                <c:pt idx="0">
                  <c:v>北航</c:v>
                </c:pt>
              </c:strCache>
            </c:strRef>
          </c:tx>
          <c:cat>
            <c:multiLvlStrRef>
              <c:f>综合数据!$K$1:$M$2</c:f>
              <c:multiLvlStrCache>
                <c:ptCount val="3"/>
                <c:lvl>
                  <c:pt idx="0">
                    <c:v>2013</c:v>
                  </c:pt>
                  <c:pt idx="1">
                    <c:v>2014</c:v>
                  </c:pt>
                  <c:pt idx="2">
                    <c:v>2015</c:v>
                  </c:pt>
                </c:lvl>
                <c:lvl>
                  <c:pt idx="0">
                    <c:v>平均分</c:v>
                  </c:pt>
                </c:lvl>
              </c:multiLvlStrCache>
            </c:multiLvlStrRef>
          </c:cat>
          <c:val>
            <c:numRef>
              <c:f>综合数据!$K$3:$M$3</c:f>
              <c:numCache>
                <c:formatCode>General</c:formatCode>
                <c:ptCount val="3"/>
                <c:pt idx="0">
                  <c:v>76.027972027971558</c:v>
                </c:pt>
                <c:pt idx="1">
                  <c:v>75.69055944055944</c:v>
                </c:pt>
                <c:pt idx="2">
                  <c:v>81.540767386091218</c:v>
                </c:pt>
              </c:numCache>
            </c:numRef>
          </c:val>
        </c:ser>
        <c:ser>
          <c:idx val="1"/>
          <c:order val="1"/>
          <c:tx>
            <c:strRef>
              <c:f>综合数据!$J$4</c:f>
              <c:strCache>
                <c:ptCount val="1"/>
                <c:pt idx="0">
                  <c:v>推免</c:v>
                </c:pt>
              </c:strCache>
            </c:strRef>
          </c:tx>
          <c:cat>
            <c:multiLvlStrRef>
              <c:f>综合数据!$K$1:$M$2</c:f>
              <c:multiLvlStrCache>
                <c:ptCount val="3"/>
                <c:lvl>
                  <c:pt idx="0">
                    <c:v>2013</c:v>
                  </c:pt>
                  <c:pt idx="1">
                    <c:v>2014</c:v>
                  </c:pt>
                  <c:pt idx="2">
                    <c:v>2015</c:v>
                  </c:pt>
                </c:lvl>
                <c:lvl>
                  <c:pt idx="0">
                    <c:v>平均分</c:v>
                  </c:pt>
                </c:lvl>
              </c:multiLvlStrCache>
            </c:multiLvlStrRef>
          </c:cat>
          <c:val>
            <c:numRef>
              <c:f>综合数据!$K$4:$M$4</c:f>
              <c:numCache>
                <c:formatCode>General</c:formatCode>
                <c:ptCount val="3"/>
                <c:pt idx="0">
                  <c:v>64.808421052629157</c:v>
                </c:pt>
                <c:pt idx="1">
                  <c:v>65.777319587628853</c:v>
                </c:pt>
                <c:pt idx="2">
                  <c:v>72.800000000000011</c:v>
                </c:pt>
              </c:numCache>
            </c:numRef>
          </c:val>
        </c:ser>
        <c:axId val="101036032"/>
        <c:axId val="101037568"/>
      </c:barChart>
      <c:catAx>
        <c:axId val="101036032"/>
        <c:scaling>
          <c:orientation val="minMax"/>
        </c:scaling>
        <c:axPos val="b"/>
        <c:tickLblPos val="nextTo"/>
        <c:crossAx val="101037568"/>
        <c:crosses val="autoZero"/>
        <c:auto val="1"/>
        <c:lblAlgn val="ctr"/>
        <c:lblOffset val="100"/>
      </c:catAx>
      <c:valAx>
        <c:axId val="101037568"/>
        <c:scaling>
          <c:orientation val="minMax"/>
          <c:max val="100"/>
        </c:scaling>
        <c:axPos val="l"/>
        <c:majorGridlines/>
        <c:title>
          <c:tx>
            <c:rich>
              <a:bodyPr rot="-5400000" vert="horz"/>
              <a:lstStyle/>
              <a:p>
                <a:pPr>
                  <a:defRPr/>
                </a:pPr>
                <a:r>
                  <a:rPr lang="zh-CN" altLang="en-US"/>
                  <a:t>平均分</a:t>
                </a:r>
              </a:p>
            </c:rich>
          </c:tx>
        </c:title>
        <c:numFmt formatCode="General" sourceLinked="1"/>
        <c:tickLblPos val="nextTo"/>
        <c:crossAx val="101036032"/>
        <c:crosses val="autoZero"/>
        <c:crossBetween val="between"/>
      </c:valAx>
    </c:plotArea>
    <c:legend>
      <c:legendPos val="t"/>
    </c:legend>
    <c:plotVisOnly val="1"/>
  </c:chart>
  <c:externalData r:id="rId1"/>
</c:chartSpac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A5BE41-60B6-47D5-A4E3-103D8BD531FB}" type="doc">
      <dgm:prSet loTypeId="urn:microsoft.com/office/officeart/2005/8/layout/radial3" loCatId="cycle" qsTypeId="urn:microsoft.com/office/officeart/2005/8/quickstyle/simple1" qsCatId="simple" csTypeId="urn:microsoft.com/office/officeart/2005/8/colors/colorful4" csCatId="colorful" phldr="1"/>
      <dgm:spPr/>
      <dgm:t>
        <a:bodyPr/>
        <a:lstStyle/>
        <a:p>
          <a:endParaRPr lang="zh-CN" altLang="en-US"/>
        </a:p>
      </dgm:t>
    </dgm:pt>
    <dgm:pt modelId="{5C7C1F2E-B957-4B86-A0E7-09A03E05A7FD}">
      <dgm:prSet phldrT="[文本]" custT="1"/>
      <dgm:spPr/>
      <dgm:t>
        <a:bodyPr/>
        <a:lstStyle/>
        <a:p>
          <a:r>
            <a:rPr lang="zh-CN" altLang="en-US" sz="700" smtClean="0">
              <a:latin typeface="Times New Roman" pitchFamily="18" charset="0"/>
              <a:ea typeface="微软雅黑" pitchFamily="34" charset="-122"/>
              <a:cs typeface="Times New Roman" pitchFamily="18" charset="0"/>
            </a:rPr>
            <a:t>可挂载任何</a:t>
          </a:r>
          <a:endParaRPr lang="en-US" altLang="zh-CN" sz="700" smtClean="0">
            <a:latin typeface="Times New Roman" pitchFamily="18" charset="0"/>
            <a:ea typeface="微软雅黑" pitchFamily="34" charset="-122"/>
            <a:cs typeface="Times New Roman" pitchFamily="18" charset="0"/>
          </a:endParaRPr>
        </a:p>
        <a:p>
          <a:r>
            <a:rPr lang="zh-CN" altLang="en-US" sz="700" smtClean="0">
              <a:latin typeface="Times New Roman" pitchFamily="18" charset="0"/>
              <a:ea typeface="微软雅黑" pitchFamily="34" charset="-122"/>
              <a:cs typeface="Times New Roman" pitchFamily="18" charset="0"/>
            </a:rPr>
            <a:t>虚拟机</a:t>
          </a:r>
          <a:endParaRPr lang="zh-CN" altLang="en-US" sz="700" dirty="0">
            <a:latin typeface="Times New Roman" pitchFamily="18" charset="0"/>
            <a:ea typeface="微软雅黑" pitchFamily="34" charset="-122"/>
            <a:cs typeface="Times New Roman" pitchFamily="18" charset="0"/>
          </a:endParaRPr>
        </a:p>
      </dgm:t>
    </dgm:pt>
    <dgm:pt modelId="{6D2687CF-402F-405C-A776-34DBF352E4B4}" type="parTrans" cxnId="{160D49D1-392B-4115-940C-D438121BCE2C}">
      <dgm:prSet/>
      <dgm:spPr/>
      <dgm:t>
        <a:bodyPr/>
        <a:lstStyle/>
        <a:p>
          <a:endParaRPr lang="zh-CN" altLang="en-US">
            <a:solidFill>
              <a:schemeClr val="bg1"/>
            </a:solidFill>
            <a:latin typeface="Times New Roman" pitchFamily="18" charset="0"/>
            <a:ea typeface="微软雅黑" pitchFamily="34" charset="-122"/>
            <a:cs typeface="Times New Roman" pitchFamily="18" charset="0"/>
          </a:endParaRPr>
        </a:p>
      </dgm:t>
    </dgm:pt>
    <dgm:pt modelId="{919DB451-9107-46D3-B48F-DC8F29254800}" type="sibTrans" cxnId="{160D49D1-392B-4115-940C-D438121BCE2C}">
      <dgm:prSet/>
      <dgm:spPr/>
      <dgm:t>
        <a:bodyPr/>
        <a:lstStyle/>
        <a:p>
          <a:endParaRPr lang="zh-CN" altLang="en-US">
            <a:solidFill>
              <a:schemeClr val="bg1"/>
            </a:solidFill>
            <a:latin typeface="Times New Roman" pitchFamily="18" charset="0"/>
            <a:ea typeface="微软雅黑" pitchFamily="34" charset="-122"/>
            <a:cs typeface="Times New Roman" pitchFamily="18" charset="0"/>
          </a:endParaRPr>
        </a:p>
      </dgm:t>
    </dgm:pt>
    <dgm:pt modelId="{353F35E1-9263-43DA-BE1F-1D7D18705E90}">
      <dgm:prSet phldrT="[文本]"/>
      <dgm:spPr/>
      <dgm:t>
        <a:bodyPr/>
        <a:lstStyle/>
        <a:p>
          <a:r>
            <a:rPr lang="en-US" altLang="zh-CN" smtClean="0">
              <a:latin typeface="Times New Roman" pitchFamily="18" charset="0"/>
              <a:ea typeface="微软雅黑" pitchFamily="34" charset="-122"/>
              <a:cs typeface="Times New Roman" pitchFamily="18" charset="0"/>
            </a:rPr>
            <a:t>Docker</a:t>
          </a:r>
          <a:endParaRPr lang="zh-CN" altLang="en-US" dirty="0">
            <a:latin typeface="Times New Roman" pitchFamily="18" charset="0"/>
            <a:ea typeface="微软雅黑" pitchFamily="34" charset="-122"/>
            <a:cs typeface="Times New Roman" pitchFamily="18" charset="0"/>
          </a:endParaRPr>
        </a:p>
      </dgm:t>
    </dgm:pt>
    <dgm:pt modelId="{3CC7208A-7AF4-420F-8E37-D7420DAF3DFE}" type="parTrans" cxnId="{27DD09B6-AC6E-4F32-AE2A-75901E9FAD57}">
      <dgm:prSet/>
      <dgm:spPr/>
      <dgm:t>
        <a:bodyPr/>
        <a:lstStyle/>
        <a:p>
          <a:endParaRPr lang="zh-CN" altLang="en-US">
            <a:solidFill>
              <a:schemeClr val="bg1"/>
            </a:solidFill>
            <a:latin typeface="Times New Roman" pitchFamily="18" charset="0"/>
            <a:ea typeface="微软雅黑" pitchFamily="34" charset="-122"/>
            <a:cs typeface="Times New Roman" pitchFamily="18" charset="0"/>
          </a:endParaRPr>
        </a:p>
      </dgm:t>
    </dgm:pt>
    <dgm:pt modelId="{F3866AA1-63D6-43C5-ADD6-558682201CA4}" type="sibTrans" cxnId="{27DD09B6-AC6E-4F32-AE2A-75901E9FAD57}">
      <dgm:prSet/>
      <dgm:spPr/>
      <dgm:t>
        <a:bodyPr/>
        <a:lstStyle/>
        <a:p>
          <a:endParaRPr lang="zh-CN" altLang="en-US">
            <a:solidFill>
              <a:schemeClr val="bg1"/>
            </a:solidFill>
            <a:latin typeface="Times New Roman" pitchFamily="18" charset="0"/>
            <a:ea typeface="微软雅黑" pitchFamily="34" charset="-122"/>
            <a:cs typeface="Times New Roman" pitchFamily="18" charset="0"/>
          </a:endParaRPr>
        </a:p>
      </dgm:t>
    </dgm:pt>
    <dgm:pt modelId="{C1D31810-D20C-406F-8194-0D257AC4DFD8}">
      <dgm:prSet phldrT="[文本]"/>
      <dgm:spPr/>
      <dgm:t>
        <a:bodyPr/>
        <a:lstStyle/>
        <a:p>
          <a:r>
            <a:rPr lang="en-US" altLang="zh-CN" smtClean="0">
              <a:latin typeface="Times New Roman" pitchFamily="18" charset="0"/>
              <a:ea typeface="微软雅黑" pitchFamily="34" charset="-122"/>
              <a:cs typeface="Times New Roman" pitchFamily="18" charset="0"/>
            </a:rPr>
            <a:t>Vmware</a:t>
          </a:r>
          <a:endParaRPr lang="zh-CN" altLang="en-US" dirty="0">
            <a:latin typeface="Times New Roman" pitchFamily="18" charset="0"/>
            <a:ea typeface="微软雅黑" pitchFamily="34" charset="-122"/>
            <a:cs typeface="Times New Roman" pitchFamily="18" charset="0"/>
          </a:endParaRPr>
        </a:p>
      </dgm:t>
    </dgm:pt>
    <dgm:pt modelId="{776F89DA-C957-44FE-B050-F99A10792BDE}" type="parTrans" cxnId="{CAFF824A-4265-4BCF-A314-AD02D8C98ED5}">
      <dgm:prSet/>
      <dgm:spPr/>
      <dgm:t>
        <a:bodyPr/>
        <a:lstStyle/>
        <a:p>
          <a:endParaRPr lang="zh-CN" altLang="en-US">
            <a:solidFill>
              <a:schemeClr val="bg1"/>
            </a:solidFill>
            <a:latin typeface="Times New Roman" pitchFamily="18" charset="0"/>
            <a:ea typeface="微软雅黑" pitchFamily="34" charset="-122"/>
            <a:cs typeface="Times New Roman" pitchFamily="18" charset="0"/>
          </a:endParaRPr>
        </a:p>
      </dgm:t>
    </dgm:pt>
    <dgm:pt modelId="{B383C76F-0751-4FA3-93BA-38AED01E4BA4}" type="sibTrans" cxnId="{CAFF824A-4265-4BCF-A314-AD02D8C98ED5}">
      <dgm:prSet/>
      <dgm:spPr/>
      <dgm:t>
        <a:bodyPr/>
        <a:lstStyle/>
        <a:p>
          <a:endParaRPr lang="zh-CN" altLang="en-US">
            <a:solidFill>
              <a:schemeClr val="bg1"/>
            </a:solidFill>
            <a:latin typeface="Times New Roman" pitchFamily="18" charset="0"/>
            <a:ea typeface="微软雅黑" pitchFamily="34" charset="-122"/>
            <a:cs typeface="Times New Roman" pitchFamily="18" charset="0"/>
          </a:endParaRPr>
        </a:p>
      </dgm:t>
    </dgm:pt>
    <dgm:pt modelId="{263F1611-A58F-4593-AB2D-209F94A7E32F}">
      <dgm:prSet phldrT="[文本]"/>
      <dgm:spPr/>
      <dgm:t>
        <a:bodyPr/>
        <a:lstStyle/>
        <a:p>
          <a:r>
            <a:rPr lang="en-US" altLang="zh-CN" smtClean="0">
              <a:latin typeface="Times New Roman" pitchFamily="18" charset="0"/>
              <a:ea typeface="微软雅黑" pitchFamily="34" charset="-122"/>
              <a:cs typeface="Times New Roman" pitchFamily="18" charset="0"/>
            </a:rPr>
            <a:t>……</a:t>
          </a:r>
          <a:endParaRPr lang="zh-CN" altLang="en-US" dirty="0">
            <a:latin typeface="Times New Roman" pitchFamily="18" charset="0"/>
            <a:ea typeface="微软雅黑" pitchFamily="34" charset="-122"/>
            <a:cs typeface="Times New Roman" pitchFamily="18" charset="0"/>
          </a:endParaRPr>
        </a:p>
      </dgm:t>
    </dgm:pt>
    <dgm:pt modelId="{71E86D82-2DE4-4B9C-B329-2A40F0602D63}" type="parTrans" cxnId="{8954B4D1-4ABD-470A-9399-DCD3F50D577A}">
      <dgm:prSet/>
      <dgm:spPr/>
      <dgm:t>
        <a:bodyPr/>
        <a:lstStyle/>
        <a:p>
          <a:endParaRPr lang="zh-CN" altLang="en-US">
            <a:solidFill>
              <a:schemeClr val="bg1"/>
            </a:solidFill>
            <a:latin typeface="Times New Roman" pitchFamily="18" charset="0"/>
            <a:ea typeface="微软雅黑" pitchFamily="34" charset="-122"/>
            <a:cs typeface="Times New Roman" pitchFamily="18" charset="0"/>
          </a:endParaRPr>
        </a:p>
      </dgm:t>
    </dgm:pt>
    <dgm:pt modelId="{F4B048EF-6F1F-454D-8436-9EEF3CC3A243}" type="sibTrans" cxnId="{8954B4D1-4ABD-470A-9399-DCD3F50D577A}">
      <dgm:prSet/>
      <dgm:spPr/>
      <dgm:t>
        <a:bodyPr/>
        <a:lstStyle/>
        <a:p>
          <a:endParaRPr lang="zh-CN" altLang="en-US">
            <a:solidFill>
              <a:schemeClr val="bg1"/>
            </a:solidFill>
            <a:latin typeface="Times New Roman" pitchFamily="18" charset="0"/>
            <a:ea typeface="微软雅黑" pitchFamily="34" charset="-122"/>
            <a:cs typeface="Times New Roman" pitchFamily="18" charset="0"/>
          </a:endParaRPr>
        </a:p>
      </dgm:t>
    </dgm:pt>
    <dgm:pt modelId="{0E6ADC76-DB50-4073-9D40-CAD155E4A82E}">
      <dgm:prSet phldrT="[文本]"/>
      <dgm:spPr/>
      <dgm:t>
        <a:bodyPr/>
        <a:lstStyle/>
        <a:p>
          <a:r>
            <a:rPr lang="en-US" altLang="zh-CN" smtClean="0">
              <a:latin typeface="Times New Roman" pitchFamily="18" charset="0"/>
              <a:ea typeface="微软雅黑" pitchFamily="34" charset="-122"/>
              <a:cs typeface="Times New Roman" pitchFamily="18" charset="0"/>
            </a:rPr>
            <a:t>OpenStack</a:t>
          </a:r>
          <a:endParaRPr lang="zh-CN" altLang="en-US" dirty="0">
            <a:latin typeface="Times New Roman" pitchFamily="18" charset="0"/>
            <a:ea typeface="微软雅黑" pitchFamily="34" charset="-122"/>
            <a:cs typeface="Times New Roman" pitchFamily="18" charset="0"/>
          </a:endParaRPr>
        </a:p>
      </dgm:t>
    </dgm:pt>
    <dgm:pt modelId="{09936226-186E-47E1-BED2-027329AFBCCC}" type="parTrans" cxnId="{102DE259-0201-48B6-9F50-AF242372E938}">
      <dgm:prSet/>
      <dgm:spPr/>
      <dgm:t>
        <a:bodyPr/>
        <a:lstStyle/>
        <a:p>
          <a:endParaRPr lang="zh-CN" altLang="en-US">
            <a:solidFill>
              <a:schemeClr val="bg1"/>
            </a:solidFill>
            <a:latin typeface="Times New Roman" pitchFamily="18" charset="0"/>
            <a:ea typeface="微软雅黑" pitchFamily="34" charset="-122"/>
            <a:cs typeface="Times New Roman" pitchFamily="18" charset="0"/>
          </a:endParaRPr>
        </a:p>
      </dgm:t>
    </dgm:pt>
    <dgm:pt modelId="{509CBE41-BE82-4BC1-AD99-C857AF137B69}" type="sibTrans" cxnId="{102DE259-0201-48B6-9F50-AF242372E938}">
      <dgm:prSet/>
      <dgm:spPr/>
      <dgm:t>
        <a:bodyPr/>
        <a:lstStyle/>
        <a:p>
          <a:endParaRPr lang="zh-CN" altLang="en-US">
            <a:solidFill>
              <a:schemeClr val="bg1"/>
            </a:solidFill>
            <a:latin typeface="Times New Roman" pitchFamily="18" charset="0"/>
            <a:ea typeface="微软雅黑" pitchFamily="34" charset="-122"/>
            <a:cs typeface="Times New Roman" pitchFamily="18" charset="0"/>
          </a:endParaRPr>
        </a:p>
      </dgm:t>
    </dgm:pt>
    <dgm:pt modelId="{BA449727-6C4E-4706-B2C4-11D1BE4BABFE}">
      <dgm:prSet phldrT="[文本]"/>
      <dgm:spPr/>
      <dgm:t>
        <a:bodyPr/>
        <a:lstStyle/>
        <a:p>
          <a:r>
            <a:rPr lang="zh-CN" altLang="en-US" dirty="0" smtClean="0">
              <a:latin typeface="Times New Roman" pitchFamily="18" charset="0"/>
              <a:ea typeface="微软雅黑" pitchFamily="34" charset="-122"/>
              <a:cs typeface="Times New Roman" pitchFamily="18" charset="0"/>
            </a:rPr>
            <a:t>公有云</a:t>
          </a:r>
          <a:endParaRPr lang="zh-CN" altLang="en-US" dirty="0">
            <a:latin typeface="Times New Roman" pitchFamily="18" charset="0"/>
            <a:ea typeface="微软雅黑" pitchFamily="34" charset="-122"/>
            <a:cs typeface="Times New Roman" pitchFamily="18" charset="0"/>
          </a:endParaRPr>
        </a:p>
      </dgm:t>
    </dgm:pt>
    <dgm:pt modelId="{16374F6A-A06E-4654-8A7D-70871E5BF91D}" type="parTrans" cxnId="{1D06F28F-6067-4F1D-89F2-301EAD18F3C6}">
      <dgm:prSet/>
      <dgm:spPr/>
      <dgm:t>
        <a:bodyPr/>
        <a:lstStyle/>
        <a:p>
          <a:endParaRPr lang="zh-CN" altLang="en-US"/>
        </a:p>
      </dgm:t>
    </dgm:pt>
    <dgm:pt modelId="{6A2EC817-7F33-486D-B267-0744205D8A4E}" type="sibTrans" cxnId="{1D06F28F-6067-4F1D-89F2-301EAD18F3C6}">
      <dgm:prSet/>
      <dgm:spPr/>
      <dgm:t>
        <a:bodyPr/>
        <a:lstStyle/>
        <a:p>
          <a:endParaRPr lang="zh-CN" altLang="en-US"/>
        </a:p>
      </dgm:t>
    </dgm:pt>
    <dgm:pt modelId="{63C530FB-8E63-4D00-87DB-652BC61B86FE}" type="pres">
      <dgm:prSet presAssocID="{33A5BE41-60B6-47D5-A4E3-103D8BD531FB}" presName="composite" presStyleCnt="0">
        <dgm:presLayoutVars>
          <dgm:chMax val="1"/>
          <dgm:dir/>
          <dgm:resizeHandles val="exact"/>
        </dgm:presLayoutVars>
      </dgm:prSet>
      <dgm:spPr/>
      <dgm:t>
        <a:bodyPr/>
        <a:lstStyle/>
        <a:p>
          <a:endParaRPr lang="zh-CN" altLang="en-US"/>
        </a:p>
      </dgm:t>
    </dgm:pt>
    <dgm:pt modelId="{097F1D11-964D-49A6-9FB1-2D2BEF1410A4}" type="pres">
      <dgm:prSet presAssocID="{33A5BE41-60B6-47D5-A4E3-103D8BD531FB}" presName="radial" presStyleCnt="0">
        <dgm:presLayoutVars>
          <dgm:animLvl val="ctr"/>
        </dgm:presLayoutVars>
      </dgm:prSet>
      <dgm:spPr/>
      <dgm:t>
        <a:bodyPr/>
        <a:lstStyle/>
        <a:p>
          <a:endParaRPr lang="zh-CN" altLang="en-US"/>
        </a:p>
      </dgm:t>
    </dgm:pt>
    <dgm:pt modelId="{9B3B8A37-B2A6-40A5-89E6-B4D016BE0A17}" type="pres">
      <dgm:prSet presAssocID="{5C7C1F2E-B957-4B86-A0E7-09A03E05A7FD}" presName="centerShape" presStyleLbl="vennNode1" presStyleIdx="0" presStyleCnt="6"/>
      <dgm:spPr/>
      <dgm:t>
        <a:bodyPr/>
        <a:lstStyle/>
        <a:p>
          <a:endParaRPr lang="zh-CN" altLang="en-US"/>
        </a:p>
      </dgm:t>
    </dgm:pt>
    <dgm:pt modelId="{229B2D32-B06C-449E-AEA3-72A6048C7392}" type="pres">
      <dgm:prSet presAssocID="{353F35E1-9263-43DA-BE1F-1D7D18705E90}" presName="node" presStyleLbl="vennNode1" presStyleIdx="1" presStyleCnt="6">
        <dgm:presLayoutVars>
          <dgm:bulletEnabled val="1"/>
        </dgm:presLayoutVars>
      </dgm:prSet>
      <dgm:spPr/>
      <dgm:t>
        <a:bodyPr/>
        <a:lstStyle/>
        <a:p>
          <a:endParaRPr lang="zh-CN" altLang="en-US"/>
        </a:p>
      </dgm:t>
    </dgm:pt>
    <dgm:pt modelId="{1C0846CE-A961-4D12-B0D1-D1E1AF80A3C9}" type="pres">
      <dgm:prSet presAssocID="{C1D31810-D20C-406F-8194-0D257AC4DFD8}" presName="node" presStyleLbl="vennNode1" presStyleIdx="2" presStyleCnt="6">
        <dgm:presLayoutVars>
          <dgm:bulletEnabled val="1"/>
        </dgm:presLayoutVars>
      </dgm:prSet>
      <dgm:spPr/>
      <dgm:t>
        <a:bodyPr/>
        <a:lstStyle/>
        <a:p>
          <a:endParaRPr lang="zh-CN" altLang="en-US"/>
        </a:p>
      </dgm:t>
    </dgm:pt>
    <dgm:pt modelId="{18127435-6727-423F-80A9-C279C49FC97B}" type="pres">
      <dgm:prSet presAssocID="{BA449727-6C4E-4706-B2C4-11D1BE4BABFE}" presName="node" presStyleLbl="vennNode1" presStyleIdx="3" presStyleCnt="6">
        <dgm:presLayoutVars>
          <dgm:bulletEnabled val="1"/>
        </dgm:presLayoutVars>
      </dgm:prSet>
      <dgm:spPr/>
      <dgm:t>
        <a:bodyPr/>
        <a:lstStyle/>
        <a:p>
          <a:endParaRPr lang="zh-CN" altLang="en-US"/>
        </a:p>
      </dgm:t>
    </dgm:pt>
    <dgm:pt modelId="{3C43A686-0927-4DFB-A72C-99417A16CC7F}" type="pres">
      <dgm:prSet presAssocID="{263F1611-A58F-4593-AB2D-209F94A7E32F}" presName="node" presStyleLbl="vennNode1" presStyleIdx="4" presStyleCnt="6">
        <dgm:presLayoutVars>
          <dgm:bulletEnabled val="1"/>
        </dgm:presLayoutVars>
      </dgm:prSet>
      <dgm:spPr/>
      <dgm:t>
        <a:bodyPr/>
        <a:lstStyle/>
        <a:p>
          <a:endParaRPr lang="zh-CN" altLang="en-US"/>
        </a:p>
      </dgm:t>
    </dgm:pt>
    <dgm:pt modelId="{EBE9528A-E2AC-4459-B8F3-AF1301E706F6}" type="pres">
      <dgm:prSet presAssocID="{0E6ADC76-DB50-4073-9D40-CAD155E4A82E}" presName="node" presStyleLbl="vennNode1" presStyleIdx="5" presStyleCnt="6">
        <dgm:presLayoutVars>
          <dgm:bulletEnabled val="1"/>
        </dgm:presLayoutVars>
      </dgm:prSet>
      <dgm:spPr/>
      <dgm:t>
        <a:bodyPr/>
        <a:lstStyle/>
        <a:p>
          <a:endParaRPr lang="zh-CN" altLang="en-US"/>
        </a:p>
      </dgm:t>
    </dgm:pt>
  </dgm:ptLst>
  <dgm:cxnLst>
    <dgm:cxn modelId="{8775D195-1091-436B-8A8E-E056EB527164}" type="presOf" srcId="{263F1611-A58F-4593-AB2D-209F94A7E32F}" destId="{3C43A686-0927-4DFB-A72C-99417A16CC7F}" srcOrd="0" destOrd="0" presId="urn:microsoft.com/office/officeart/2005/8/layout/radial3"/>
    <dgm:cxn modelId="{CAFF824A-4265-4BCF-A314-AD02D8C98ED5}" srcId="{5C7C1F2E-B957-4B86-A0E7-09A03E05A7FD}" destId="{C1D31810-D20C-406F-8194-0D257AC4DFD8}" srcOrd="1" destOrd="0" parTransId="{776F89DA-C957-44FE-B050-F99A10792BDE}" sibTransId="{B383C76F-0751-4FA3-93BA-38AED01E4BA4}"/>
    <dgm:cxn modelId="{1D06F28F-6067-4F1D-89F2-301EAD18F3C6}" srcId="{5C7C1F2E-B957-4B86-A0E7-09A03E05A7FD}" destId="{BA449727-6C4E-4706-B2C4-11D1BE4BABFE}" srcOrd="2" destOrd="0" parTransId="{16374F6A-A06E-4654-8A7D-70871E5BF91D}" sibTransId="{6A2EC817-7F33-486D-B267-0744205D8A4E}"/>
    <dgm:cxn modelId="{8954B4D1-4ABD-470A-9399-DCD3F50D577A}" srcId="{5C7C1F2E-B957-4B86-A0E7-09A03E05A7FD}" destId="{263F1611-A58F-4593-AB2D-209F94A7E32F}" srcOrd="3" destOrd="0" parTransId="{71E86D82-2DE4-4B9C-B329-2A40F0602D63}" sibTransId="{F4B048EF-6F1F-454D-8436-9EEF3CC3A243}"/>
    <dgm:cxn modelId="{9AC319E4-7E00-410C-AC8A-B77F6F7BE165}" type="presOf" srcId="{BA449727-6C4E-4706-B2C4-11D1BE4BABFE}" destId="{18127435-6727-423F-80A9-C279C49FC97B}" srcOrd="0" destOrd="0" presId="urn:microsoft.com/office/officeart/2005/8/layout/radial3"/>
    <dgm:cxn modelId="{7C7CBDF3-E45A-419D-9805-5906D2B93DEC}" type="presOf" srcId="{C1D31810-D20C-406F-8194-0D257AC4DFD8}" destId="{1C0846CE-A961-4D12-B0D1-D1E1AF80A3C9}" srcOrd="0" destOrd="0" presId="urn:microsoft.com/office/officeart/2005/8/layout/radial3"/>
    <dgm:cxn modelId="{27DD09B6-AC6E-4F32-AE2A-75901E9FAD57}" srcId="{5C7C1F2E-B957-4B86-A0E7-09A03E05A7FD}" destId="{353F35E1-9263-43DA-BE1F-1D7D18705E90}" srcOrd="0" destOrd="0" parTransId="{3CC7208A-7AF4-420F-8E37-D7420DAF3DFE}" sibTransId="{F3866AA1-63D6-43C5-ADD6-558682201CA4}"/>
    <dgm:cxn modelId="{160D49D1-392B-4115-940C-D438121BCE2C}" srcId="{33A5BE41-60B6-47D5-A4E3-103D8BD531FB}" destId="{5C7C1F2E-B957-4B86-A0E7-09A03E05A7FD}" srcOrd="0" destOrd="0" parTransId="{6D2687CF-402F-405C-A776-34DBF352E4B4}" sibTransId="{919DB451-9107-46D3-B48F-DC8F29254800}"/>
    <dgm:cxn modelId="{C7131ABB-DC34-4B8D-85A3-9AFBFD300CF2}" type="presOf" srcId="{5C7C1F2E-B957-4B86-A0E7-09A03E05A7FD}" destId="{9B3B8A37-B2A6-40A5-89E6-B4D016BE0A17}" srcOrd="0" destOrd="0" presId="urn:microsoft.com/office/officeart/2005/8/layout/radial3"/>
    <dgm:cxn modelId="{102DE259-0201-48B6-9F50-AF242372E938}" srcId="{5C7C1F2E-B957-4B86-A0E7-09A03E05A7FD}" destId="{0E6ADC76-DB50-4073-9D40-CAD155E4A82E}" srcOrd="4" destOrd="0" parTransId="{09936226-186E-47E1-BED2-027329AFBCCC}" sibTransId="{509CBE41-BE82-4BC1-AD99-C857AF137B69}"/>
    <dgm:cxn modelId="{DAA2CEAE-E0FC-4825-AFDF-23B0C10E34DA}" type="presOf" srcId="{33A5BE41-60B6-47D5-A4E3-103D8BD531FB}" destId="{63C530FB-8E63-4D00-87DB-652BC61B86FE}" srcOrd="0" destOrd="0" presId="urn:microsoft.com/office/officeart/2005/8/layout/radial3"/>
    <dgm:cxn modelId="{7788D51A-B719-4015-880B-6E73B81D9D74}" type="presOf" srcId="{353F35E1-9263-43DA-BE1F-1D7D18705E90}" destId="{229B2D32-B06C-449E-AEA3-72A6048C7392}" srcOrd="0" destOrd="0" presId="urn:microsoft.com/office/officeart/2005/8/layout/radial3"/>
    <dgm:cxn modelId="{90BA61EF-2C2E-4307-A9E1-27824B888181}" type="presOf" srcId="{0E6ADC76-DB50-4073-9D40-CAD155E4A82E}" destId="{EBE9528A-E2AC-4459-B8F3-AF1301E706F6}" srcOrd="0" destOrd="0" presId="urn:microsoft.com/office/officeart/2005/8/layout/radial3"/>
    <dgm:cxn modelId="{920775EB-8830-4206-863D-D6F52373721A}" type="presParOf" srcId="{63C530FB-8E63-4D00-87DB-652BC61B86FE}" destId="{097F1D11-964D-49A6-9FB1-2D2BEF1410A4}" srcOrd="0" destOrd="0" presId="urn:microsoft.com/office/officeart/2005/8/layout/radial3"/>
    <dgm:cxn modelId="{E080757F-3287-4579-8E78-1668393DEF62}" type="presParOf" srcId="{097F1D11-964D-49A6-9FB1-2D2BEF1410A4}" destId="{9B3B8A37-B2A6-40A5-89E6-B4D016BE0A17}" srcOrd="0" destOrd="0" presId="urn:microsoft.com/office/officeart/2005/8/layout/radial3"/>
    <dgm:cxn modelId="{2EFA6C99-0A9C-4C6A-8E78-E81CC20B16E5}" type="presParOf" srcId="{097F1D11-964D-49A6-9FB1-2D2BEF1410A4}" destId="{229B2D32-B06C-449E-AEA3-72A6048C7392}" srcOrd="1" destOrd="0" presId="urn:microsoft.com/office/officeart/2005/8/layout/radial3"/>
    <dgm:cxn modelId="{4BBA52CE-6086-47C2-8AAC-E3AC07D1FE6C}" type="presParOf" srcId="{097F1D11-964D-49A6-9FB1-2D2BEF1410A4}" destId="{1C0846CE-A961-4D12-B0D1-D1E1AF80A3C9}" srcOrd="2" destOrd="0" presId="urn:microsoft.com/office/officeart/2005/8/layout/radial3"/>
    <dgm:cxn modelId="{29ED75B1-1B51-4838-9061-AB59E2BE7D74}" type="presParOf" srcId="{097F1D11-964D-49A6-9FB1-2D2BEF1410A4}" destId="{18127435-6727-423F-80A9-C279C49FC97B}" srcOrd="3" destOrd="0" presId="urn:microsoft.com/office/officeart/2005/8/layout/radial3"/>
    <dgm:cxn modelId="{EF298DD0-DD68-4275-85AB-FD5AF6DBCB32}" type="presParOf" srcId="{097F1D11-964D-49A6-9FB1-2D2BEF1410A4}" destId="{3C43A686-0927-4DFB-A72C-99417A16CC7F}" srcOrd="4" destOrd="0" presId="urn:microsoft.com/office/officeart/2005/8/layout/radial3"/>
    <dgm:cxn modelId="{E2AC24D7-EFC0-4CB4-A386-D48FE43F75DA}" type="presParOf" srcId="{097F1D11-964D-49A6-9FB1-2D2BEF1410A4}" destId="{EBE9528A-E2AC-4459-B8F3-AF1301E706F6}" srcOrd="5" destOrd="0" presId="urn:microsoft.com/office/officeart/2005/8/layout/radial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CBC1B0-B930-42FF-98C5-0988036B7595}" type="doc">
      <dgm:prSet loTypeId="urn:microsoft.com/office/officeart/2005/8/layout/radial3" loCatId="cycle" qsTypeId="urn:microsoft.com/office/officeart/2005/8/quickstyle/simple1" qsCatId="simple" csTypeId="urn:microsoft.com/office/officeart/2005/8/colors/colorful5" csCatId="colorful" phldr="1"/>
      <dgm:spPr/>
      <dgm:t>
        <a:bodyPr/>
        <a:lstStyle/>
        <a:p>
          <a:endParaRPr lang="zh-CN" altLang="en-US"/>
        </a:p>
      </dgm:t>
    </dgm:pt>
    <dgm:pt modelId="{950CEB52-312F-412C-8EFD-52E6439AA89C}">
      <dgm:prSet phldrT="[文本]" custT="1"/>
      <dgm:spPr/>
      <dgm:t>
        <a:bodyPr/>
        <a:lstStyle/>
        <a:p>
          <a:r>
            <a:rPr lang="zh-CN" altLang="en-US" sz="1400" b="1" dirty="0" smtClean="0"/>
            <a:t>代码相似性检测</a:t>
          </a:r>
          <a:endParaRPr lang="zh-CN" altLang="en-US" sz="1400" b="1" dirty="0"/>
        </a:p>
      </dgm:t>
    </dgm:pt>
    <dgm:pt modelId="{537DC14B-F3C4-4E1C-BEA4-14CCCD75C9BE}" type="parTrans" cxnId="{E49026B3-7FD4-4E0B-91F2-67D531A3596D}">
      <dgm:prSet/>
      <dgm:spPr/>
      <dgm:t>
        <a:bodyPr/>
        <a:lstStyle/>
        <a:p>
          <a:endParaRPr lang="zh-CN" altLang="en-US" b="0"/>
        </a:p>
      </dgm:t>
    </dgm:pt>
    <dgm:pt modelId="{B46C74E9-8B5E-46BD-B6B7-7E95B51972CF}" type="sibTrans" cxnId="{E49026B3-7FD4-4E0B-91F2-67D531A3596D}">
      <dgm:prSet/>
      <dgm:spPr/>
      <dgm:t>
        <a:bodyPr/>
        <a:lstStyle/>
        <a:p>
          <a:endParaRPr lang="zh-CN" altLang="en-US" b="0"/>
        </a:p>
      </dgm:t>
    </dgm:pt>
    <dgm:pt modelId="{6F03E54B-ECF2-49E3-AAD2-D6688D7F9831}">
      <dgm:prSet phldrT="[文本]"/>
      <dgm:spPr/>
      <dgm:t>
        <a:bodyPr/>
        <a:lstStyle/>
        <a:p>
          <a:r>
            <a:rPr lang="zh-CN" altLang="en-US" b="0" i="0" dirty="0"/>
            <a:t>修改注释</a:t>
          </a:r>
          <a:endParaRPr lang="zh-CN" altLang="en-US" b="0" dirty="0"/>
        </a:p>
      </dgm:t>
    </dgm:pt>
    <dgm:pt modelId="{6FD418A8-CC51-4991-84F4-B524B0726E4F}" type="parTrans" cxnId="{1404EF6A-CA8A-45F7-B9F9-3BEF927D9050}">
      <dgm:prSet/>
      <dgm:spPr/>
      <dgm:t>
        <a:bodyPr/>
        <a:lstStyle/>
        <a:p>
          <a:endParaRPr lang="zh-CN" altLang="en-US" b="0"/>
        </a:p>
      </dgm:t>
    </dgm:pt>
    <dgm:pt modelId="{DCA2CD0A-0AE9-44F9-B349-2AA3391F7ABD}" type="sibTrans" cxnId="{1404EF6A-CA8A-45F7-B9F9-3BEF927D9050}">
      <dgm:prSet/>
      <dgm:spPr/>
      <dgm:t>
        <a:bodyPr/>
        <a:lstStyle/>
        <a:p>
          <a:endParaRPr lang="zh-CN" altLang="en-US" b="0"/>
        </a:p>
      </dgm:t>
    </dgm:pt>
    <dgm:pt modelId="{944AA6FC-18C5-4C6F-B671-CABFF5ECFDF7}">
      <dgm:prSet phldrT="[文本]"/>
      <dgm:spPr/>
      <dgm:t>
        <a:bodyPr/>
        <a:lstStyle/>
        <a:p>
          <a:r>
            <a:rPr lang="zh-CN" altLang="en-US" b="0" i="0" dirty="0"/>
            <a:t>重新排版</a:t>
          </a:r>
          <a:endParaRPr lang="zh-CN" altLang="en-US" b="0" dirty="0"/>
        </a:p>
      </dgm:t>
    </dgm:pt>
    <dgm:pt modelId="{8B9D3E21-FA3B-4478-97D5-BD2CDA40851E}" type="parTrans" cxnId="{8B5C25E2-C6DF-4107-85F2-CD722BF06E3A}">
      <dgm:prSet/>
      <dgm:spPr/>
      <dgm:t>
        <a:bodyPr/>
        <a:lstStyle/>
        <a:p>
          <a:endParaRPr lang="zh-CN" altLang="en-US" b="0"/>
        </a:p>
      </dgm:t>
    </dgm:pt>
    <dgm:pt modelId="{2691055F-A90E-4572-AE2B-4E1503F511ED}" type="sibTrans" cxnId="{8B5C25E2-C6DF-4107-85F2-CD722BF06E3A}">
      <dgm:prSet/>
      <dgm:spPr/>
      <dgm:t>
        <a:bodyPr/>
        <a:lstStyle/>
        <a:p>
          <a:endParaRPr lang="zh-CN" altLang="en-US" b="0"/>
        </a:p>
      </dgm:t>
    </dgm:pt>
    <dgm:pt modelId="{09F304CB-971D-4719-8FDE-D32111A12116}">
      <dgm:prSet phldrT="[文本]"/>
      <dgm:spPr/>
      <dgm:t>
        <a:bodyPr/>
        <a:lstStyle/>
        <a:p>
          <a:r>
            <a:rPr lang="zh-CN" altLang="en-US" b="0" i="0" dirty="0"/>
            <a:t>标识符重命名</a:t>
          </a:r>
          <a:endParaRPr lang="zh-CN" altLang="en-US" b="0" dirty="0"/>
        </a:p>
      </dgm:t>
    </dgm:pt>
    <dgm:pt modelId="{1B5A0633-13A2-48D4-941A-7B65E61C7346}" type="parTrans" cxnId="{329C2D0A-30E1-4393-B003-26AC58D3EC95}">
      <dgm:prSet/>
      <dgm:spPr/>
      <dgm:t>
        <a:bodyPr/>
        <a:lstStyle/>
        <a:p>
          <a:endParaRPr lang="zh-CN" altLang="en-US" b="0"/>
        </a:p>
      </dgm:t>
    </dgm:pt>
    <dgm:pt modelId="{D0A5D7CF-5642-4966-A9F6-ABFA66C2E288}" type="sibTrans" cxnId="{329C2D0A-30E1-4393-B003-26AC58D3EC95}">
      <dgm:prSet/>
      <dgm:spPr/>
      <dgm:t>
        <a:bodyPr/>
        <a:lstStyle/>
        <a:p>
          <a:endParaRPr lang="zh-CN" altLang="en-US" b="0"/>
        </a:p>
      </dgm:t>
    </dgm:pt>
    <dgm:pt modelId="{E89B5571-F4F8-4A43-B114-398D7D4B86FE}">
      <dgm:prSet phldrT="[文本]"/>
      <dgm:spPr/>
      <dgm:t>
        <a:bodyPr/>
        <a:lstStyle/>
        <a:p>
          <a:r>
            <a:rPr lang="zh-CN" altLang="en-US" b="0" i="0" dirty="0"/>
            <a:t>代码块重排序</a:t>
          </a:r>
          <a:endParaRPr lang="zh-CN" altLang="en-US" b="0" dirty="0"/>
        </a:p>
      </dgm:t>
    </dgm:pt>
    <dgm:pt modelId="{5541B3A9-CACB-42EE-8A4A-042498261381}" type="parTrans" cxnId="{89AE4658-C013-4380-B271-E36DE70283D7}">
      <dgm:prSet/>
      <dgm:spPr/>
      <dgm:t>
        <a:bodyPr/>
        <a:lstStyle/>
        <a:p>
          <a:endParaRPr lang="zh-CN" altLang="en-US" b="0"/>
        </a:p>
      </dgm:t>
    </dgm:pt>
    <dgm:pt modelId="{7832A419-BA1E-4B9A-AAF8-09F388F5AC0F}" type="sibTrans" cxnId="{89AE4658-C013-4380-B271-E36DE70283D7}">
      <dgm:prSet/>
      <dgm:spPr/>
      <dgm:t>
        <a:bodyPr/>
        <a:lstStyle/>
        <a:p>
          <a:endParaRPr lang="zh-CN" altLang="en-US" b="0"/>
        </a:p>
      </dgm:t>
    </dgm:pt>
    <dgm:pt modelId="{D05383AD-0CD2-492A-88C4-091421CCB950}">
      <dgm:prSet phldrT="[文本]"/>
      <dgm:spPr/>
      <dgm:t>
        <a:bodyPr/>
        <a:lstStyle/>
        <a:p>
          <a:r>
            <a:rPr lang="zh-CN" altLang="en-US" b="0" i="0" dirty="0"/>
            <a:t>常量替换</a:t>
          </a:r>
          <a:endParaRPr lang="zh-CN" altLang="en-US" b="0" dirty="0"/>
        </a:p>
      </dgm:t>
    </dgm:pt>
    <dgm:pt modelId="{A750A1A7-7CD5-4A0C-BE33-27C86E817300}" type="parTrans" cxnId="{A15DBD24-BD05-4D9D-BB33-F4D98F351F1C}">
      <dgm:prSet/>
      <dgm:spPr/>
      <dgm:t>
        <a:bodyPr/>
        <a:lstStyle/>
        <a:p>
          <a:endParaRPr lang="zh-CN" altLang="en-US" b="0"/>
        </a:p>
      </dgm:t>
    </dgm:pt>
    <dgm:pt modelId="{6E6E8FD3-CBA6-41B3-AB56-7242DFB1AF78}" type="sibTrans" cxnId="{A15DBD24-BD05-4D9D-BB33-F4D98F351F1C}">
      <dgm:prSet/>
      <dgm:spPr/>
      <dgm:t>
        <a:bodyPr/>
        <a:lstStyle/>
        <a:p>
          <a:endParaRPr lang="zh-CN" altLang="en-US" b="0"/>
        </a:p>
      </dgm:t>
    </dgm:pt>
    <dgm:pt modelId="{212EB530-10EB-4CC6-ACD8-2C8E82944E68}">
      <dgm:prSet phldrT="[文本]"/>
      <dgm:spPr/>
      <dgm:t>
        <a:bodyPr/>
        <a:lstStyle/>
        <a:p>
          <a:r>
            <a:rPr lang="zh-CN" altLang="en-US" b="0" i="0" dirty="0"/>
            <a:t>改变数据类型</a:t>
          </a:r>
          <a:endParaRPr lang="zh-CN" altLang="en-US" b="0" dirty="0"/>
        </a:p>
      </dgm:t>
    </dgm:pt>
    <dgm:pt modelId="{BFD0DA75-0B1C-4185-8589-41A1498A82C1}" type="parTrans" cxnId="{22A0E73E-59EA-40CF-9C38-FA1294BE35FB}">
      <dgm:prSet/>
      <dgm:spPr/>
      <dgm:t>
        <a:bodyPr/>
        <a:lstStyle/>
        <a:p>
          <a:endParaRPr lang="zh-CN" altLang="en-US" b="0"/>
        </a:p>
      </dgm:t>
    </dgm:pt>
    <dgm:pt modelId="{A191B26F-6DAE-4C5D-A2E5-3BF0C190C0A8}" type="sibTrans" cxnId="{22A0E73E-59EA-40CF-9C38-FA1294BE35FB}">
      <dgm:prSet/>
      <dgm:spPr/>
      <dgm:t>
        <a:bodyPr/>
        <a:lstStyle/>
        <a:p>
          <a:endParaRPr lang="zh-CN" altLang="en-US" b="0"/>
        </a:p>
      </dgm:t>
    </dgm:pt>
    <dgm:pt modelId="{62DC4CBB-4806-4D75-99AA-74163C5032AB}">
      <dgm:prSet phldrT="[文本]"/>
      <dgm:spPr/>
      <dgm:t>
        <a:bodyPr/>
        <a:lstStyle/>
        <a:p>
          <a:r>
            <a:rPr lang="zh-CN" altLang="en-US" b="0" i="0" dirty="0"/>
            <a:t>代码冗余</a:t>
          </a:r>
          <a:endParaRPr lang="zh-CN" altLang="en-US" b="0" dirty="0"/>
        </a:p>
      </dgm:t>
    </dgm:pt>
    <dgm:pt modelId="{B3A4879E-33C9-47EE-A68B-CBB681C69E3D}" type="parTrans" cxnId="{0DF7F2F9-89FD-44BE-B1B8-57CD76483FFC}">
      <dgm:prSet/>
      <dgm:spPr/>
      <dgm:t>
        <a:bodyPr/>
        <a:lstStyle/>
        <a:p>
          <a:endParaRPr lang="zh-CN" altLang="en-US" b="0"/>
        </a:p>
      </dgm:t>
    </dgm:pt>
    <dgm:pt modelId="{A567D826-145E-41DC-9ACA-1742EE41704C}" type="sibTrans" cxnId="{0DF7F2F9-89FD-44BE-B1B8-57CD76483FFC}">
      <dgm:prSet/>
      <dgm:spPr/>
      <dgm:t>
        <a:bodyPr/>
        <a:lstStyle/>
        <a:p>
          <a:endParaRPr lang="zh-CN" altLang="en-US" b="0"/>
        </a:p>
      </dgm:t>
    </dgm:pt>
    <dgm:pt modelId="{089EF7CC-9179-4428-B1DF-1327877E9317}">
      <dgm:prSet phldrT="[文本]"/>
      <dgm:spPr/>
      <dgm:t>
        <a:bodyPr/>
        <a:lstStyle/>
        <a:p>
          <a:r>
            <a:rPr lang="zh-CN" altLang="en-US" b="0" i="0" dirty="0"/>
            <a:t>控制结构等价替换</a:t>
          </a:r>
          <a:endParaRPr lang="zh-CN" altLang="en-US" b="0" dirty="0"/>
        </a:p>
      </dgm:t>
    </dgm:pt>
    <dgm:pt modelId="{53B05133-9E59-4B1A-8D4D-06044B18B239}" type="parTrans" cxnId="{192C840A-16CD-497A-8894-114E35C5C008}">
      <dgm:prSet/>
      <dgm:spPr/>
      <dgm:t>
        <a:bodyPr/>
        <a:lstStyle/>
        <a:p>
          <a:endParaRPr lang="zh-CN" altLang="en-US" b="0"/>
        </a:p>
      </dgm:t>
    </dgm:pt>
    <dgm:pt modelId="{E11F8D6A-8D30-44AB-AF4B-6F6998BA14EC}" type="sibTrans" cxnId="{192C840A-16CD-497A-8894-114E35C5C008}">
      <dgm:prSet/>
      <dgm:spPr/>
      <dgm:t>
        <a:bodyPr/>
        <a:lstStyle/>
        <a:p>
          <a:endParaRPr lang="zh-CN" altLang="en-US" b="0"/>
        </a:p>
      </dgm:t>
    </dgm:pt>
    <dgm:pt modelId="{8430F92C-B4FA-4988-AFBA-5D0BFFA20892}">
      <dgm:prSet phldrT="[文本]"/>
      <dgm:spPr/>
      <dgm:t>
        <a:bodyPr/>
        <a:lstStyle/>
        <a:p>
          <a:r>
            <a:rPr lang="zh-CN" altLang="en-US" b="0" i="0" dirty="0"/>
            <a:t>表达式拆分</a:t>
          </a:r>
          <a:endParaRPr lang="zh-CN" altLang="en-US" b="0" dirty="0"/>
        </a:p>
      </dgm:t>
    </dgm:pt>
    <dgm:pt modelId="{C611BB9B-A39D-441C-9FFB-8EA14DC15C51}" type="parTrans" cxnId="{CEA4AAA0-E92B-4D6D-B041-019F30271B31}">
      <dgm:prSet/>
      <dgm:spPr/>
      <dgm:t>
        <a:bodyPr/>
        <a:lstStyle/>
        <a:p>
          <a:endParaRPr lang="zh-CN" altLang="en-US" b="0"/>
        </a:p>
      </dgm:t>
    </dgm:pt>
    <dgm:pt modelId="{54E2654C-7765-4970-A99D-FCE483661EA7}" type="sibTrans" cxnId="{CEA4AAA0-E92B-4D6D-B041-019F30271B31}">
      <dgm:prSet/>
      <dgm:spPr/>
      <dgm:t>
        <a:bodyPr/>
        <a:lstStyle/>
        <a:p>
          <a:endParaRPr lang="zh-CN" altLang="en-US" b="0"/>
        </a:p>
      </dgm:t>
    </dgm:pt>
    <dgm:pt modelId="{BAECF010-383B-4AB6-91A7-75D63EFF23BA}">
      <dgm:prSet phldrT="[文本]"/>
      <dgm:spPr/>
      <dgm:t>
        <a:bodyPr/>
        <a:lstStyle/>
        <a:p>
          <a:r>
            <a:rPr lang="zh-CN" altLang="en-US" b="0" i="0" dirty="0"/>
            <a:t>改变操作符</a:t>
          </a:r>
          <a:endParaRPr lang="zh-CN" altLang="en-US" b="0" dirty="0"/>
        </a:p>
      </dgm:t>
    </dgm:pt>
    <dgm:pt modelId="{0AA78492-1594-471B-90AF-346A6CA8ADE2}" type="parTrans" cxnId="{ACEBA21D-AEB2-4B32-82CF-3364D6E0992B}">
      <dgm:prSet/>
      <dgm:spPr/>
      <dgm:t>
        <a:bodyPr/>
        <a:lstStyle/>
        <a:p>
          <a:endParaRPr lang="zh-CN" altLang="en-US" b="0"/>
        </a:p>
      </dgm:t>
    </dgm:pt>
    <dgm:pt modelId="{C5E631B3-A2D7-45BD-9A7D-444216F73C3C}" type="sibTrans" cxnId="{ACEBA21D-AEB2-4B32-82CF-3364D6E0992B}">
      <dgm:prSet/>
      <dgm:spPr/>
      <dgm:t>
        <a:bodyPr/>
        <a:lstStyle/>
        <a:p>
          <a:endParaRPr lang="zh-CN" altLang="en-US" b="0"/>
        </a:p>
      </dgm:t>
    </dgm:pt>
    <dgm:pt modelId="{14F8269F-B65C-4BAD-8FF9-F4746EC81651}" type="pres">
      <dgm:prSet presAssocID="{9ACBC1B0-B930-42FF-98C5-0988036B7595}" presName="composite" presStyleCnt="0">
        <dgm:presLayoutVars>
          <dgm:chMax val="1"/>
          <dgm:dir/>
          <dgm:resizeHandles val="exact"/>
        </dgm:presLayoutVars>
      </dgm:prSet>
      <dgm:spPr/>
      <dgm:t>
        <a:bodyPr/>
        <a:lstStyle/>
        <a:p>
          <a:endParaRPr lang="zh-CN" altLang="en-US"/>
        </a:p>
      </dgm:t>
    </dgm:pt>
    <dgm:pt modelId="{DACC8D66-C977-4E44-8C10-F39B9E333435}" type="pres">
      <dgm:prSet presAssocID="{9ACBC1B0-B930-42FF-98C5-0988036B7595}" presName="radial" presStyleCnt="0">
        <dgm:presLayoutVars>
          <dgm:animLvl val="ctr"/>
        </dgm:presLayoutVars>
      </dgm:prSet>
      <dgm:spPr/>
      <dgm:t>
        <a:bodyPr/>
        <a:lstStyle/>
        <a:p>
          <a:endParaRPr lang="zh-CN" altLang="en-US"/>
        </a:p>
      </dgm:t>
    </dgm:pt>
    <dgm:pt modelId="{385094E9-C00F-4F7C-9153-BCB8524C2B05}" type="pres">
      <dgm:prSet presAssocID="{950CEB52-312F-412C-8EFD-52E6439AA89C}" presName="centerShape" presStyleLbl="vennNode1" presStyleIdx="0" presStyleCnt="11" custScaleX="82832" custScaleY="84998"/>
      <dgm:spPr/>
      <dgm:t>
        <a:bodyPr/>
        <a:lstStyle/>
        <a:p>
          <a:endParaRPr lang="zh-CN" altLang="en-US"/>
        </a:p>
      </dgm:t>
    </dgm:pt>
    <dgm:pt modelId="{CA8B310B-196F-42F3-A812-0E194559317E}" type="pres">
      <dgm:prSet presAssocID="{6F03E54B-ECF2-49E3-AAD2-D6688D7F9831}" presName="node" presStyleLbl="vennNode1" presStyleIdx="1" presStyleCnt="11">
        <dgm:presLayoutVars>
          <dgm:bulletEnabled val="1"/>
        </dgm:presLayoutVars>
      </dgm:prSet>
      <dgm:spPr/>
      <dgm:t>
        <a:bodyPr/>
        <a:lstStyle/>
        <a:p>
          <a:endParaRPr lang="zh-CN" altLang="en-US"/>
        </a:p>
      </dgm:t>
    </dgm:pt>
    <dgm:pt modelId="{B5B13FBF-2794-4BED-82D9-4B25C65EDFFA}" type="pres">
      <dgm:prSet presAssocID="{944AA6FC-18C5-4C6F-B671-CABFF5ECFDF7}" presName="node" presStyleLbl="vennNode1" presStyleIdx="2" presStyleCnt="11">
        <dgm:presLayoutVars>
          <dgm:bulletEnabled val="1"/>
        </dgm:presLayoutVars>
      </dgm:prSet>
      <dgm:spPr/>
      <dgm:t>
        <a:bodyPr/>
        <a:lstStyle/>
        <a:p>
          <a:endParaRPr lang="zh-CN" altLang="en-US"/>
        </a:p>
      </dgm:t>
    </dgm:pt>
    <dgm:pt modelId="{132AD7DC-F8BA-45CF-9B7D-F2098947B33B}" type="pres">
      <dgm:prSet presAssocID="{09F304CB-971D-4719-8FDE-D32111A12116}" presName="node" presStyleLbl="vennNode1" presStyleIdx="3" presStyleCnt="11">
        <dgm:presLayoutVars>
          <dgm:bulletEnabled val="1"/>
        </dgm:presLayoutVars>
      </dgm:prSet>
      <dgm:spPr/>
      <dgm:t>
        <a:bodyPr/>
        <a:lstStyle/>
        <a:p>
          <a:endParaRPr lang="zh-CN" altLang="en-US"/>
        </a:p>
      </dgm:t>
    </dgm:pt>
    <dgm:pt modelId="{10FD6E6E-D60E-47AB-B35B-C96E4DE4AB06}" type="pres">
      <dgm:prSet presAssocID="{E89B5571-F4F8-4A43-B114-398D7D4B86FE}" presName="node" presStyleLbl="vennNode1" presStyleIdx="4" presStyleCnt="11">
        <dgm:presLayoutVars>
          <dgm:bulletEnabled val="1"/>
        </dgm:presLayoutVars>
      </dgm:prSet>
      <dgm:spPr/>
      <dgm:t>
        <a:bodyPr/>
        <a:lstStyle/>
        <a:p>
          <a:endParaRPr lang="zh-CN" altLang="en-US"/>
        </a:p>
      </dgm:t>
    </dgm:pt>
    <dgm:pt modelId="{DD03A7B9-9F7A-4E4B-BCB9-49091E7AEAAB}" type="pres">
      <dgm:prSet presAssocID="{D05383AD-0CD2-492A-88C4-091421CCB950}" presName="node" presStyleLbl="vennNode1" presStyleIdx="5" presStyleCnt="11">
        <dgm:presLayoutVars>
          <dgm:bulletEnabled val="1"/>
        </dgm:presLayoutVars>
      </dgm:prSet>
      <dgm:spPr/>
      <dgm:t>
        <a:bodyPr/>
        <a:lstStyle/>
        <a:p>
          <a:endParaRPr lang="zh-CN" altLang="en-US"/>
        </a:p>
      </dgm:t>
    </dgm:pt>
    <dgm:pt modelId="{452687E4-B1EE-4587-9811-ECEE61D75DB9}" type="pres">
      <dgm:prSet presAssocID="{BAECF010-383B-4AB6-91A7-75D63EFF23BA}" presName="node" presStyleLbl="vennNode1" presStyleIdx="6" presStyleCnt="11">
        <dgm:presLayoutVars>
          <dgm:bulletEnabled val="1"/>
        </dgm:presLayoutVars>
      </dgm:prSet>
      <dgm:spPr/>
      <dgm:t>
        <a:bodyPr/>
        <a:lstStyle/>
        <a:p>
          <a:endParaRPr lang="zh-CN" altLang="en-US"/>
        </a:p>
      </dgm:t>
    </dgm:pt>
    <dgm:pt modelId="{62916E22-A420-4ADB-B985-866278869DE5}" type="pres">
      <dgm:prSet presAssocID="{212EB530-10EB-4CC6-ACD8-2C8E82944E68}" presName="node" presStyleLbl="vennNode1" presStyleIdx="7" presStyleCnt="11">
        <dgm:presLayoutVars>
          <dgm:bulletEnabled val="1"/>
        </dgm:presLayoutVars>
      </dgm:prSet>
      <dgm:spPr/>
      <dgm:t>
        <a:bodyPr/>
        <a:lstStyle/>
        <a:p>
          <a:endParaRPr lang="zh-CN" altLang="en-US"/>
        </a:p>
      </dgm:t>
    </dgm:pt>
    <dgm:pt modelId="{32DEF3CC-361A-41DE-B1E0-45F7F44518A5}" type="pres">
      <dgm:prSet presAssocID="{62DC4CBB-4806-4D75-99AA-74163C5032AB}" presName="node" presStyleLbl="vennNode1" presStyleIdx="8" presStyleCnt="11">
        <dgm:presLayoutVars>
          <dgm:bulletEnabled val="1"/>
        </dgm:presLayoutVars>
      </dgm:prSet>
      <dgm:spPr/>
      <dgm:t>
        <a:bodyPr/>
        <a:lstStyle/>
        <a:p>
          <a:endParaRPr lang="zh-CN" altLang="en-US"/>
        </a:p>
      </dgm:t>
    </dgm:pt>
    <dgm:pt modelId="{41A53B8A-EABF-4F3E-8FE8-B6517DDC0488}" type="pres">
      <dgm:prSet presAssocID="{8430F92C-B4FA-4988-AFBA-5D0BFFA20892}" presName="node" presStyleLbl="vennNode1" presStyleIdx="9" presStyleCnt="11">
        <dgm:presLayoutVars>
          <dgm:bulletEnabled val="1"/>
        </dgm:presLayoutVars>
      </dgm:prSet>
      <dgm:spPr/>
      <dgm:t>
        <a:bodyPr/>
        <a:lstStyle/>
        <a:p>
          <a:endParaRPr lang="zh-CN" altLang="en-US"/>
        </a:p>
      </dgm:t>
    </dgm:pt>
    <dgm:pt modelId="{D08FD184-443D-4543-BD91-4AEAABD4EE1E}" type="pres">
      <dgm:prSet presAssocID="{089EF7CC-9179-4428-B1DF-1327877E9317}" presName="node" presStyleLbl="vennNode1" presStyleIdx="10" presStyleCnt="11">
        <dgm:presLayoutVars>
          <dgm:bulletEnabled val="1"/>
        </dgm:presLayoutVars>
      </dgm:prSet>
      <dgm:spPr/>
      <dgm:t>
        <a:bodyPr/>
        <a:lstStyle/>
        <a:p>
          <a:endParaRPr lang="zh-CN" altLang="en-US"/>
        </a:p>
      </dgm:t>
    </dgm:pt>
  </dgm:ptLst>
  <dgm:cxnLst>
    <dgm:cxn modelId="{0FDBE29F-8F6A-49F9-A824-E43E1AFEE611}" type="presOf" srcId="{62DC4CBB-4806-4D75-99AA-74163C5032AB}" destId="{32DEF3CC-361A-41DE-B1E0-45F7F44518A5}" srcOrd="0" destOrd="0" presId="urn:microsoft.com/office/officeart/2005/8/layout/radial3"/>
    <dgm:cxn modelId="{562086EB-6B51-4F4C-9AE2-700F5632D03A}" type="presOf" srcId="{6F03E54B-ECF2-49E3-AAD2-D6688D7F9831}" destId="{CA8B310B-196F-42F3-A812-0E194559317E}" srcOrd="0" destOrd="0" presId="urn:microsoft.com/office/officeart/2005/8/layout/radial3"/>
    <dgm:cxn modelId="{858AAF77-EE71-41CC-94CF-488AB7006691}" type="presOf" srcId="{950CEB52-312F-412C-8EFD-52E6439AA89C}" destId="{385094E9-C00F-4F7C-9153-BCB8524C2B05}" srcOrd="0" destOrd="0" presId="urn:microsoft.com/office/officeart/2005/8/layout/radial3"/>
    <dgm:cxn modelId="{89AE4658-C013-4380-B271-E36DE70283D7}" srcId="{950CEB52-312F-412C-8EFD-52E6439AA89C}" destId="{E89B5571-F4F8-4A43-B114-398D7D4B86FE}" srcOrd="3" destOrd="0" parTransId="{5541B3A9-CACB-42EE-8A4A-042498261381}" sibTransId="{7832A419-BA1E-4B9A-AAF8-09F388F5AC0F}"/>
    <dgm:cxn modelId="{A3DF85FB-270D-4351-8D06-C042202433A2}" type="presOf" srcId="{8430F92C-B4FA-4988-AFBA-5D0BFFA20892}" destId="{41A53B8A-EABF-4F3E-8FE8-B6517DDC0488}" srcOrd="0" destOrd="0" presId="urn:microsoft.com/office/officeart/2005/8/layout/radial3"/>
    <dgm:cxn modelId="{B4DA5E85-CD2A-4D75-9443-AFB5C9855B11}" type="presOf" srcId="{9ACBC1B0-B930-42FF-98C5-0988036B7595}" destId="{14F8269F-B65C-4BAD-8FF9-F4746EC81651}" srcOrd="0" destOrd="0" presId="urn:microsoft.com/office/officeart/2005/8/layout/radial3"/>
    <dgm:cxn modelId="{40751E66-A6AA-4054-8E0A-DA94CEF95026}" type="presOf" srcId="{944AA6FC-18C5-4C6F-B671-CABFF5ECFDF7}" destId="{B5B13FBF-2794-4BED-82D9-4B25C65EDFFA}" srcOrd="0" destOrd="0" presId="urn:microsoft.com/office/officeart/2005/8/layout/radial3"/>
    <dgm:cxn modelId="{8B5C25E2-C6DF-4107-85F2-CD722BF06E3A}" srcId="{950CEB52-312F-412C-8EFD-52E6439AA89C}" destId="{944AA6FC-18C5-4C6F-B671-CABFF5ECFDF7}" srcOrd="1" destOrd="0" parTransId="{8B9D3E21-FA3B-4478-97D5-BD2CDA40851E}" sibTransId="{2691055F-A90E-4572-AE2B-4E1503F511ED}"/>
    <dgm:cxn modelId="{D10706A8-34AF-4662-A33A-3548C051DBE3}" type="presOf" srcId="{089EF7CC-9179-4428-B1DF-1327877E9317}" destId="{D08FD184-443D-4543-BD91-4AEAABD4EE1E}" srcOrd="0" destOrd="0" presId="urn:microsoft.com/office/officeart/2005/8/layout/radial3"/>
    <dgm:cxn modelId="{329C2D0A-30E1-4393-B003-26AC58D3EC95}" srcId="{950CEB52-312F-412C-8EFD-52E6439AA89C}" destId="{09F304CB-971D-4719-8FDE-D32111A12116}" srcOrd="2" destOrd="0" parTransId="{1B5A0633-13A2-48D4-941A-7B65E61C7346}" sibTransId="{D0A5D7CF-5642-4966-A9F6-ABFA66C2E288}"/>
    <dgm:cxn modelId="{22A0E73E-59EA-40CF-9C38-FA1294BE35FB}" srcId="{950CEB52-312F-412C-8EFD-52E6439AA89C}" destId="{212EB530-10EB-4CC6-ACD8-2C8E82944E68}" srcOrd="6" destOrd="0" parTransId="{BFD0DA75-0B1C-4185-8589-41A1498A82C1}" sibTransId="{A191B26F-6DAE-4C5D-A2E5-3BF0C190C0A8}"/>
    <dgm:cxn modelId="{1CEA9BF4-3567-4DE8-9DC1-A55B60631317}" type="presOf" srcId="{E89B5571-F4F8-4A43-B114-398D7D4B86FE}" destId="{10FD6E6E-D60E-47AB-B35B-C96E4DE4AB06}" srcOrd="0" destOrd="0" presId="urn:microsoft.com/office/officeart/2005/8/layout/radial3"/>
    <dgm:cxn modelId="{3C768F89-61FB-4C81-BDA0-20913A13D425}" type="presOf" srcId="{09F304CB-971D-4719-8FDE-D32111A12116}" destId="{132AD7DC-F8BA-45CF-9B7D-F2098947B33B}" srcOrd="0" destOrd="0" presId="urn:microsoft.com/office/officeart/2005/8/layout/radial3"/>
    <dgm:cxn modelId="{1404EF6A-CA8A-45F7-B9F9-3BEF927D9050}" srcId="{950CEB52-312F-412C-8EFD-52E6439AA89C}" destId="{6F03E54B-ECF2-49E3-AAD2-D6688D7F9831}" srcOrd="0" destOrd="0" parTransId="{6FD418A8-CC51-4991-84F4-B524B0726E4F}" sibTransId="{DCA2CD0A-0AE9-44F9-B349-2AA3391F7ABD}"/>
    <dgm:cxn modelId="{192C840A-16CD-497A-8894-114E35C5C008}" srcId="{950CEB52-312F-412C-8EFD-52E6439AA89C}" destId="{089EF7CC-9179-4428-B1DF-1327877E9317}" srcOrd="9" destOrd="0" parTransId="{53B05133-9E59-4B1A-8D4D-06044B18B239}" sibTransId="{E11F8D6A-8D30-44AB-AF4B-6F6998BA14EC}"/>
    <dgm:cxn modelId="{ACEBA21D-AEB2-4B32-82CF-3364D6E0992B}" srcId="{950CEB52-312F-412C-8EFD-52E6439AA89C}" destId="{BAECF010-383B-4AB6-91A7-75D63EFF23BA}" srcOrd="5" destOrd="0" parTransId="{0AA78492-1594-471B-90AF-346A6CA8ADE2}" sibTransId="{C5E631B3-A2D7-45BD-9A7D-444216F73C3C}"/>
    <dgm:cxn modelId="{E970B535-F231-4AFB-9467-F361A08C8881}" type="presOf" srcId="{212EB530-10EB-4CC6-ACD8-2C8E82944E68}" destId="{62916E22-A420-4ADB-B985-866278869DE5}" srcOrd="0" destOrd="0" presId="urn:microsoft.com/office/officeart/2005/8/layout/radial3"/>
    <dgm:cxn modelId="{0DF7F2F9-89FD-44BE-B1B8-57CD76483FFC}" srcId="{950CEB52-312F-412C-8EFD-52E6439AA89C}" destId="{62DC4CBB-4806-4D75-99AA-74163C5032AB}" srcOrd="7" destOrd="0" parTransId="{B3A4879E-33C9-47EE-A68B-CBB681C69E3D}" sibTransId="{A567D826-145E-41DC-9ACA-1742EE41704C}"/>
    <dgm:cxn modelId="{A15DBD24-BD05-4D9D-BB33-F4D98F351F1C}" srcId="{950CEB52-312F-412C-8EFD-52E6439AA89C}" destId="{D05383AD-0CD2-492A-88C4-091421CCB950}" srcOrd="4" destOrd="0" parTransId="{A750A1A7-7CD5-4A0C-BE33-27C86E817300}" sibTransId="{6E6E8FD3-CBA6-41B3-AB56-7242DFB1AF78}"/>
    <dgm:cxn modelId="{4505633C-EB93-4784-A053-65ADE68960CF}" type="presOf" srcId="{D05383AD-0CD2-492A-88C4-091421CCB950}" destId="{DD03A7B9-9F7A-4E4B-BCB9-49091E7AEAAB}" srcOrd="0" destOrd="0" presId="urn:microsoft.com/office/officeart/2005/8/layout/radial3"/>
    <dgm:cxn modelId="{CEA4AAA0-E92B-4D6D-B041-019F30271B31}" srcId="{950CEB52-312F-412C-8EFD-52E6439AA89C}" destId="{8430F92C-B4FA-4988-AFBA-5D0BFFA20892}" srcOrd="8" destOrd="0" parTransId="{C611BB9B-A39D-441C-9FFB-8EA14DC15C51}" sibTransId="{54E2654C-7765-4970-A99D-FCE483661EA7}"/>
    <dgm:cxn modelId="{13BDDFCE-0CCC-4C86-A2F7-49FFC27E0383}" type="presOf" srcId="{BAECF010-383B-4AB6-91A7-75D63EFF23BA}" destId="{452687E4-B1EE-4587-9811-ECEE61D75DB9}" srcOrd="0" destOrd="0" presId="urn:microsoft.com/office/officeart/2005/8/layout/radial3"/>
    <dgm:cxn modelId="{E49026B3-7FD4-4E0B-91F2-67D531A3596D}" srcId="{9ACBC1B0-B930-42FF-98C5-0988036B7595}" destId="{950CEB52-312F-412C-8EFD-52E6439AA89C}" srcOrd="0" destOrd="0" parTransId="{537DC14B-F3C4-4E1C-BEA4-14CCCD75C9BE}" sibTransId="{B46C74E9-8B5E-46BD-B6B7-7E95B51972CF}"/>
    <dgm:cxn modelId="{33F833FF-38FF-4790-B697-10FC6E00A6BF}" type="presParOf" srcId="{14F8269F-B65C-4BAD-8FF9-F4746EC81651}" destId="{DACC8D66-C977-4E44-8C10-F39B9E333435}" srcOrd="0" destOrd="0" presId="urn:microsoft.com/office/officeart/2005/8/layout/radial3"/>
    <dgm:cxn modelId="{8D4474EC-732C-4B9D-8B8B-12D0449251DA}" type="presParOf" srcId="{DACC8D66-C977-4E44-8C10-F39B9E333435}" destId="{385094E9-C00F-4F7C-9153-BCB8524C2B05}" srcOrd="0" destOrd="0" presId="urn:microsoft.com/office/officeart/2005/8/layout/radial3"/>
    <dgm:cxn modelId="{5A488169-137B-4031-8D03-320053716513}" type="presParOf" srcId="{DACC8D66-C977-4E44-8C10-F39B9E333435}" destId="{CA8B310B-196F-42F3-A812-0E194559317E}" srcOrd="1" destOrd="0" presId="urn:microsoft.com/office/officeart/2005/8/layout/radial3"/>
    <dgm:cxn modelId="{EFE47F00-8953-4E5B-86F8-B9361E2A9542}" type="presParOf" srcId="{DACC8D66-C977-4E44-8C10-F39B9E333435}" destId="{B5B13FBF-2794-4BED-82D9-4B25C65EDFFA}" srcOrd="2" destOrd="0" presId="urn:microsoft.com/office/officeart/2005/8/layout/radial3"/>
    <dgm:cxn modelId="{C039720D-3AC6-440F-A9A9-9A45B443F2ED}" type="presParOf" srcId="{DACC8D66-C977-4E44-8C10-F39B9E333435}" destId="{132AD7DC-F8BA-45CF-9B7D-F2098947B33B}" srcOrd="3" destOrd="0" presId="urn:microsoft.com/office/officeart/2005/8/layout/radial3"/>
    <dgm:cxn modelId="{E5289077-6BBC-4200-AD4E-1DBBEC68F0F5}" type="presParOf" srcId="{DACC8D66-C977-4E44-8C10-F39B9E333435}" destId="{10FD6E6E-D60E-47AB-B35B-C96E4DE4AB06}" srcOrd="4" destOrd="0" presId="urn:microsoft.com/office/officeart/2005/8/layout/radial3"/>
    <dgm:cxn modelId="{FB23A007-5C33-43C0-B653-069F1673F5D6}" type="presParOf" srcId="{DACC8D66-C977-4E44-8C10-F39B9E333435}" destId="{DD03A7B9-9F7A-4E4B-BCB9-49091E7AEAAB}" srcOrd="5" destOrd="0" presId="urn:microsoft.com/office/officeart/2005/8/layout/radial3"/>
    <dgm:cxn modelId="{552745C3-A531-4BBE-8F28-3C185684CEE7}" type="presParOf" srcId="{DACC8D66-C977-4E44-8C10-F39B9E333435}" destId="{452687E4-B1EE-4587-9811-ECEE61D75DB9}" srcOrd="6" destOrd="0" presId="urn:microsoft.com/office/officeart/2005/8/layout/radial3"/>
    <dgm:cxn modelId="{D79345CE-EC70-473F-8B52-D2BCFCC7B317}" type="presParOf" srcId="{DACC8D66-C977-4E44-8C10-F39B9E333435}" destId="{62916E22-A420-4ADB-B985-866278869DE5}" srcOrd="7" destOrd="0" presId="urn:microsoft.com/office/officeart/2005/8/layout/radial3"/>
    <dgm:cxn modelId="{D70D4683-682C-4B4D-819B-C7FCF06A613B}" type="presParOf" srcId="{DACC8D66-C977-4E44-8C10-F39B9E333435}" destId="{32DEF3CC-361A-41DE-B1E0-45F7F44518A5}" srcOrd="8" destOrd="0" presId="urn:microsoft.com/office/officeart/2005/8/layout/radial3"/>
    <dgm:cxn modelId="{7BA13EA4-7463-4A21-A9DC-A4F65CBC86B5}" type="presParOf" srcId="{DACC8D66-C977-4E44-8C10-F39B9E333435}" destId="{41A53B8A-EABF-4F3E-8FE8-B6517DDC0488}" srcOrd="9" destOrd="0" presId="urn:microsoft.com/office/officeart/2005/8/layout/radial3"/>
    <dgm:cxn modelId="{0D1D37AD-A1D1-43F8-822D-32BAA8A8F200}" type="presParOf" srcId="{DACC8D66-C977-4E44-8C10-F39B9E333435}" destId="{D08FD184-443D-4543-BD91-4AEAABD4EE1E}" srcOrd="10" destOrd="0" presId="urn:microsoft.com/office/officeart/2005/8/layout/radial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6B0CCF-C8E7-4B03-BE2D-76C07134FE61}" type="doc">
      <dgm:prSet loTypeId="urn:microsoft.com/office/officeart/2005/8/layout/radial1" loCatId="cycle" qsTypeId="urn:microsoft.com/office/officeart/2005/8/quickstyle/simple2" qsCatId="simple" csTypeId="urn:microsoft.com/office/officeart/2005/8/colors/colorful3" csCatId="colorful" phldr="1"/>
      <dgm:spPr/>
      <dgm:t>
        <a:bodyPr/>
        <a:lstStyle/>
        <a:p>
          <a:endParaRPr lang="zh-CN" altLang="en-US"/>
        </a:p>
      </dgm:t>
    </dgm:pt>
    <dgm:pt modelId="{555C85C5-5DFE-4431-845E-03F1A407B0C9}">
      <dgm:prSet phldrT="[文本]"/>
      <dgm:spPr/>
      <dgm:t>
        <a:bodyPr/>
        <a:lstStyle/>
        <a:p>
          <a:r>
            <a:rPr lang="zh-CN" altLang="en-US" b="1" dirty="0" smtClean="0">
              <a:latin typeface="微软雅黑" pitchFamily="34" charset="-122"/>
              <a:ea typeface="微软雅黑" pitchFamily="34" charset="-122"/>
            </a:rPr>
            <a:t>软件工程系列</a:t>
          </a:r>
          <a:endParaRPr lang="zh-CN" altLang="en-US" b="1" dirty="0">
            <a:latin typeface="微软雅黑" pitchFamily="34" charset="-122"/>
            <a:ea typeface="微软雅黑" pitchFamily="34" charset="-122"/>
          </a:endParaRPr>
        </a:p>
      </dgm:t>
    </dgm:pt>
    <dgm:pt modelId="{BEEBD781-83CA-4EEC-96E1-0FC1AC9D217A}" type="parTrans" cxnId="{70525A41-B431-40E7-8E0E-A367CCB76876}">
      <dgm:prSet/>
      <dgm:spPr/>
      <dgm:t>
        <a:bodyPr/>
        <a:lstStyle/>
        <a:p>
          <a:endParaRPr lang="zh-CN" altLang="en-US">
            <a:latin typeface="微软雅黑" pitchFamily="34" charset="-122"/>
            <a:ea typeface="微软雅黑" pitchFamily="34" charset="-122"/>
          </a:endParaRPr>
        </a:p>
      </dgm:t>
    </dgm:pt>
    <dgm:pt modelId="{33947D2F-F355-4657-B0C7-D687A4583A62}" type="sibTrans" cxnId="{70525A41-B431-40E7-8E0E-A367CCB76876}">
      <dgm:prSet/>
      <dgm:spPr/>
      <dgm:t>
        <a:bodyPr/>
        <a:lstStyle/>
        <a:p>
          <a:endParaRPr lang="zh-CN" altLang="en-US">
            <a:latin typeface="微软雅黑" pitchFamily="34" charset="-122"/>
            <a:ea typeface="微软雅黑" pitchFamily="34" charset="-122"/>
          </a:endParaRPr>
        </a:p>
      </dgm:t>
    </dgm:pt>
    <dgm:pt modelId="{45FD962B-C252-4562-8EAB-4A5F336AE24B}">
      <dgm:prSet phldrT="[文本]"/>
      <dgm:spPr/>
      <dgm:t>
        <a:bodyPr/>
        <a:lstStyle/>
        <a:p>
          <a:r>
            <a:rPr lang="zh-CN" altLang="en-US" dirty="0" smtClean="0">
              <a:latin typeface="微软雅黑" pitchFamily="34" charset="-122"/>
              <a:ea typeface="微软雅黑" pitchFamily="34" charset="-122"/>
            </a:rPr>
            <a:t>小组协作</a:t>
          </a:r>
          <a:endParaRPr lang="zh-CN" altLang="en-US" dirty="0">
            <a:latin typeface="微软雅黑" pitchFamily="34" charset="-122"/>
            <a:ea typeface="微软雅黑" pitchFamily="34" charset="-122"/>
          </a:endParaRPr>
        </a:p>
      </dgm:t>
    </dgm:pt>
    <dgm:pt modelId="{EC967FB9-9685-4D06-9033-C18BD40E6E98}" type="parTrans" cxnId="{2479F12B-795A-44AF-AE5C-DD1A88611325}">
      <dgm:prSet/>
      <dgm:spPr/>
      <dgm:t>
        <a:bodyPr/>
        <a:lstStyle/>
        <a:p>
          <a:endParaRPr lang="zh-CN" altLang="en-US">
            <a:latin typeface="微软雅黑" pitchFamily="34" charset="-122"/>
            <a:ea typeface="微软雅黑" pitchFamily="34" charset="-122"/>
          </a:endParaRPr>
        </a:p>
      </dgm:t>
    </dgm:pt>
    <dgm:pt modelId="{EE9D5D8D-B22B-4760-8288-15EB1770C4B4}" type="sibTrans" cxnId="{2479F12B-795A-44AF-AE5C-DD1A88611325}">
      <dgm:prSet/>
      <dgm:spPr/>
      <dgm:t>
        <a:bodyPr/>
        <a:lstStyle/>
        <a:p>
          <a:endParaRPr lang="zh-CN" altLang="en-US">
            <a:latin typeface="微软雅黑" pitchFamily="34" charset="-122"/>
            <a:ea typeface="微软雅黑" pitchFamily="34" charset="-122"/>
          </a:endParaRPr>
        </a:p>
      </dgm:t>
    </dgm:pt>
    <dgm:pt modelId="{1AD601D1-C009-4152-A435-0F055693700B}">
      <dgm:prSet phldrT="[文本]"/>
      <dgm:spPr/>
      <dgm:t>
        <a:bodyPr/>
        <a:lstStyle/>
        <a:p>
          <a:r>
            <a:rPr lang="zh-CN" altLang="en-US" dirty="0" smtClean="0">
              <a:latin typeface="微软雅黑" pitchFamily="34" charset="-122"/>
              <a:ea typeface="微软雅黑" pitchFamily="34" charset="-122"/>
            </a:rPr>
            <a:t>增量式迭代开发</a:t>
          </a:r>
          <a:endParaRPr lang="zh-CN" altLang="en-US" dirty="0">
            <a:latin typeface="微软雅黑" pitchFamily="34" charset="-122"/>
            <a:ea typeface="微软雅黑" pitchFamily="34" charset="-122"/>
          </a:endParaRPr>
        </a:p>
      </dgm:t>
    </dgm:pt>
    <dgm:pt modelId="{BE0A9F35-794A-4C9A-9C48-C710F523CA76}" type="parTrans" cxnId="{F2114087-6B9F-453B-9712-2D9B37A9D47D}">
      <dgm:prSet/>
      <dgm:spPr/>
      <dgm:t>
        <a:bodyPr/>
        <a:lstStyle/>
        <a:p>
          <a:endParaRPr lang="zh-CN" altLang="en-US">
            <a:latin typeface="微软雅黑" pitchFamily="34" charset="-122"/>
            <a:ea typeface="微软雅黑" pitchFamily="34" charset="-122"/>
          </a:endParaRPr>
        </a:p>
      </dgm:t>
    </dgm:pt>
    <dgm:pt modelId="{C7B76BBA-6D5A-4D51-B7C9-C94A4285411C}" type="sibTrans" cxnId="{F2114087-6B9F-453B-9712-2D9B37A9D47D}">
      <dgm:prSet/>
      <dgm:spPr/>
      <dgm:t>
        <a:bodyPr/>
        <a:lstStyle/>
        <a:p>
          <a:endParaRPr lang="zh-CN" altLang="en-US">
            <a:latin typeface="微软雅黑" pitchFamily="34" charset="-122"/>
            <a:ea typeface="微软雅黑" pitchFamily="34" charset="-122"/>
          </a:endParaRPr>
        </a:p>
      </dgm:t>
    </dgm:pt>
    <dgm:pt modelId="{D092194D-1FD8-4A66-BE54-F274F5DD9A38}">
      <dgm:prSet phldrT="[文本]"/>
      <dgm:spPr/>
      <dgm:t>
        <a:bodyPr/>
        <a:lstStyle/>
        <a:p>
          <a:r>
            <a:rPr lang="en-US" altLang="zh-CN" dirty="0" err="1" smtClean="0">
              <a:latin typeface="微软雅黑" pitchFamily="34" charset="-122"/>
              <a:ea typeface="微软雅黑" pitchFamily="34" charset="-122"/>
            </a:rPr>
            <a:t>GitHub</a:t>
          </a:r>
          <a:endParaRPr lang="zh-CN" altLang="en-US" dirty="0">
            <a:latin typeface="微软雅黑" pitchFamily="34" charset="-122"/>
            <a:ea typeface="微软雅黑" pitchFamily="34" charset="-122"/>
          </a:endParaRPr>
        </a:p>
      </dgm:t>
    </dgm:pt>
    <dgm:pt modelId="{E47D4A39-9D38-41DB-BEF6-D4E28C946EDD}" type="parTrans" cxnId="{644583C3-4041-4209-9E58-14C4B8865A07}">
      <dgm:prSet/>
      <dgm:spPr/>
      <dgm:t>
        <a:bodyPr/>
        <a:lstStyle/>
        <a:p>
          <a:endParaRPr lang="zh-CN" altLang="en-US">
            <a:latin typeface="微软雅黑" pitchFamily="34" charset="-122"/>
            <a:ea typeface="微软雅黑" pitchFamily="34" charset="-122"/>
          </a:endParaRPr>
        </a:p>
      </dgm:t>
    </dgm:pt>
    <dgm:pt modelId="{4B064991-F319-434C-9968-5AE651A69AF4}" type="sibTrans" cxnId="{644583C3-4041-4209-9E58-14C4B8865A07}">
      <dgm:prSet/>
      <dgm:spPr/>
      <dgm:t>
        <a:bodyPr/>
        <a:lstStyle/>
        <a:p>
          <a:endParaRPr lang="zh-CN" altLang="en-US">
            <a:latin typeface="微软雅黑" pitchFamily="34" charset="-122"/>
            <a:ea typeface="微软雅黑" pitchFamily="34" charset="-122"/>
          </a:endParaRPr>
        </a:p>
      </dgm:t>
    </dgm:pt>
    <dgm:pt modelId="{EF2DFB6B-2D5D-4BA0-A254-DC69264B349F}">
      <dgm:prSet phldrT="[文本]"/>
      <dgm:spPr/>
      <dgm:t>
        <a:bodyPr/>
        <a:lstStyle/>
        <a:p>
          <a:r>
            <a:rPr lang="zh-CN" altLang="en-US" dirty="0" smtClean="0">
              <a:latin typeface="微软雅黑" pitchFamily="34" charset="-122"/>
              <a:ea typeface="微软雅黑" pitchFamily="34" charset="-122"/>
            </a:rPr>
            <a:t>小组互评</a:t>
          </a:r>
          <a:endParaRPr lang="zh-CN" altLang="en-US" dirty="0">
            <a:latin typeface="微软雅黑" pitchFamily="34" charset="-122"/>
            <a:ea typeface="微软雅黑" pitchFamily="34" charset="-122"/>
          </a:endParaRPr>
        </a:p>
      </dgm:t>
    </dgm:pt>
    <dgm:pt modelId="{C6CB6849-4979-442A-8427-13F413E8F3F2}" type="parTrans" cxnId="{6AB6E0C2-9639-43CE-8B34-64745A34ECA3}">
      <dgm:prSet/>
      <dgm:spPr/>
      <dgm:t>
        <a:bodyPr/>
        <a:lstStyle/>
        <a:p>
          <a:endParaRPr lang="zh-CN" altLang="en-US">
            <a:latin typeface="微软雅黑" pitchFamily="34" charset="-122"/>
            <a:ea typeface="微软雅黑" pitchFamily="34" charset="-122"/>
          </a:endParaRPr>
        </a:p>
      </dgm:t>
    </dgm:pt>
    <dgm:pt modelId="{694B72DB-32E0-4F85-9FDB-6874F0881AFC}" type="sibTrans" cxnId="{6AB6E0C2-9639-43CE-8B34-64745A34ECA3}">
      <dgm:prSet/>
      <dgm:spPr/>
      <dgm:t>
        <a:bodyPr/>
        <a:lstStyle/>
        <a:p>
          <a:endParaRPr lang="zh-CN" altLang="en-US">
            <a:latin typeface="微软雅黑" pitchFamily="34" charset="-122"/>
            <a:ea typeface="微软雅黑" pitchFamily="34" charset="-122"/>
          </a:endParaRPr>
        </a:p>
      </dgm:t>
    </dgm:pt>
    <dgm:pt modelId="{2D7B32CB-AC79-4B69-9BDB-92C4EC8C2AA4}" type="pres">
      <dgm:prSet presAssocID="{A86B0CCF-C8E7-4B03-BE2D-76C07134FE61}" presName="cycle" presStyleCnt="0">
        <dgm:presLayoutVars>
          <dgm:chMax val="1"/>
          <dgm:dir/>
          <dgm:animLvl val="ctr"/>
          <dgm:resizeHandles val="exact"/>
        </dgm:presLayoutVars>
      </dgm:prSet>
      <dgm:spPr/>
      <dgm:t>
        <a:bodyPr/>
        <a:lstStyle/>
        <a:p>
          <a:endParaRPr lang="zh-CN" altLang="en-US"/>
        </a:p>
      </dgm:t>
    </dgm:pt>
    <dgm:pt modelId="{CB7A3BA7-547A-4C36-A89E-860E50C8118A}" type="pres">
      <dgm:prSet presAssocID="{555C85C5-5DFE-4431-845E-03F1A407B0C9}" presName="centerShape" presStyleLbl="node0" presStyleIdx="0" presStyleCnt="1"/>
      <dgm:spPr/>
      <dgm:t>
        <a:bodyPr/>
        <a:lstStyle/>
        <a:p>
          <a:endParaRPr lang="zh-CN" altLang="en-US"/>
        </a:p>
      </dgm:t>
    </dgm:pt>
    <dgm:pt modelId="{237E75C9-EFB6-4A6A-8E96-D79865ED0E68}" type="pres">
      <dgm:prSet presAssocID="{EC967FB9-9685-4D06-9033-C18BD40E6E98}" presName="Name9" presStyleLbl="parChTrans1D2" presStyleIdx="0" presStyleCnt="4"/>
      <dgm:spPr/>
      <dgm:t>
        <a:bodyPr/>
        <a:lstStyle/>
        <a:p>
          <a:endParaRPr lang="zh-CN" altLang="en-US"/>
        </a:p>
      </dgm:t>
    </dgm:pt>
    <dgm:pt modelId="{2A37F64B-0B34-471E-AE81-68E4392AA354}" type="pres">
      <dgm:prSet presAssocID="{EC967FB9-9685-4D06-9033-C18BD40E6E98}" presName="connTx" presStyleLbl="parChTrans1D2" presStyleIdx="0" presStyleCnt="4"/>
      <dgm:spPr/>
      <dgm:t>
        <a:bodyPr/>
        <a:lstStyle/>
        <a:p>
          <a:endParaRPr lang="zh-CN" altLang="en-US"/>
        </a:p>
      </dgm:t>
    </dgm:pt>
    <dgm:pt modelId="{55D3C5B0-256A-4ED6-9ABD-9493A3240B47}" type="pres">
      <dgm:prSet presAssocID="{45FD962B-C252-4562-8EAB-4A5F336AE24B}" presName="node" presStyleLbl="node1" presStyleIdx="0" presStyleCnt="4">
        <dgm:presLayoutVars>
          <dgm:bulletEnabled val="1"/>
        </dgm:presLayoutVars>
      </dgm:prSet>
      <dgm:spPr/>
      <dgm:t>
        <a:bodyPr/>
        <a:lstStyle/>
        <a:p>
          <a:endParaRPr lang="zh-CN" altLang="en-US"/>
        </a:p>
      </dgm:t>
    </dgm:pt>
    <dgm:pt modelId="{56FA38A9-C297-479B-9F78-C9E60756524F}" type="pres">
      <dgm:prSet presAssocID="{C6CB6849-4979-442A-8427-13F413E8F3F2}" presName="Name9" presStyleLbl="parChTrans1D2" presStyleIdx="1" presStyleCnt="4"/>
      <dgm:spPr/>
      <dgm:t>
        <a:bodyPr/>
        <a:lstStyle/>
        <a:p>
          <a:endParaRPr lang="zh-CN" altLang="en-US"/>
        </a:p>
      </dgm:t>
    </dgm:pt>
    <dgm:pt modelId="{B5225DD0-359C-4E70-B81B-CDD460D13919}" type="pres">
      <dgm:prSet presAssocID="{C6CB6849-4979-442A-8427-13F413E8F3F2}" presName="connTx" presStyleLbl="parChTrans1D2" presStyleIdx="1" presStyleCnt="4"/>
      <dgm:spPr/>
      <dgm:t>
        <a:bodyPr/>
        <a:lstStyle/>
        <a:p>
          <a:endParaRPr lang="zh-CN" altLang="en-US"/>
        </a:p>
      </dgm:t>
    </dgm:pt>
    <dgm:pt modelId="{5595A9AE-3FE8-4545-885F-E16AE73744BF}" type="pres">
      <dgm:prSet presAssocID="{EF2DFB6B-2D5D-4BA0-A254-DC69264B349F}" presName="node" presStyleLbl="node1" presStyleIdx="1" presStyleCnt="4">
        <dgm:presLayoutVars>
          <dgm:bulletEnabled val="1"/>
        </dgm:presLayoutVars>
      </dgm:prSet>
      <dgm:spPr/>
      <dgm:t>
        <a:bodyPr/>
        <a:lstStyle/>
        <a:p>
          <a:endParaRPr lang="zh-CN" altLang="en-US"/>
        </a:p>
      </dgm:t>
    </dgm:pt>
    <dgm:pt modelId="{B1134E10-301B-4477-ABC5-4CD1AD833DFC}" type="pres">
      <dgm:prSet presAssocID="{BE0A9F35-794A-4C9A-9C48-C710F523CA76}" presName="Name9" presStyleLbl="parChTrans1D2" presStyleIdx="2" presStyleCnt="4"/>
      <dgm:spPr/>
      <dgm:t>
        <a:bodyPr/>
        <a:lstStyle/>
        <a:p>
          <a:endParaRPr lang="zh-CN" altLang="en-US"/>
        </a:p>
      </dgm:t>
    </dgm:pt>
    <dgm:pt modelId="{76D8C93C-017D-4B30-91CB-BE745D8727F7}" type="pres">
      <dgm:prSet presAssocID="{BE0A9F35-794A-4C9A-9C48-C710F523CA76}" presName="connTx" presStyleLbl="parChTrans1D2" presStyleIdx="2" presStyleCnt="4"/>
      <dgm:spPr/>
      <dgm:t>
        <a:bodyPr/>
        <a:lstStyle/>
        <a:p>
          <a:endParaRPr lang="zh-CN" altLang="en-US"/>
        </a:p>
      </dgm:t>
    </dgm:pt>
    <dgm:pt modelId="{B0F3CD7E-26B2-4D1A-9BDE-13BCDB8C6E5C}" type="pres">
      <dgm:prSet presAssocID="{1AD601D1-C009-4152-A435-0F055693700B}" presName="node" presStyleLbl="node1" presStyleIdx="2" presStyleCnt="4">
        <dgm:presLayoutVars>
          <dgm:bulletEnabled val="1"/>
        </dgm:presLayoutVars>
      </dgm:prSet>
      <dgm:spPr/>
      <dgm:t>
        <a:bodyPr/>
        <a:lstStyle/>
        <a:p>
          <a:endParaRPr lang="zh-CN" altLang="en-US"/>
        </a:p>
      </dgm:t>
    </dgm:pt>
    <dgm:pt modelId="{FC7AF51A-6639-4E3E-879B-70742E62F6E2}" type="pres">
      <dgm:prSet presAssocID="{E47D4A39-9D38-41DB-BEF6-D4E28C946EDD}" presName="Name9" presStyleLbl="parChTrans1D2" presStyleIdx="3" presStyleCnt="4"/>
      <dgm:spPr/>
      <dgm:t>
        <a:bodyPr/>
        <a:lstStyle/>
        <a:p>
          <a:endParaRPr lang="zh-CN" altLang="en-US"/>
        </a:p>
      </dgm:t>
    </dgm:pt>
    <dgm:pt modelId="{0BA3248C-859D-452F-A51F-F5DCF7E3F6C9}" type="pres">
      <dgm:prSet presAssocID="{E47D4A39-9D38-41DB-BEF6-D4E28C946EDD}" presName="connTx" presStyleLbl="parChTrans1D2" presStyleIdx="3" presStyleCnt="4"/>
      <dgm:spPr/>
      <dgm:t>
        <a:bodyPr/>
        <a:lstStyle/>
        <a:p>
          <a:endParaRPr lang="zh-CN" altLang="en-US"/>
        </a:p>
      </dgm:t>
    </dgm:pt>
    <dgm:pt modelId="{2DFF1F7F-CA19-4617-A742-6E7B2D1066FB}" type="pres">
      <dgm:prSet presAssocID="{D092194D-1FD8-4A66-BE54-F274F5DD9A38}" presName="node" presStyleLbl="node1" presStyleIdx="3" presStyleCnt="4">
        <dgm:presLayoutVars>
          <dgm:bulletEnabled val="1"/>
        </dgm:presLayoutVars>
      </dgm:prSet>
      <dgm:spPr/>
      <dgm:t>
        <a:bodyPr/>
        <a:lstStyle/>
        <a:p>
          <a:endParaRPr lang="zh-CN" altLang="en-US"/>
        </a:p>
      </dgm:t>
    </dgm:pt>
  </dgm:ptLst>
  <dgm:cxnLst>
    <dgm:cxn modelId="{2479F12B-795A-44AF-AE5C-DD1A88611325}" srcId="{555C85C5-5DFE-4431-845E-03F1A407B0C9}" destId="{45FD962B-C252-4562-8EAB-4A5F336AE24B}" srcOrd="0" destOrd="0" parTransId="{EC967FB9-9685-4D06-9033-C18BD40E6E98}" sibTransId="{EE9D5D8D-B22B-4760-8288-15EB1770C4B4}"/>
    <dgm:cxn modelId="{887269D9-60A3-40D1-B916-A0C89B254344}" type="presOf" srcId="{1AD601D1-C009-4152-A435-0F055693700B}" destId="{B0F3CD7E-26B2-4D1A-9BDE-13BCDB8C6E5C}" srcOrd="0" destOrd="0" presId="urn:microsoft.com/office/officeart/2005/8/layout/radial1"/>
    <dgm:cxn modelId="{644583C3-4041-4209-9E58-14C4B8865A07}" srcId="{555C85C5-5DFE-4431-845E-03F1A407B0C9}" destId="{D092194D-1FD8-4A66-BE54-F274F5DD9A38}" srcOrd="3" destOrd="0" parTransId="{E47D4A39-9D38-41DB-BEF6-D4E28C946EDD}" sibTransId="{4B064991-F319-434C-9968-5AE651A69AF4}"/>
    <dgm:cxn modelId="{42C8EB83-BC10-467D-9A86-722371110A15}" type="presOf" srcId="{D092194D-1FD8-4A66-BE54-F274F5DD9A38}" destId="{2DFF1F7F-CA19-4617-A742-6E7B2D1066FB}" srcOrd="0" destOrd="0" presId="urn:microsoft.com/office/officeart/2005/8/layout/radial1"/>
    <dgm:cxn modelId="{90C44084-B46B-4777-A7C2-AAE7C4569542}" type="presOf" srcId="{EF2DFB6B-2D5D-4BA0-A254-DC69264B349F}" destId="{5595A9AE-3FE8-4545-885F-E16AE73744BF}" srcOrd="0" destOrd="0" presId="urn:microsoft.com/office/officeart/2005/8/layout/radial1"/>
    <dgm:cxn modelId="{91AD7E73-B1C0-4C17-B8E1-DCB3AC3E9863}" type="presOf" srcId="{BE0A9F35-794A-4C9A-9C48-C710F523CA76}" destId="{B1134E10-301B-4477-ABC5-4CD1AD833DFC}" srcOrd="0" destOrd="0" presId="urn:microsoft.com/office/officeart/2005/8/layout/radial1"/>
    <dgm:cxn modelId="{99EB4BC9-48CB-4760-B330-B0B86B655257}" type="presOf" srcId="{C6CB6849-4979-442A-8427-13F413E8F3F2}" destId="{B5225DD0-359C-4E70-B81B-CDD460D13919}" srcOrd="1" destOrd="0" presId="urn:microsoft.com/office/officeart/2005/8/layout/radial1"/>
    <dgm:cxn modelId="{A0AC1E9E-F1BE-43A8-B081-D6A84E64FB63}" type="presOf" srcId="{E47D4A39-9D38-41DB-BEF6-D4E28C946EDD}" destId="{0BA3248C-859D-452F-A51F-F5DCF7E3F6C9}" srcOrd="1" destOrd="0" presId="urn:microsoft.com/office/officeart/2005/8/layout/radial1"/>
    <dgm:cxn modelId="{8B9A2372-0EF9-4AED-93BC-9E2C46A1A6AE}" type="presOf" srcId="{45FD962B-C252-4562-8EAB-4A5F336AE24B}" destId="{55D3C5B0-256A-4ED6-9ABD-9493A3240B47}" srcOrd="0" destOrd="0" presId="urn:microsoft.com/office/officeart/2005/8/layout/radial1"/>
    <dgm:cxn modelId="{8B500C25-6EBC-4244-8153-74A9A130133F}" type="presOf" srcId="{C6CB6849-4979-442A-8427-13F413E8F3F2}" destId="{56FA38A9-C297-479B-9F78-C9E60756524F}" srcOrd="0" destOrd="0" presId="urn:microsoft.com/office/officeart/2005/8/layout/radial1"/>
    <dgm:cxn modelId="{70525A41-B431-40E7-8E0E-A367CCB76876}" srcId="{A86B0CCF-C8E7-4B03-BE2D-76C07134FE61}" destId="{555C85C5-5DFE-4431-845E-03F1A407B0C9}" srcOrd="0" destOrd="0" parTransId="{BEEBD781-83CA-4EEC-96E1-0FC1AC9D217A}" sibTransId="{33947D2F-F355-4657-B0C7-D687A4583A62}"/>
    <dgm:cxn modelId="{33558B80-9461-4F80-88C7-CC59A3D3F5B8}" type="presOf" srcId="{555C85C5-5DFE-4431-845E-03F1A407B0C9}" destId="{CB7A3BA7-547A-4C36-A89E-860E50C8118A}" srcOrd="0" destOrd="0" presId="urn:microsoft.com/office/officeart/2005/8/layout/radial1"/>
    <dgm:cxn modelId="{16659B3F-A054-43DF-9503-AB30FCB4EDE9}" type="presOf" srcId="{EC967FB9-9685-4D06-9033-C18BD40E6E98}" destId="{2A37F64B-0B34-471E-AE81-68E4392AA354}" srcOrd="1" destOrd="0" presId="urn:microsoft.com/office/officeart/2005/8/layout/radial1"/>
    <dgm:cxn modelId="{6AB6E0C2-9639-43CE-8B34-64745A34ECA3}" srcId="{555C85C5-5DFE-4431-845E-03F1A407B0C9}" destId="{EF2DFB6B-2D5D-4BA0-A254-DC69264B349F}" srcOrd="1" destOrd="0" parTransId="{C6CB6849-4979-442A-8427-13F413E8F3F2}" sibTransId="{694B72DB-32E0-4F85-9FDB-6874F0881AFC}"/>
    <dgm:cxn modelId="{F2A72123-0D0C-433A-B676-C34A6F7FA30A}" type="presOf" srcId="{E47D4A39-9D38-41DB-BEF6-D4E28C946EDD}" destId="{FC7AF51A-6639-4E3E-879B-70742E62F6E2}" srcOrd="0" destOrd="0" presId="urn:microsoft.com/office/officeart/2005/8/layout/radial1"/>
    <dgm:cxn modelId="{C7B58411-2E0B-4DD4-812D-D8F5C3C983B4}" type="presOf" srcId="{EC967FB9-9685-4D06-9033-C18BD40E6E98}" destId="{237E75C9-EFB6-4A6A-8E96-D79865ED0E68}" srcOrd="0" destOrd="0" presId="urn:microsoft.com/office/officeart/2005/8/layout/radial1"/>
    <dgm:cxn modelId="{F2114087-6B9F-453B-9712-2D9B37A9D47D}" srcId="{555C85C5-5DFE-4431-845E-03F1A407B0C9}" destId="{1AD601D1-C009-4152-A435-0F055693700B}" srcOrd="2" destOrd="0" parTransId="{BE0A9F35-794A-4C9A-9C48-C710F523CA76}" sibTransId="{C7B76BBA-6D5A-4D51-B7C9-C94A4285411C}"/>
    <dgm:cxn modelId="{F34C37AE-737E-45FB-9586-7CB057841006}" type="presOf" srcId="{A86B0CCF-C8E7-4B03-BE2D-76C07134FE61}" destId="{2D7B32CB-AC79-4B69-9BDB-92C4EC8C2AA4}" srcOrd="0" destOrd="0" presId="urn:microsoft.com/office/officeart/2005/8/layout/radial1"/>
    <dgm:cxn modelId="{BF0EA73F-812A-4A56-8BC7-C1832D22D2EA}" type="presOf" srcId="{BE0A9F35-794A-4C9A-9C48-C710F523CA76}" destId="{76D8C93C-017D-4B30-91CB-BE745D8727F7}" srcOrd="1" destOrd="0" presId="urn:microsoft.com/office/officeart/2005/8/layout/radial1"/>
    <dgm:cxn modelId="{B38FB70D-E4B8-4DFA-81D5-4B762671BFC0}" type="presParOf" srcId="{2D7B32CB-AC79-4B69-9BDB-92C4EC8C2AA4}" destId="{CB7A3BA7-547A-4C36-A89E-860E50C8118A}" srcOrd="0" destOrd="0" presId="urn:microsoft.com/office/officeart/2005/8/layout/radial1"/>
    <dgm:cxn modelId="{3984533C-3830-407D-814C-9E447DF3E38D}" type="presParOf" srcId="{2D7B32CB-AC79-4B69-9BDB-92C4EC8C2AA4}" destId="{237E75C9-EFB6-4A6A-8E96-D79865ED0E68}" srcOrd="1" destOrd="0" presId="urn:microsoft.com/office/officeart/2005/8/layout/radial1"/>
    <dgm:cxn modelId="{7310EB83-F71B-47F4-9110-0DA19E742E29}" type="presParOf" srcId="{237E75C9-EFB6-4A6A-8E96-D79865ED0E68}" destId="{2A37F64B-0B34-471E-AE81-68E4392AA354}" srcOrd="0" destOrd="0" presId="urn:microsoft.com/office/officeart/2005/8/layout/radial1"/>
    <dgm:cxn modelId="{72F14304-571B-4164-9367-BCC7931A7569}" type="presParOf" srcId="{2D7B32CB-AC79-4B69-9BDB-92C4EC8C2AA4}" destId="{55D3C5B0-256A-4ED6-9ABD-9493A3240B47}" srcOrd="2" destOrd="0" presId="urn:microsoft.com/office/officeart/2005/8/layout/radial1"/>
    <dgm:cxn modelId="{FFD778E1-BE89-41EE-8414-296D32EB9F06}" type="presParOf" srcId="{2D7B32CB-AC79-4B69-9BDB-92C4EC8C2AA4}" destId="{56FA38A9-C297-479B-9F78-C9E60756524F}" srcOrd="3" destOrd="0" presId="urn:microsoft.com/office/officeart/2005/8/layout/radial1"/>
    <dgm:cxn modelId="{AE57ACAE-9433-475F-9ADB-9BD60A8C19AF}" type="presParOf" srcId="{56FA38A9-C297-479B-9F78-C9E60756524F}" destId="{B5225DD0-359C-4E70-B81B-CDD460D13919}" srcOrd="0" destOrd="0" presId="urn:microsoft.com/office/officeart/2005/8/layout/radial1"/>
    <dgm:cxn modelId="{414701E1-E679-4583-B18B-96CDD6923A32}" type="presParOf" srcId="{2D7B32CB-AC79-4B69-9BDB-92C4EC8C2AA4}" destId="{5595A9AE-3FE8-4545-885F-E16AE73744BF}" srcOrd="4" destOrd="0" presId="urn:microsoft.com/office/officeart/2005/8/layout/radial1"/>
    <dgm:cxn modelId="{2363947A-4D12-4EBD-9AB1-EF0A1A17397A}" type="presParOf" srcId="{2D7B32CB-AC79-4B69-9BDB-92C4EC8C2AA4}" destId="{B1134E10-301B-4477-ABC5-4CD1AD833DFC}" srcOrd="5" destOrd="0" presId="urn:microsoft.com/office/officeart/2005/8/layout/radial1"/>
    <dgm:cxn modelId="{45D373E9-1849-49B1-8FE1-6BAEA5E72872}" type="presParOf" srcId="{B1134E10-301B-4477-ABC5-4CD1AD833DFC}" destId="{76D8C93C-017D-4B30-91CB-BE745D8727F7}" srcOrd="0" destOrd="0" presId="urn:microsoft.com/office/officeart/2005/8/layout/radial1"/>
    <dgm:cxn modelId="{17334D21-5C85-46DE-876C-29AD98502C82}" type="presParOf" srcId="{2D7B32CB-AC79-4B69-9BDB-92C4EC8C2AA4}" destId="{B0F3CD7E-26B2-4D1A-9BDE-13BCDB8C6E5C}" srcOrd="6" destOrd="0" presId="urn:microsoft.com/office/officeart/2005/8/layout/radial1"/>
    <dgm:cxn modelId="{D195E661-0DB6-4944-8528-2C35AB54AA40}" type="presParOf" srcId="{2D7B32CB-AC79-4B69-9BDB-92C4EC8C2AA4}" destId="{FC7AF51A-6639-4E3E-879B-70742E62F6E2}" srcOrd="7" destOrd="0" presId="urn:microsoft.com/office/officeart/2005/8/layout/radial1"/>
    <dgm:cxn modelId="{84E41191-2992-4833-8E6A-EE60ACEB3B5A}" type="presParOf" srcId="{FC7AF51A-6639-4E3E-879B-70742E62F6E2}" destId="{0BA3248C-859D-452F-A51F-F5DCF7E3F6C9}" srcOrd="0" destOrd="0" presId="urn:microsoft.com/office/officeart/2005/8/layout/radial1"/>
    <dgm:cxn modelId="{478BDEAC-B904-4D7E-B324-FD040F80B243}" type="presParOf" srcId="{2D7B32CB-AC79-4B69-9BDB-92C4EC8C2AA4}" destId="{2DFF1F7F-CA19-4617-A742-6E7B2D1066FB}" srcOrd="8" destOrd="0" presId="urn:microsoft.com/office/officeart/2005/8/layout/radial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B3B8A37-B2A6-40A5-89E6-B4D016BE0A17}">
      <dsp:nvSpPr>
        <dsp:cNvPr id="0" name=""/>
        <dsp:cNvSpPr/>
      </dsp:nvSpPr>
      <dsp:spPr>
        <a:xfrm>
          <a:off x="443691" y="444659"/>
          <a:ext cx="1030758" cy="1030758"/>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zh-CN" altLang="en-US" sz="700" kern="1200" smtClean="0">
              <a:latin typeface="Times New Roman" pitchFamily="18" charset="0"/>
              <a:ea typeface="微软雅黑" pitchFamily="34" charset="-122"/>
              <a:cs typeface="Times New Roman" pitchFamily="18" charset="0"/>
            </a:rPr>
            <a:t>可挂载任何</a:t>
          </a:r>
          <a:endParaRPr lang="en-US" altLang="zh-CN" sz="700" kern="1200" smtClean="0">
            <a:latin typeface="Times New Roman" pitchFamily="18" charset="0"/>
            <a:ea typeface="微软雅黑" pitchFamily="34" charset="-122"/>
            <a:cs typeface="Times New Roman" pitchFamily="18" charset="0"/>
          </a:endParaRPr>
        </a:p>
        <a:p>
          <a:pPr lvl="0" algn="ctr" defTabSz="311150">
            <a:lnSpc>
              <a:spcPct val="90000"/>
            </a:lnSpc>
            <a:spcBef>
              <a:spcPct val="0"/>
            </a:spcBef>
            <a:spcAft>
              <a:spcPct val="35000"/>
            </a:spcAft>
          </a:pPr>
          <a:r>
            <a:rPr lang="zh-CN" altLang="en-US" sz="700" kern="1200" smtClean="0">
              <a:latin typeface="Times New Roman" pitchFamily="18" charset="0"/>
              <a:ea typeface="微软雅黑" pitchFamily="34" charset="-122"/>
              <a:cs typeface="Times New Roman" pitchFamily="18" charset="0"/>
            </a:rPr>
            <a:t>虚拟机</a:t>
          </a:r>
          <a:endParaRPr lang="zh-CN" altLang="en-US" sz="700" kern="1200" dirty="0">
            <a:latin typeface="Times New Roman" pitchFamily="18" charset="0"/>
            <a:ea typeface="微软雅黑" pitchFamily="34" charset="-122"/>
            <a:cs typeface="Times New Roman" pitchFamily="18" charset="0"/>
          </a:endParaRPr>
        </a:p>
      </dsp:txBody>
      <dsp:txXfrm>
        <a:off x="443691" y="444659"/>
        <a:ext cx="1030758" cy="1030758"/>
      </dsp:txXfrm>
    </dsp:sp>
    <dsp:sp modelId="{229B2D32-B06C-449E-AEA3-72A6048C7392}">
      <dsp:nvSpPr>
        <dsp:cNvPr id="0" name=""/>
        <dsp:cNvSpPr/>
      </dsp:nvSpPr>
      <dsp:spPr>
        <a:xfrm>
          <a:off x="701381" y="31801"/>
          <a:ext cx="515379" cy="515379"/>
        </a:xfrm>
        <a:prstGeom prst="ellipse">
          <a:avLst/>
        </a:prstGeom>
        <a:solidFill>
          <a:schemeClr val="accent4">
            <a:alpha val="50000"/>
            <a:hueOff val="2079139"/>
            <a:satOff val="-9594"/>
            <a:lumOff val="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 tIns="7620" rIns="7620" bIns="7620" numCol="1" spcCol="1270" anchor="ctr" anchorCtr="0">
          <a:noAutofit/>
        </a:bodyPr>
        <a:lstStyle/>
        <a:p>
          <a:pPr lvl="0" algn="ctr" defTabSz="266700">
            <a:lnSpc>
              <a:spcPct val="90000"/>
            </a:lnSpc>
            <a:spcBef>
              <a:spcPct val="0"/>
            </a:spcBef>
            <a:spcAft>
              <a:spcPct val="35000"/>
            </a:spcAft>
          </a:pPr>
          <a:r>
            <a:rPr lang="en-US" altLang="zh-CN" sz="600" kern="1200" smtClean="0">
              <a:latin typeface="Times New Roman" pitchFamily="18" charset="0"/>
              <a:ea typeface="微软雅黑" pitchFamily="34" charset="-122"/>
              <a:cs typeface="Times New Roman" pitchFamily="18" charset="0"/>
            </a:rPr>
            <a:t>Docker</a:t>
          </a:r>
          <a:endParaRPr lang="zh-CN" altLang="en-US" sz="600" kern="1200" dirty="0">
            <a:latin typeface="Times New Roman" pitchFamily="18" charset="0"/>
            <a:ea typeface="微软雅黑" pitchFamily="34" charset="-122"/>
            <a:cs typeface="Times New Roman" pitchFamily="18" charset="0"/>
          </a:endParaRPr>
        </a:p>
      </dsp:txBody>
      <dsp:txXfrm>
        <a:off x="701381" y="31801"/>
        <a:ext cx="515379" cy="515379"/>
      </dsp:txXfrm>
    </dsp:sp>
    <dsp:sp modelId="{1C0846CE-A961-4D12-B0D1-D1E1AF80A3C9}">
      <dsp:nvSpPr>
        <dsp:cNvPr id="0" name=""/>
        <dsp:cNvSpPr/>
      </dsp:nvSpPr>
      <dsp:spPr>
        <a:xfrm>
          <a:off x="1339110" y="495138"/>
          <a:ext cx="515379" cy="515379"/>
        </a:xfrm>
        <a:prstGeom prst="ellipse">
          <a:avLst/>
        </a:prstGeom>
        <a:solidFill>
          <a:schemeClr val="accent4">
            <a:alpha val="50000"/>
            <a:hueOff val="4158277"/>
            <a:satOff val="-19187"/>
            <a:lumOff val="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 tIns="7620" rIns="7620" bIns="7620" numCol="1" spcCol="1270" anchor="ctr" anchorCtr="0">
          <a:noAutofit/>
        </a:bodyPr>
        <a:lstStyle/>
        <a:p>
          <a:pPr lvl="0" algn="ctr" defTabSz="266700">
            <a:lnSpc>
              <a:spcPct val="90000"/>
            </a:lnSpc>
            <a:spcBef>
              <a:spcPct val="0"/>
            </a:spcBef>
            <a:spcAft>
              <a:spcPct val="35000"/>
            </a:spcAft>
          </a:pPr>
          <a:r>
            <a:rPr lang="en-US" altLang="zh-CN" sz="600" kern="1200" smtClean="0">
              <a:latin typeface="Times New Roman" pitchFamily="18" charset="0"/>
              <a:ea typeface="微软雅黑" pitchFamily="34" charset="-122"/>
              <a:cs typeface="Times New Roman" pitchFamily="18" charset="0"/>
            </a:rPr>
            <a:t>Vmware</a:t>
          </a:r>
          <a:endParaRPr lang="zh-CN" altLang="en-US" sz="600" kern="1200" dirty="0">
            <a:latin typeface="Times New Roman" pitchFamily="18" charset="0"/>
            <a:ea typeface="微软雅黑" pitchFamily="34" charset="-122"/>
            <a:cs typeface="Times New Roman" pitchFamily="18" charset="0"/>
          </a:endParaRPr>
        </a:p>
      </dsp:txBody>
      <dsp:txXfrm>
        <a:off x="1339110" y="495138"/>
        <a:ext cx="515379" cy="515379"/>
      </dsp:txXfrm>
    </dsp:sp>
    <dsp:sp modelId="{18127435-6727-423F-80A9-C279C49FC97B}">
      <dsp:nvSpPr>
        <dsp:cNvPr id="0" name=""/>
        <dsp:cNvSpPr/>
      </dsp:nvSpPr>
      <dsp:spPr>
        <a:xfrm>
          <a:off x="1095519" y="1244833"/>
          <a:ext cx="515379" cy="515379"/>
        </a:xfrm>
        <a:prstGeom prst="ellipse">
          <a:avLst/>
        </a:prstGeom>
        <a:solidFill>
          <a:schemeClr val="accent4">
            <a:alpha val="50000"/>
            <a:hueOff val="6237416"/>
            <a:satOff val="-28781"/>
            <a:lumOff val="1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 tIns="7620" rIns="7620" bIns="7620" numCol="1" spcCol="1270" anchor="ctr" anchorCtr="0">
          <a:noAutofit/>
        </a:bodyPr>
        <a:lstStyle/>
        <a:p>
          <a:pPr lvl="0" algn="ctr" defTabSz="266700">
            <a:lnSpc>
              <a:spcPct val="90000"/>
            </a:lnSpc>
            <a:spcBef>
              <a:spcPct val="0"/>
            </a:spcBef>
            <a:spcAft>
              <a:spcPct val="35000"/>
            </a:spcAft>
          </a:pPr>
          <a:r>
            <a:rPr lang="zh-CN" altLang="en-US" sz="600" kern="1200" dirty="0" smtClean="0">
              <a:latin typeface="Times New Roman" pitchFamily="18" charset="0"/>
              <a:ea typeface="微软雅黑" pitchFamily="34" charset="-122"/>
              <a:cs typeface="Times New Roman" pitchFamily="18" charset="0"/>
            </a:rPr>
            <a:t>公有云</a:t>
          </a:r>
          <a:endParaRPr lang="zh-CN" altLang="en-US" sz="600" kern="1200" dirty="0">
            <a:latin typeface="Times New Roman" pitchFamily="18" charset="0"/>
            <a:ea typeface="微软雅黑" pitchFamily="34" charset="-122"/>
            <a:cs typeface="Times New Roman" pitchFamily="18" charset="0"/>
          </a:endParaRPr>
        </a:p>
      </dsp:txBody>
      <dsp:txXfrm>
        <a:off x="1095519" y="1244833"/>
        <a:ext cx="515379" cy="515379"/>
      </dsp:txXfrm>
    </dsp:sp>
    <dsp:sp modelId="{3C43A686-0927-4DFB-A72C-99417A16CC7F}">
      <dsp:nvSpPr>
        <dsp:cNvPr id="0" name=""/>
        <dsp:cNvSpPr/>
      </dsp:nvSpPr>
      <dsp:spPr>
        <a:xfrm>
          <a:off x="307243" y="1244833"/>
          <a:ext cx="515379" cy="515379"/>
        </a:xfrm>
        <a:prstGeom prst="ellipse">
          <a:avLst/>
        </a:prstGeom>
        <a:solidFill>
          <a:schemeClr val="accent4">
            <a:alpha val="50000"/>
            <a:hueOff val="8316554"/>
            <a:satOff val="-38374"/>
            <a:lumOff val="1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 tIns="7620" rIns="7620" bIns="7620" numCol="1" spcCol="1270" anchor="ctr" anchorCtr="0">
          <a:noAutofit/>
        </a:bodyPr>
        <a:lstStyle/>
        <a:p>
          <a:pPr lvl="0" algn="ctr" defTabSz="266700">
            <a:lnSpc>
              <a:spcPct val="90000"/>
            </a:lnSpc>
            <a:spcBef>
              <a:spcPct val="0"/>
            </a:spcBef>
            <a:spcAft>
              <a:spcPct val="35000"/>
            </a:spcAft>
          </a:pPr>
          <a:r>
            <a:rPr lang="en-US" altLang="zh-CN" sz="600" kern="1200" smtClean="0">
              <a:latin typeface="Times New Roman" pitchFamily="18" charset="0"/>
              <a:ea typeface="微软雅黑" pitchFamily="34" charset="-122"/>
              <a:cs typeface="Times New Roman" pitchFamily="18" charset="0"/>
            </a:rPr>
            <a:t>……</a:t>
          </a:r>
          <a:endParaRPr lang="zh-CN" altLang="en-US" sz="600" kern="1200" dirty="0">
            <a:latin typeface="Times New Roman" pitchFamily="18" charset="0"/>
            <a:ea typeface="微软雅黑" pitchFamily="34" charset="-122"/>
            <a:cs typeface="Times New Roman" pitchFamily="18" charset="0"/>
          </a:endParaRPr>
        </a:p>
      </dsp:txBody>
      <dsp:txXfrm>
        <a:off x="307243" y="1244833"/>
        <a:ext cx="515379" cy="515379"/>
      </dsp:txXfrm>
    </dsp:sp>
    <dsp:sp modelId="{EBE9528A-E2AC-4459-B8F3-AF1301E706F6}">
      <dsp:nvSpPr>
        <dsp:cNvPr id="0" name=""/>
        <dsp:cNvSpPr/>
      </dsp:nvSpPr>
      <dsp:spPr>
        <a:xfrm>
          <a:off x="63652" y="495138"/>
          <a:ext cx="515379" cy="515379"/>
        </a:xfrm>
        <a:prstGeom prst="ellipse">
          <a:avLst/>
        </a:prstGeom>
        <a:solidFill>
          <a:schemeClr val="accent4">
            <a:alpha val="50000"/>
            <a:hueOff val="10395693"/>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 tIns="7620" rIns="7620" bIns="7620" numCol="1" spcCol="1270" anchor="ctr" anchorCtr="0">
          <a:noAutofit/>
        </a:bodyPr>
        <a:lstStyle/>
        <a:p>
          <a:pPr lvl="0" algn="ctr" defTabSz="266700">
            <a:lnSpc>
              <a:spcPct val="90000"/>
            </a:lnSpc>
            <a:spcBef>
              <a:spcPct val="0"/>
            </a:spcBef>
            <a:spcAft>
              <a:spcPct val="35000"/>
            </a:spcAft>
          </a:pPr>
          <a:r>
            <a:rPr lang="en-US" altLang="zh-CN" sz="600" kern="1200" smtClean="0">
              <a:latin typeface="Times New Roman" pitchFamily="18" charset="0"/>
              <a:ea typeface="微软雅黑" pitchFamily="34" charset="-122"/>
              <a:cs typeface="Times New Roman" pitchFamily="18" charset="0"/>
            </a:rPr>
            <a:t>OpenStack</a:t>
          </a:r>
          <a:endParaRPr lang="zh-CN" altLang="en-US" sz="600" kern="1200" dirty="0">
            <a:latin typeface="Times New Roman" pitchFamily="18" charset="0"/>
            <a:ea typeface="微软雅黑" pitchFamily="34" charset="-122"/>
            <a:cs typeface="Times New Roman" pitchFamily="18" charset="0"/>
          </a:endParaRPr>
        </a:p>
      </dsp:txBody>
      <dsp:txXfrm>
        <a:off x="63652" y="495138"/>
        <a:ext cx="515379" cy="515379"/>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image" Target="../media/image5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E52F44-9070-4ADA-B51C-A0D252E3CF4C}" type="datetimeFigureOut">
              <a:rPr lang="zh-CN" altLang="en-US" smtClean="0"/>
              <a:pPr/>
              <a:t>2018-9-2</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69BA24-01DB-484C-B7F0-6B4CFF9FA00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在此演示实验</a:t>
            </a:r>
            <a:endParaRPr lang="zh-CN" altLang="en-US" dirty="0"/>
          </a:p>
        </p:txBody>
      </p:sp>
      <p:sp>
        <p:nvSpPr>
          <p:cNvPr id="4" name="灯片编号占位符 3"/>
          <p:cNvSpPr>
            <a:spLocks noGrp="1"/>
          </p:cNvSpPr>
          <p:nvPr>
            <p:ph type="sldNum" sz="quarter" idx="10"/>
          </p:nvPr>
        </p:nvSpPr>
        <p:spPr/>
        <p:txBody>
          <a:bodyPr/>
          <a:lstStyle/>
          <a:p>
            <a:fld id="{196F1A2C-2C66-4B5C-AB2D-17D11FFF4214}" type="slidenum">
              <a:rPr lang="zh-CN" altLang="en-US" smtClean="0"/>
              <a:pPr/>
              <a:t>3</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96F1A2C-2C66-4B5C-AB2D-17D11FFF4214}" type="slidenum">
              <a:rPr lang="zh-CN" altLang="en-US" smtClean="0"/>
              <a:pPr/>
              <a:t>22</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除了这些，系统性能非常重要，是否能够支撑高并发。</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24</a:t>
            </a:fld>
            <a:endParaRPr lang="zh-CN"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补充缺失的语句、函数。</a:t>
            </a:r>
            <a:endParaRPr lang="en-US" altLang="zh-CN" dirty="0" smtClean="0"/>
          </a:p>
          <a:p>
            <a:r>
              <a:rPr lang="zh-CN" altLang="en-US" dirty="0" smtClean="0"/>
              <a:t>可以插入调试打印语句，以打印的数据作为正确性评判依据。类似集成开发环境中的断点调试。</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27</a:t>
            </a:fld>
            <a:endParaRPr lang="zh-CN"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类似单元测试</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28</a:t>
            </a:fld>
            <a:endParaRPr lang="zh-CN" alt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补充缺失的语句、函数。</a:t>
            </a:r>
            <a:endParaRPr lang="en-US" altLang="zh-CN" dirty="0" smtClean="0"/>
          </a:p>
          <a:p>
            <a:r>
              <a:rPr lang="zh-CN" altLang="en-US" dirty="0" smtClean="0"/>
              <a:t>可以插入调试打印语句，以打印的数据作为正确性评判依据。类似集成开发环境中的断点调试。</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29</a:t>
            </a:fld>
            <a:endParaRPr lang="zh-CN"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30</a:t>
            </a:fld>
            <a:endParaRPr lang="zh-CN" alt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不仅仅是对错，帮助学生全面认知程序的内涵，树立软件工程思维，引导学生写出高质量的程序</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31</a:t>
            </a:fld>
            <a:endParaRPr lang="zh-CN" alt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浮点数输出</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32</a:t>
            </a:fld>
            <a:endParaRPr lang="zh-CN" alt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支持多源文件打包上传</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33</a:t>
            </a:fld>
            <a:endParaRPr lang="zh-CN" alt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学生有集中上机的特点，排队评判的体验非常不好</a:t>
            </a:r>
            <a:endParaRPr lang="en-US" altLang="zh-CN" dirty="0" smtClean="0"/>
          </a:p>
          <a:p>
            <a:r>
              <a:rPr lang="en-US" altLang="zh-CN" dirty="0" smtClean="0"/>
              <a:t>		</a:t>
            </a:r>
          </a:p>
          <a:p>
            <a:r>
              <a:rPr lang="en-US" altLang="zh-CN" dirty="0" smtClean="0"/>
              <a:t>2.</a:t>
            </a:r>
            <a:r>
              <a:rPr lang="zh-CN" altLang="en-US" dirty="0" smtClean="0"/>
              <a:t>学生程序中存在死循环等问题时，重复提交，排队时间会非常长</a:t>
            </a:r>
            <a:endParaRPr lang="en-US" altLang="zh-CN" dirty="0" smtClean="0"/>
          </a:p>
          <a:p>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上机时间结束了，还不知道自己的提交程序的评判结果？</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考试完毕，判分结果还没出来？</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34</a:t>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目前用户体验最好、最具深度的教学辅助平台</a:t>
            </a:r>
            <a:endParaRPr lang="en-US" altLang="zh-CN" dirty="0" smtClean="0"/>
          </a:p>
          <a:p>
            <a:r>
              <a:rPr lang="en-US" altLang="zh-CN" dirty="0" smtClean="0"/>
              <a:t>1.</a:t>
            </a:r>
            <a:r>
              <a:rPr lang="zh-CN" altLang="en-US" dirty="0" smtClean="0"/>
              <a:t>方便运维管理</a:t>
            </a:r>
            <a:endParaRPr lang="en-US" altLang="zh-CN" dirty="0" smtClean="0"/>
          </a:p>
          <a:p>
            <a:r>
              <a:rPr lang="en-US" altLang="zh-CN" dirty="0" smtClean="0"/>
              <a:t>2.</a:t>
            </a:r>
            <a:r>
              <a:rPr lang="zh-CN" altLang="en-US" dirty="0" smtClean="0"/>
              <a:t>完善的课程管理，成绩管理，导入导出，试卷存档等</a:t>
            </a:r>
            <a:endParaRPr lang="en-US" altLang="zh-CN" dirty="0" smtClean="0"/>
          </a:p>
          <a:p>
            <a:r>
              <a:rPr lang="en-US" altLang="zh-CN" dirty="0" smtClean="0"/>
              <a:t>3.</a:t>
            </a:r>
            <a:r>
              <a:rPr lang="zh-CN" altLang="en-US" dirty="0" smtClean="0"/>
              <a:t>第一个支撑并行程序自动评判的系统</a:t>
            </a:r>
            <a:endParaRPr lang="en-US" altLang="zh-CN" dirty="0" smtClean="0"/>
          </a:p>
          <a:p>
            <a:r>
              <a:rPr lang="en-US" altLang="zh-CN" dirty="0" smtClean="0"/>
              <a:t>4.</a:t>
            </a:r>
            <a:r>
              <a:rPr lang="zh-CN" altLang="en-US" dirty="0" smtClean="0"/>
              <a:t>真正的程序设计类评判平台：串行、并行、数据结构与算法的全面支持</a:t>
            </a:r>
            <a:endParaRPr lang="en-US" altLang="zh-CN" dirty="0" smtClean="0"/>
          </a:p>
          <a:p>
            <a:endParaRPr lang="en-US" altLang="zh-CN" dirty="0" smtClean="0"/>
          </a:p>
          <a:p>
            <a:r>
              <a:rPr lang="en-US" altLang="zh-CN" dirty="0" smtClean="0"/>
              <a:t>3.</a:t>
            </a:r>
            <a:r>
              <a:rPr lang="zh-CN" altLang="en-US" dirty="0" smtClean="0"/>
              <a:t>程序自动评判：串行、并行</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pPr/>
              <a:t>10</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35</a:t>
            </a:fld>
            <a:endParaRPr lang="zh-CN" alt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基于源代码级的相似比较的问题：插入冗余代码段即可避开</a:t>
            </a:r>
            <a:endParaRPr lang="en-US" altLang="zh-CN" dirty="0" smtClean="0"/>
          </a:p>
          <a:p>
            <a:r>
              <a:rPr lang="zh-CN" altLang="en-US" dirty="0" smtClean="0"/>
              <a:t>防抄袭的杀手锏</a:t>
            </a:r>
            <a:endParaRPr lang="en-US" altLang="zh-CN" dirty="0" smtClean="0"/>
          </a:p>
          <a:p>
            <a:r>
              <a:rPr lang="en-US" altLang="zh-CN" dirty="0" smtClean="0"/>
              <a:t>	</a:t>
            </a:r>
            <a:r>
              <a:rPr lang="zh-CN" altLang="en-US" dirty="0" smtClean="0"/>
              <a:t>如果联网，如果两个人抄袭了同一份代码？</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36</a:t>
            </a:fld>
            <a:endParaRPr lang="zh-CN" alt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补充缺失的语句、函数。</a:t>
            </a:r>
            <a:endParaRPr lang="en-US" altLang="zh-CN" dirty="0" smtClean="0"/>
          </a:p>
          <a:p>
            <a:r>
              <a:rPr lang="zh-CN" altLang="en-US" dirty="0" smtClean="0"/>
              <a:t>可以插入调试打印语句，以打印的数据作为正确性评判依据。类似集成开发环境中的断点调试。</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40</a:t>
            </a:fld>
            <a:endParaRPr lang="zh-CN" alt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拼写检查示例</a:t>
            </a:r>
            <a:endParaRPr lang="en-US" altLang="zh-CN" dirty="0" smtClean="0"/>
          </a:p>
          <a:p>
            <a:r>
              <a:rPr lang="en-US" altLang="zh-CN" dirty="0" smtClean="0"/>
              <a:t>1.</a:t>
            </a:r>
            <a:r>
              <a:rPr lang="zh-CN" altLang="en-US" dirty="0" smtClean="0"/>
              <a:t>输入：文档，字典文件</a:t>
            </a:r>
            <a:endParaRPr lang="en-US" altLang="zh-CN" dirty="0" smtClean="0"/>
          </a:p>
          <a:p>
            <a:r>
              <a:rPr lang="en-US" altLang="zh-CN" dirty="0" smtClean="0"/>
              <a:t>2.</a:t>
            </a:r>
            <a:r>
              <a:rPr lang="zh-CN" altLang="en-US" dirty="0" smtClean="0"/>
              <a:t>输出：文件</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41</a:t>
            </a:fld>
            <a:endParaRPr lang="zh-CN" alt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拼写检查示例</a:t>
            </a:r>
            <a:endParaRPr lang="en-US" altLang="zh-CN" dirty="0" smtClean="0"/>
          </a:p>
          <a:p>
            <a:r>
              <a:rPr lang="en-US" altLang="zh-CN" dirty="0" smtClean="0"/>
              <a:t>1.</a:t>
            </a:r>
            <a:r>
              <a:rPr lang="zh-CN" altLang="en-US" dirty="0" smtClean="0"/>
              <a:t>输入：文档，字典文件</a:t>
            </a:r>
            <a:endParaRPr lang="en-US" altLang="zh-CN" dirty="0" smtClean="0"/>
          </a:p>
          <a:p>
            <a:r>
              <a:rPr lang="en-US" altLang="zh-CN" dirty="0" smtClean="0"/>
              <a:t>2.</a:t>
            </a:r>
            <a:r>
              <a:rPr lang="zh-CN" altLang="en-US" dirty="0" smtClean="0"/>
              <a:t>输出：文件</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42</a:t>
            </a:fld>
            <a:endParaRPr lang="zh-CN" alt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主要用于数据结构课程，让学生体验算法的魅力。</a:t>
            </a:r>
            <a:endParaRPr lang="en-US" altLang="zh-CN" dirty="0" smtClean="0"/>
          </a:p>
          <a:p>
            <a:r>
              <a:rPr lang="en-US" altLang="zh-CN" dirty="0" smtClean="0"/>
              <a:t>2. </a:t>
            </a:r>
            <a:r>
              <a:rPr lang="zh-CN" altLang="en-US" dirty="0" smtClean="0"/>
              <a:t>计算机体系结构类课程，也可以使用，深入理解</a:t>
            </a:r>
            <a:r>
              <a:rPr lang="en-US" altLang="zh-CN" dirty="0" smtClean="0"/>
              <a:t>CPU</a:t>
            </a:r>
            <a:r>
              <a:rPr lang="zh-CN" altLang="en-US" dirty="0" smtClean="0"/>
              <a:t>的微架构。参考</a:t>
            </a:r>
            <a:r>
              <a:rPr lang="en-US" altLang="zh-CN" dirty="0" smtClean="0"/>
              <a:t>《</a:t>
            </a:r>
            <a:r>
              <a:rPr lang="zh-CN" altLang="en-US" dirty="0" smtClean="0"/>
              <a:t>深入理解计算机系统</a:t>
            </a:r>
            <a:r>
              <a:rPr lang="en-US" altLang="zh-CN" dirty="0" smtClean="0"/>
              <a:t>》</a:t>
            </a:r>
            <a:r>
              <a:rPr lang="zh-CN" altLang="en-US" dirty="0" smtClean="0"/>
              <a:t>，利用</a:t>
            </a:r>
            <a:r>
              <a:rPr lang="en-US" altLang="zh-CN" dirty="0" smtClean="0"/>
              <a:t>cache</a:t>
            </a:r>
            <a:r>
              <a:rPr lang="zh-CN" altLang="en-US" dirty="0" smtClean="0"/>
              <a:t>、指令多级流水、分支预测等优化程序。</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43</a:t>
            </a:fld>
            <a:endParaRPr lang="zh-CN" alt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pPr marL="228600" indent="-228600">
              <a:buAutoNum type="arabicPeriod"/>
            </a:pPr>
            <a:r>
              <a:rPr lang="zh-CN" altLang="en-US" dirty="0" smtClean="0"/>
              <a:t>排行榜作为得分依据，只有分数才会督促学生重视性能。</a:t>
            </a:r>
            <a:endParaRPr lang="en-US" altLang="zh-CN" dirty="0" smtClean="0"/>
          </a:p>
          <a:p>
            <a:pPr marL="228600" indent="-228600">
              <a:buAutoNum type="arabicPeriod"/>
            </a:pPr>
            <a:r>
              <a:rPr lang="zh-CN" altLang="en-US" dirty="0" smtClean="0"/>
              <a:t>促进学生竞争意识，不断尝试各种数据结构和算法优化自己的程序</a:t>
            </a:r>
            <a:endParaRPr lang="en-US" altLang="zh-CN" dirty="0" smtClean="0"/>
          </a:p>
          <a:p>
            <a:pPr marL="228600" indent="-228600">
              <a:buAutoNum type="arabicPeriod"/>
            </a:pPr>
            <a:endParaRPr lang="en-US" altLang="zh-CN" dirty="0" smtClean="0"/>
          </a:p>
          <a:p>
            <a:pPr fontAlgn="base"/>
            <a:r>
              <a:rPr lang="zh-CN" altLang="en-US" sz="1200" b="1" i="0" kern="1200" dirty="0" smtClean="0">
                <a:solidFill>
                  <a:schemeClr val="tx1"/>
                </a:solidFill>
                <a:latin typeface="+mn-lt"/>
                <a:ea typeface="+mn-ea"/>
                <a:cs typeface="+mn-cs"/>
              </a:rPr>
              <a:t>解决问题的能力</a:t>
            </a:r>
            <a:endParaRPr lang="zh-CN" altLang="en-US" sz="1200" b="0" i="0" kern="1200" dirty="0" smtClean="0">
              <a:solidFill>
                <a:schemeClr val="tx1"/>
              </a:solidFill>
              <a:latin typeface="+mn-lt"/>
              <a:ea typeface="+mn-ea"/>
              <a:cs typeface="+mn-cs"/>
            </a:endParaRPr>
          </a:p>
          <a:p>
            <a:pPr fontAlgn="base"/>
            <a:r>
              <a:rPr lang="zh-CN" altLang="en-US" sz="1200" b="0" i="0" kern="1200" dirty="0" smtClean="0">
                <a:solidFill>
                  <a:schemeClr val="tx1"/>
                </a:solidFill>
                <a:latin typeface="+mn-lt"/>
                <a:ea typeface="+mn-ea"/>
                <a:cs typeface="+mn-cs"/>
              </a:rPr>
              <a:t>毕业生要了解如何运用自己学到的知识来解决实际问题，而不仅仅是编写代码或搬动比特位。他们应该能够对一个系统的功能、实用性、性能等方面做出定量和定性的评估，并能设计和改善此系统。他们应该认识到，对一个给定的问题可能有多种解决方案，做出合理的选择并不是一个纯粹的技术问题，因为这些解决方案将对人们的生活产生真正的影响。毕业生也应该能够把自己的解决方案向别人做清晰的表述，解释一个解决方案为什么能解决给定的问题、是怎样解决了这个问题以及是在什么假设下解决这个问题的。</a:t>
            </a:r>
          </a:p>
          <a:p>
            <a:pPr marL="228600" indent="-228600">
              <a:buAutoNum type="arabicPeriod"/>
            </a:pP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44</a:t>
            </a:fld>
            <a:endParaRPr lang="zh-CN" alt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pPr marL="228600" indent="-228600">
              <a:buAutoNum type="arabicPeriod"/>
            </a:pPr>
            <a:r>
              <a:rPr lang="zh-CN" altLang="en-US" dirty="0" smtClean="0"/>
              <a:t>排行榜作为得分依据，只有分数才会督促学生重视性能。</a:t>
            </a:r>
            <a:endParaRPr lang="en-US" altLang="zh-CN" dirty="0" smtClean="0"/>
          </a:p>
          <a:p>
            <a:pPr marL="228600" indent="-228600">
              <a:buAutoNum type="arabicPeriod"/>
            </a:pPr>
            <a:r>
              <a:rPr lang="zh-CN" altLang="en-US" dirty="0" smtClean="0"/>
              <a:t>促进学生竞争意识，不断尝试各种数据结构和算法优化自己的程序</a:t>
            </a:r>
            <a:endParaRPr lang="en-US" altLang="zh-CN" dirty="0" smtClean="0"/>
          </a:p>
          <a:p>
            <a:pPr marL="228600" indent="-228600">
              <a:buAutoNum type="arabicPeriod"/>
            </a:pPr>
            <a:endParaRPr lang="en-US" altLang="zh-CN" dirty="0" smtClean="0"/>
          </a:p>
          <a:p>
            <a:pPr fontAlgn="base"/>
            <a:r>
              <a:rPr lang="zh-CN" altLang="en-US" sz="1200" b="1" i="0" kern="1200" dirty="0" smtClean="0">
                <a:solidFill>
                  <a:schemeClr val="tx1"/>
                </a:solidFill>
                <a:latin typeface="+mn-lt"/>
                <a:ea typeface="+mn-ea"/>
                <a:cs typeface="+mn-cs"/>
              </a:rPr>
              <a:t>解决问题的能力</a:t>
            </a:r>
            <a:endParaRPr lang="zh-CN" altLang="en-US" sz="1200" b="0" i="0" kern="1200" dirty="0" smtClean="0">
              <a:solidFill>
                <a:schemeClr val="tx1"/>
              </a:solidFill>
              <a:latin typeface="+mn-lt"/>
              <a:ea typeface="+mn-ea"/>
              <a:cs typeface="+mn-cs"/>
            </a:endParaRPr>
          </a:p>
          <a:p>
            <a:pPr fontAlgn="base"/>
            <a:r>
              <a:rPr lang="zh-CN" altLang="en-US" sz="1200" b="0" i="0" kern="1200" dirty="0" smtClean="0">
                <a:solidFill>
                  <a:schemeClr val="tx1"/>
                </a:solidFill>
                <a:latin typeface="+mn-lt"/>
                <a:ea typeface="+mn-ea"/>
                <a:cs typeface="+mn-cs"/>
              </a:rPr>
              <a:t>毕业生要了解如何运用自己学到的知识来解决实际问题，而不仅仅是编写代码或搬动比特位。他们应该能够对一个系统的功能、实用性、性能等方面做出定量和定性的评估，并能设计和改善此系统。他们应该认识到，对一个给定的问题可能有多种解决方案，做出合理的选择并不是一个纯粹的技术问题，因为这些解决方案将对人们的生活产生真正的影响。毕业生也应该能够把自己的解决方案向别人做清晰的表述，解释一个解决方案为什么能解决给定的问题、是怎样解决了这个问题以及是在什么假设下解决这个问题的。</a:t>
            </a:r>
          </a:p>
          <a:p>
            <a:pPr marL="228600" indent="-228600">
              <a:buAutoNum type="arabicPeriod"/>
            </a:pP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45</a:t>
            </a:fld>
            <a:endParaRPr lang="zh-CN" alt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并行程序评测背后需要集群或者多核服务器支持</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51</a:t>
            </a:fld>
            <a:endParaRPr lang="zh-CN" alt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52</a:t>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根据用户需求的持续的改进，让系统具备很好的用户体验和口碑</a:t>
            </a:r>
            <a:endParaRPr lang="en-US" altLang="zh-CN" dirty="0" smtClean="0"/>
          </a:p>
          <a:p>
            <a:r>
              <a:rPr lang="zh-CN" altLang="en-US" dirty="0" smtClean="0"/>
              <a:t>无法言喻的特质</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11</a:t>
            </a:fld>
            <a:endParaRPr lang="zh-CN" alt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53</a:t>
            </a:fld>
            <a:endParaRPr lang="zh-CN" alt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55</a:t>
            </a:fld>
            <a:endParaRPr lang="zh-CN" alt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64</a:t>
            </a:fld>
            <a:endParaRPr lang="zh-CN" alt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65</a:t>
            </a:fld>
            <a:endParaRPr lang="zh-CN" alt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66</a:t>
            </a:fld>
            <a:endParaRPr lang="zh-CN" alt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67</a:t>
            </a:fld>
            <a:endParaRPr lang="zh-CN" alt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69</a:t>
            </a:fld>
            <a:endParaRPr lang="zh-CN" alt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70</a:t>
            </a:fld>
            <a:endParaRPr lang="zh-CN" alt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71</a:t>
            </a:fld>
            <a:endParaRPr lang="zh-CN" alt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72</a:t>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补充缺失的语句、函数。</a:t>
            </a:r>
            <a:endParaRPr lang="en-US" altLang="zh-CN" dirty="0" smtClean="0"/>
          </a:p>
          <a:p>
            <a:r>
              <a:rPr lang="zh-CN" altLang="en-US" dirty="0" smtClean="0"/>
              <a:t>可以插入调试打印语句，以打印的数据作为正确性评判依据。类似集成开发环境中的断点调试。</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16</a:t>
            </a:fld>
            <a:endParaRPr lang="zh-CN" altLang="en-US">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73</a:t>
            </a:fld>
            <a:endParaRPr lang="zh-CN" alt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74</a:t>
            </a:fld>
            <a:endParaRPr lang="zh-CN" altLang="en-US">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75</a:t>
            </a:fld>
            <a:endParaRPr lang="zh-CN" altLang="en-US">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76</a:t>
            </a:fld>
            <a:endParaRPr lang="zh-CN" altLang="en-US">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77</a:t>
            </a:fld>
            <a:endParaRPr lang="zh-CN" altLang="en-US">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78</a:t>
            </a:fld>
            <a:endParaRPr lang="zh-CN" altLang="en-US">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81</a:t>
            </a:fld>
            <a:endParaRPr lang="zh-CN" altLang="en-US">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82</a:t>
            </a:fld>
            <a:endParaRPr lang="zh-CN" altLang="en-US">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85</a:t>
            </a:fld>
            <a:endParaRPr lang="zh-CN" altLang="en-US">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86</a:t>
            </a:fld>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补充缺失的语句、函数。</a:t>
            </a:r>
            <a:endParaRPr lang="en-US" altLang="zh-CN" dirty="0" smtClean="0"/>
          </a:p>
          <a:p>
            <a:r>
              <a:rPr lang="zh-CN" altLang="en-US" dirty="0" smtClean="0"/>
              <a:t>可以插入调试打印语句，以打印的数据作为正确性评判依据。类似集成开发环境中的断点调试。</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17</a:t>
            </a:fld>
            <a:endParaRPr lang="zh-CN" altLang="en-US">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87</a:t>
            </a:fld>
            <a:endParaRPr lang="zh-CN" altLang="en-US">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88</a:t>
            </a:fld>
            <a:endParaRPr lang="zh-CN" altLang="en-US">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89</a:t>
            </a:fld>
            <a:endParaRPr lang="zh-CN" altLang="en-US">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90</a:t>
            </a:fld>
            <a:endParaRPr lang="zh-CN" altLang="en-US">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坑：</a:t>
            </a:r>
            <a:endParaRPr lang="en-US" altLang="zh-CN" dirty="0" smtClean="0"/>
          </a:p>
          <a:p>
            <a:pPr marL="228600" indent="-228600">
              <a:buAutoNum type="arabicPeriod"/>
            </a:pPr>
            <a:r>
              <a:rPr lang="zh-CN" altLang="en-US" dirty="0" smtClean="0"/>
              <a:t>平时做作业还可以，考试崩溃</a:t>
            </a:r>
            <a:endParaRPr lang="en-US" altLang="zh-CN" dirty="0" smtClean="0"/>
          </a:p>
          <a:p>
            <a:pPr marL="228600" indent="-228600">
              <a:buAutoNum type="arabicPeriod"/>
            </a:pPr>
            <a:r>
              <a:rPr lang="zh-CN" altLang="en-US" dirty="0" smtClean="0"/>
              <a:t>使用两年之后，系统巨慢无比</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92</a:t>
            </a:fld>
            <a:endParaRPr lang="zh-CN" altLang="en-US">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CN" altLang="en-US" dirty="0" smtClean="0"/>
              <a:t>一个没有经过长时间使用验证，以及专门的高水平安全测试的系统</a:t>
            </a:r>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93</a:t>
            </a:fld>
            <a:endParaRPr lang="zh-CN" altLang="en-US">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安装在校园网或者局域网内，不用在线模式，主要是考试的特殊性：</a:t>
            </a:r>
            <a:endParaRPr lang="en-US" altLang="zh-CN" dirty="0" smtClean="0"/>
          </a:p>
          <a:p>
            <a:pPr marL="228600" indent="-228600">
              <a:buAutoNum type="arabicPeriod"/>
            </a:pPr>
            <a:r>
              <a:rPr lang="zh-CN" altLang="en-US" baseline="0" dirty="0" smtClean="0"/>
              <a:t>考试期间的互联网访问没有保障</a:t>
            </a:r>
            <a:endParaRPr lang="en-US" altLang="zh-CN" baseline="0" dirty="0" smtClean="0"/>
          </a:p>
          <a:p>
            <a:pPr marL="228600" indent="-228600">
              <a:buAutoNum type="arabicPeriod"/>
            </a:pPr>
            <a:r>
              <a:rPr lang="zh-CN" altLang="en-US" baseline="0" dirty="0" smtClean="0"/>
              <a:t>集中提交时，互联网出口带宽没有保障</a:t>
            </a:r>
            <a:endParaRPr lang="en-US" altLang="zh-CN" dirty="0" smtClean="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94</a:t>
            </a:fld>
            <a:endParaRPr lang="zh-CN" altLang="en-US">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pPr marL="228600" indent="-228600">
              <a:buAutoNum type="arabicPeriod"/>
            </a:pPr>
            <a:r>
              <a:rPr lang="zh-CN" altLang="en-US" dirty="0" smtClean="0"/>
              <a:t>运维工具 简化数据备份复杂性</a:t>
            </a:r>
            <a:endParaRPr lang="en-US" altLang="zh-CN" dirty="0" smtClean="0"/>
          </a:p>
          <a:p>
            <a:pPr marL="228600" indent="-228600">
              <a:buAutoNum type="arabicPeriod"/>
            </a:pPr>
            <a:r>
              <a:rPr lang="zh-CN" altLang="en-US" dirty="0" smtClean="0"/>
              <a:t>即使是服务器，出现故障后，立即恢复系统。</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95</a:t>
            </a:fld>
            <a:endParaRPr lang="zh-CN" altLang="en-US">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96</a:t>
            </a:fld>
            <a:endParaRPr lang="zh-CN" altLang="en-US">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97</a:t>
            </a:fld>
            <a:endParaRPr lang="zh-CN"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96F1A2C-2C66-4B5C-AB2D-17D11FFF4214}" type="slidenum">
              <a:rPr lang="zh-CN" altLang="en-US" smtClean="0"/>
              <a:pPr/>
              <a:t>18</a:t>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在此演示实验</a:t>
            </a:r>
            <a:endParaRPr lang="zh-CN" altLang="en-US" dirty="0"/>
          </a:p>
        </p:txBody>
      </p:sp>
      <p:sp>
        <p:nvSpPr>
          <p:cNvPr id="4" name="灯片编号占位符 3"/>
          <p:cNvSpPr>
            <a:spLocks noGrp="1"/>
          </p:cNvSpPr>
          <p:nvPr>
            <p:ph type="sldNum" sz="quarter" idx="10"/>
          </p:nvPr>
        </p:nvSpPr>
        <p:spPr/>
        <p:txBody>
          <a:bodyPr/>
          <a:lstStyle/>
          <a:p>
            <a:fld id="{196F1A2C-2C66-4B5C-AB2D-17D11FFF4214}" type="slidenum">
              <a:rPr lang="zh-CN" altLang="en-US" smtClean="0"/>
              <a:pPr/>
              <a:t>98</a:t>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pPr marL="228600" indent="-228600">
              <a:buAutoNum type="arabicPeriod"/>
            </a:pPr>
            <a:r>
              <a:rPr lang="zh-CN" altLang="en-US" dirty="0" smtClean="0"/>
              <a:t>教学目标必须可量化、可以落实</a:t>
            </a:r>
            <a:endParaRPr lang="en-US" altLang="zh-CN" dirty="0" smtClean="0"/>
          </a:p>
          <a:p>
            <a:pPr marL="228600" indent="-228600">
              <a:buAutoNum type="arabicPeriod"/>
            </a:pPr>
            <a:r>
              <a:rPr lang="zh-CN" altLang="en-US" dirty="0" smtClean="0"/>
              <a:t>工程问题就要用工程方法解决</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101</a:t>
            </a:fld>
            <a:endParaRPr lang="zh-CN" altLang="en-US">
              <a:solidFill>
                <a:prstClr val="black"/>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如果在线考试，必须保证系统稳定、安全、性能（大并发情况时的流畅性）；</a:t>
            </a:r>
            <a:endParaRPr lang="en-US" altLang="zh-CN" dirty="0" smtClean="0"/>
          </a:p>
          <a:p>
            <a:r>
              <a:rPr lang="en-US" altLang="zh-CN" dirty="0" smtClean="0"/>
              <a:t>2.</a:t>
            </a:r>
            <a:r>
              <a:rPr lang="zh-CN" altLang="en-US" dirty="0" smtClean="0"/>
              <a:t>历史数据的可靠性：题库（教师辛苦的结晶）、极具价值的历史数据</a:t>
            </a:r>
            <a:r>
              <a:rPr lang="en-US" altLang="zh-CN" dirty="0" smtClean="0"/>
              <a:t>-&gt;</a:t>
            </a:r>
            <a:r>
              <a:rPr lang="zh-CN" altLang="en-US" dirty="0" smtClean="0"/>
              <a:t>大数据挖掘。</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102</a:t>
            </a:fld>
            <a:endParaRPr lang="zh-CN" altLang="en-US">
              <a:solidFill>
                <a:prstClr val="black"/>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103</a:t>
            </a:fld>
            <a:endParaRPr lang="zh-CN" altLang="en-US">
              <a:solidFill>
                <a:prstClr val="black"/>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104</a:t>
            </a:fld>
            <a:endParaRPr lang="zh-CN" altLang="en-US">
              <a:solidFill>
                <a:prstClr val="black"/>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题目有很大的区分度</a:t>
            </a:r>
            <a:endParaRPr lang="en-US" altLang="zh-CN" dirty="0" smtClean="0"/>
          </a:p>
          <a:p>
            <a:r>
              <a:rPr lang="en-US" altLang="zh-CN" dirty="0" smtClean="0"/>
              <a:t>2.</a:t>
            </a:r>
            <a:r>
              <a:rPr lang="zh-CN" altLang="en-US" dirty="0" smtClean="0"/>
              <a:t>一题精做：能够充分体验不同算法和数据结构的差异。</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105</a:t>
            </a:fld>
            <a:endParaRPr lang="zh-CN" altLang="en-US">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活学活用</a:t>
            </a:r>
            <a:endParaRPr lang="en-US" altLang="zh-CN" dirty="0" smtClean="0"/>
          </a:p>
          <a:p>
            <a:r>
              <a:rPr lang="en-US" altLang="zh-CN" dirty="0" smtClean="0"/>
              <a:t>2.</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108</a:t>
            </a:fld>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96F1A2C-2C66-4B5C-AB2D-17D11FFF4214}" type="slidenum">
              <a:rPr lang="zh-CN" altLang="en-US" smtClean="0"/>
              <a:pPr/>
              <a:t>19</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96F1A2C-2C66-4B5C-AB2D-17D11FFF4214}" type="slidenum">
              <a:rPr lang="zh-CN" altLang="en-US" smtClean="0"/>
              <a:pPr/>
              <a:t>20</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96F1A2C-2C66-4B5C-AB2D-17D11FFF4214}" type="slidenum">
              <a:rPr lang="zh-CN" altLang="en-US" smtClean="0"/>
              <a:pPr/>
              <a:t>21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60CB2192-885C-4820-B39D-D9C313571FDF}" type="datetimeFigureOut">
              <a:rPr lang="zh-CN" altLang="en-US" smtClean="0"/>
              <a:pPr/>
              <a:t>2018-9-2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C19E75E-6663-4DF6-8780-5FA1457FEFCA}" type="slidenum">
              <a:rPr lang="zh-CN" altLang="en-US" smtClean="0"/>
              <a:pPr/>
              <a:t>‹#›</a:t>
            </a:fld>
            <a:endParaRPr lang="zh-CN" altLang="en-US"/>
          </a:p>
        </p:txBody>
      </p:sp>
    </p:spTree>
    <p:extLst>
      <p:ext uri="{BB962C8B-B14F-4D97-AF65-F5344CB8AC3E}">
        <p14:creationId xmlns:p14="http://schemas.microsoft.com/office/powerpoint/2010/main" xmlns="" val="2901266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60CB2192-885C-4820-B39D-D9C313571FDF}" type="datetimeFigureOut">
              <a:rPr lang="zh-CN" altLang="en-US" smtClean="0"/>
              <a:pPr/>
              <a:t>2018-9-2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C19E75E-6663-4DF6-8780-5FA1457FEFCA}" type="slidenum">
              <a:rPr lang="zh-CN" altLang="en-US" smtClean="0"/>
              <a:pPr/>
              <a:t>‹#›</a:t>
            </a:fld>
            <a:endParaRPr lang="zh-CN" altLang="en-US"/>
          </a:p>
        </p:txBody>
      </p:sp>
    </p:spTree>
    <p:extLst>
      <p:ext uri="{BB962C8B-B14F-4D97-AF65-F5344CB8AC3E}">
        <p14:creationId xmlns:p14="http://schemas.microsoft.com/office/powerpoint/2010/main" xmlns="" val="1502506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60CB2192-885C-4820-B39D-D9C313571FDF}" type="datetimeFigureOut">
              <a:rPr lang="zh-CN" altLang="en-US" smtClean="0"/>
              <a:pPr/>
              <a:t>2018-9-2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C19E75E-6663-4DF6-8780-5FA1457FEFCA}" type="slidenum">
              <a:rPr lang="zh-CN" altLang="en-US" smtClean="0"/>
              <a:pPr/>
              <a:t>‹#›</a:t>
            </a:fld>
            <a:endParaRPr lang="zh-CN" altLang="en-US"/>
          </a:p>
        </p:txBody>
      </p:sp>
    </p:spTree>
    <p:extLst>
      <p:ext uri="{BB962C8B-B14F-4D97-AF65-F5344CB8AC3E}">
        <p14:creationId xmlns:p14="http://schemas.microsoft.com/office/powerpoint/2010/main" xmlns="" val="2227304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4"/>
            <a:ext cx="2057400" cy="273844"/>
          </a:xfrm>
        </p:spPr>
        <p:txBody>
          <a:bodyPr/>
          <a:lstStyle>
            <a:lvl1pPr>
              <a:defRPr/>
            </a:lvl1pPr>
          </a:lstStyle>
          <a:p>
            <a:fld id="{0F5406F9-9D55-43C4-BE81-7494A86FAC27}" type="datetime1">
              <a:rPr lang="zh-CN" altLang="en-US"/>
              <a:pPr/>
              <a:t>2018-9-2</a:t>
            </a:fld>
            <a:endParaRPr lang="zh-CN" altLang="en-US" sz="1400" dirty="0">
              <a:solidFill>
                <a:schemeClr val="tx1"/>
              </a:solidFill>
            </a:endParaRPr>
          </a:p>
        </p:txBody>
      </p:sp>
      <p:sp>
        <p:nvSpPr>
          <p:cNvPr id="4" name="页脚占位符 3"/>
          <p:cNvSpPr>
            <a:spLocks noGrp="1"/>
          </p:cNvSpPr>
          <p:nvPr>
            <p:ph type="ftr" sz="quarter" idx="11"/>
          </p:nvPr>
        </p:nvSpPr>
        <p:spPr>
          <a:xfrm>
            <a:off x="3028950" y="4767264"/>
            <a:ext cx="3086100" cy="273844"/>
          </a:xfrm>
        </p:spPr>
        <p:txBody>
          <a:bodyPr/>
          <a:lstStyle>
            <a:lvl1pPr>
              <a:defRPr/>
            </a:lvl1pPr>
          </a:lstStyle>
          <a:p>
            <a:endParaRPr lang="zh-CN" altLang="zh-CN"/>
          </a:p>
        </p:txBody>
      </p:sp>
      <p:sp>
        <p:nvSpPr>
          <p:cNvPr id="5" name="灯片编号占位符 4"/>
          <p:cNvSpPr>
            <a:spLocks noGrp="1"/>
          </p:cNvSpPr>
          <p:nvPr>
            <p:ph type="sldNum" sz="quarter" idx="12"/>
          </p:nvPr>
        </p:nvSpPr>
        <p:spPr>
          <a:xfrm>
            <a:off x="6457950" y="4767264"/>
            <a:ext cx="2057400" cy="273844"/>
          </a:xfrm>
        </p:spPr>
        <p:txBody>
          <a:bodyPr/>
          <a:lstStyle>
            <a:lvl1pPr>
              <a:defRPr/>
            </a:lvl1pPr>
          </a:lstStyle>
          <a:p>
            <a:fld id="{EA35AA8C-CB27-4DDA-B316-A125D5FA3F42}" type="slidenum">
              <a:rPr lang="zh-CN" altLang="en-US"/>
              <a:pPr/>
              <a:t>‹#›</a:t>
            </a:fld>
            <a:endParaRPr lang="zh-CN" altLang="en-US" sz="1400" dirty="0">
              <a:solidFill>
                <a:schemeClr val="tx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60CB2192-885C-4820-B39D-D9C313571FDF}" type="datetimeFigureOut">
              <a:rPr lang="zh-CN" altLang="en-US" smtClean="0"/>
              <a:pPr/>
              <a:t>2018-9-2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C19E75E-6663-4DF6-8780-5FA1457FEFCA}" type="slidenum">
              <a:rPr lang="zh-CN" altLang="en-US" smtClean="0"/>
              <a:pPr/>
              <a:t>‹#›</a:t>
            </a:fld>
            <a:endParaRPr lang="zh-CN" altLang="en-US"/>
          </a:p>
        </p:txBody>
      </p:sp>
    </p:spTree>
    <p:extLst>
      <p:ext uri="{BB962C8B-B14F-4D97-AF65-F5344CB8AC3E}">
        <p14:creationId xmlns:p14="http://schemas.microsoft.com/office/powerpoint/2010/main" xmlns="" val="4278283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60CB2192-885C-4820-B39D-D9C313571FDF}" type="datetimeFigureOut">
              <a:rPr lang="zh-CN" altLang="en-US" smtClean="0"/>
              <a:pPr/>
              <a:t>2018-9-2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C19E75E-6663-4DF6-8780-5FA1457FEFCA}" type="slidenum">
              <a:rPr lang="zh-CN" altLang="en-US" smtClean="0"/>
              <a:pPr/>
              <a:t>‹#›</a:t>
            </a:fld>
            <a:endParaRPr lang="zh-CN" altLang="en-US"/>
          </a:p>
        </p:txBody>
      </p:sp>
    </p:spTree>
    <p:extLst>
      <p:ext uri="{BB962C8B-B14F-4D97-AF65-F5344CB8AC3E}">
        <p14:creationId xmlns:p14="http://schemas.microsoft.com/office/powerpoint/2010/main" xmlns="" val="3055881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60CB2192-885C-4820-B39D-D9C313571FDF}" type="datetimeFigureOut">
              <a:rPr lang="zh-CN" altLang="en-US" smtClean="0"/>
              <a:pPr/>
              <a:t>2018-9-2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C19E75E-6663-4DF6-8780-5FA1457FEFCA}" type="slidenum">
              <a:rPr lang="zh-CN" altLang="en-US" smtClean="0"/>
              <a:pPr/>
              <a:t>‹#›</a:t>
            </a:fld>
            <a:endParaRPr lang="zh-CN" altLang="en-US"/>
          </a:p>
        </p:txBody>
      </p:sp>
    </p:spTree>
    <p:extLst>
      <p:ext uri="{BB962C8B-B14F-4D97-AF65-F5344CB8AC3E}">
        <p14:creationId xmlns:p14="http://schemas.microsoft.com/office/powerpoint/2010/main" xmlns="" val="1012353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60CB2192-885C-4820-B39D-D9C313571FDF}" type="datetimeFigureOut">
              <a:rPr lang="zh-CN" altLang="en-US" smtClean="0"/>
              <a:pPr/>
              <a:t>2018-9-2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C19E75E-6663-4DF6-8780-5FA1457FEFCA}" type="slidenum">
              <a:rPr lang="zh-CN" altLang="en-US" smtClean="0"/>
              <a:pPr/>
              <a:t>‹#›</a:t>
            </a:fld>
            <a:endParaRPr lang="zh-CN" altLang="en-US"/>
          </a:p>
        </p:txBody>
      </p:sp>
    </p:spTree>
    <p:extLst>
      <p:ext uri="{BB962C8B-B14F-4D97-AF65-F5344CB8AC3E}">
        <p14:creationId xmlns:p14="http://schemas.microsoft.com/office/powerpoint/2010/main" xmlns="" val="3874615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60CB2192-885C-4820-B39D-D9C313571FDF}" type="datetimeFigureOut">
              <a:rPr lang="zh-CN" altLang="en-US" smtClean="0"/>
              <a:pPr/>
              <a:t>2018-9-2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C19E75E-6663-4DF6-8780-5FA1457FEFCA}" type="slidenum">
              <a:rPr lang="zh-CN" altLang="en-US" smtClean="0"/>
              <a:pPr/>
              <a:t>‹#›</a:t>
            </a:fld>
            <a:endParaRPr lang="zh-CN" altLang="en-US"/>
          </a:p>
        </p:txBody>
      </p:sp>
    </p:spTree>
    <p:extLst>
      <p:ext uri="{BB962C8B-B14F-4D97-AF65-F5344CB8AC3E}">
        <p14:creationId xmlns:p14="http://schemas.microsoft.com/office/powerpoint/2010/main" xmlns="" val="2181805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CB2192-885C-4820-B39D-D9C313571FDF}" type="datetimeFigureOut">
              <a:rPr lang="zh-CN" altLang="en-US" smtClean="0"/>
              <a:pPr/>
              <a:t>2018-9-2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C19E75E-6663-4DF6-8780-5FA1457FEFCA}" type="slidenum">
              <a:rPr lang="zh-CN" altLang="en-US" smtClean="0"/>
              <a:pPr/>
              <a:t>‹#›</a:t>
            </a:fld>
            <a:endParaRPr lang="zh-CN" altLang="en-US"/>
          </a:p>
        </p:txBody>
      </p:sp>
    </p:spTree>
    <p:extLst>
      <p:ext uri="{BB962C8B-B14F-4D97-AF65-F5344CB8AC3E}">
        <p14:creationId xmlns:p14="http://schemas.microsoft.com/office/powerpoint/2010/main" xmlns="" val="1258192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60CB2192-885C-4820-B39D-D9C313571FDF}" type="datetimeFigureOut">
              <a:rPr lang="zh-CN" altLang="en-US" smtClean="0"/>
              <a:pPr/>
              <a:t>2018-9-2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C19E75E-6663-4DF6-8780-5FA1457FEFCA}" type="slidenum">
              <a:rPr lang="zh-CN" altLang="en-US" smtClean="0"/>
              <a:pPr/>
              <a:t>‹#›</a:t>
            </a:fld>
            <a:endParaRPr lang="zh-CN" altLang="en-US"/>
          </a:p>
        </p:txBody>
      </p:sp>
    </p:spTree>
    <p:extLst>
      <p:ext uri="{BB962C8B-B14F-4D97-AF65-F5344CB8AC3E}">
        <p14:creationId xmlns:p14="http://schemas.microsoft.com/office/powerpoint/2010/main" xmlns="" val="2634841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60CB2192-885C-4820-B39D-D9C313571FDF}" type="datetimeFigureOut">
              <a:rPr lang="zh-CN" altLang="en-US" smtClean="0"/>
              <a:pPr/>
              <a:t>2018-9-2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C19E75E-6663-4DF6-8780-5FA1457FEFCA}" type="slidenum">
              <a:rPr lang="zh-CN" altLang="en-US" smtClean="0"/>
              <a:pPr/>
              <a:t>‹#›</a:t>
            </a:fld>
            <a:endParaRPr lang="zh-CN" altLang="en-US"/>
          </a:p>
        </p:txBody>
      </p:sp>
    </p:spTree>
    <p:extLst>
      <p:ext uri="{BB962C8B-B14F-4D97-AF65-F5344CB8AC3E}">
        <p14:creationId xmlns:p14="http://schemas.microsoft.com/office/powerpoint/2010/main" xmlns="" val="1217103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EFE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0CB2192-885C-4820-B39D-D9C313571FDF}" type="datetimeFigureOut">
              <a:rPr lang="zh-CN" altLang="en-US" smtClean="0"/>
              <a:pPr/>
              <a:t>2018-9-2</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C19E75E-6663-4DF6-8780-5FA1457FEFCA}" type="slidenum">
              <a:rPr lang="zh-CN" altLang="en-US" smtClean="0"/>
              <a:pPr/>
              <a:t>‹#›</a:t>
            </a:fld>
            <a:endParaRPr lang="zh-CN" altLang="en-US"/>
          </a:p>
        </p:txBody>
      </p:sp>
    </p:spTree>
    <p:extLst>
      <p:ext uri="{BB962C8B-B14F-4D97-AF65-F5344CB8AC3E}">
        <p14:creationId xmlns:p14="http://schemas.microsoft.com/office/powerpoint/2010/main" xmlns="" val="37582813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cjudge.net/" TargetMode="Externa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0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0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06.xml.rels><?xml version="1.0" encoding="UTF-8" standalone="yes"?>
<Relationships xmlns="http://schemas.openxmlformats.org/package/2006/relationships"><Relationship Id="rId3" Type="http://schemas.openxmlformats.org/officeDocument/2006/relationships/hyperlink" Target="http://history.ccf.org.cn/sites/ccf/xhdtnry.jsp?contentId=2942420881773" TargetMode="External"/><Relationship Id="rId2" Type="http://schemas.openxmlformats.org/officeDocument/2006/relationships/hyperlink" Target="https://www.zhihu.com/question/23026820/answer/24282950" TargetMode="Externa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109.xml.rels><?xml version="1.0" encoding="UTF-8" standalone="yes"?>
<Relationships xmlns="http://schemas.openxmlformats.org/package/2006/relationships"><Relationship Id="rId3" Type="http://schemas.openxmlformats.org/officeDocument/2006/relationships/hyperlink" Target="http://program4.ccshu.net/" TargetMode="External"/><Relationship Id="rId2" Type="http://schemas.openxmlformats.org/officeDocument/2006/relationships/hyperlink" Target="http://judge.buaa.edu.cn/" TargetMode="Externa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hyperlink" Target="http://cg.sau.edu.cn/"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slide" Target="slide59.xml"/><Relationship Id="rId13" Type="http://schemas.openxmlformats.org/officeDocument/2006/relationships/slide" Target="slide79.xml"/><Relationship Id="rId3" Type="http://schemas.openxmlformats.org/officeDocument/2006/relationships/slide" Target="slide26.xml"/><Relationship Id="rId7" Type="http://schemas.openxmlformats.org/officeDocument/2006/relationships/slide" Target="slide54.xml"/><Relationship Id="rId12" Type="http://schemas.openxmlformats.org/officeDocument/2006/relationships/slide" Target="slide98.xml"/><Relationship Id="rId2" Type="http://schemas.openxmlformats.org/officeDocument/2006/relationships/slide" Target="slide14.xml"/><Relationship Id="rId16" Type="http://schemas.openxmlformats.org/officeDocument/2006/relationships/slide" Target="slide109.xml"/><Relationship Id="rId1" Type="http://schemas.openxmlformats.org/officeDocument/2006/relationships/slideLayout" Target="../slideLayouts/slideLayout2.xml"/><Relationship Id="rId6" Type="http://schemas.openxmlformats.org/officeDocument/2006/relationships/slide" Target="slide50.xml"/><Relationship Id="rId11" Type="http://schemas.openxmlformats.org/officeDocument/2006/relationships/slide" Target="slide92.xml"/><Relationship Id="rId5" Type="http://schemas.openxmlformats.org/officeDocument/2006/relationships/slide" Target="slide46.xml"/><Relationship Id="rId15" Type="http://schemas.openxmlformats.org/officeDocument/2006/relationships/slide" Target="slide100.xml"/><Relationship Id="rId10" Type="http://schemas.openxmlformats.org/officeDocument/2006/relationships/slide" Target="slide68.xml"/><Relationship Id="rId4" Type="http://schemas.openxmlformats.org/officeDocument/2006/relationships/slide" Target="slide39.xml"/><Relationship Id="rId9" Type="http://schemas.openxmlformats.org/officeDocument/2006/relationships/slide" Target="slide63.xml"/><Relationship Id="rId14" Type="http://schemas.openxmlformats.org/officeDocument/2006/relationships/slide" Target="slide8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Microsoft_Visio_2003-2010___2.vsd"/><Relationship Id="rId4" Type="http://schemas.openxmlformats.org/officeDocument/2006/relationships/oleObject" Target="../embeddings/Microsoft_Visio_2003-2010___1.vsd"/></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58.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www.educg.net/computer.html"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slide" Target="slide59.xml"/><Relationship Id="rId13" Type="http://schemas.openxmlformats.org/officeDocument/2006/relationships/slide" Target="slide79.xml"/><Relationship Id="rId3" Type="http://schemas.openxmlformats.org/officeDocument/2006/relationships/slide" Target="slide26.xml"/><Relationship Id="rId7" Type="http://schemas.openxmlformats.org/officeDocument/2006/relationships/slide" Target="slide54.xml"/><Relationship Id="rId12" Type="http://schemas.openxmlformats.org/officeDocument/2006/relationships/slide" Target="slide98.xml"/><Relationship Id="rId2" Type="http://schemas.openxmlformats.org/officeDocument/2006/relationships/slide" Target="slide14.xml"/><Relationship Id="rId16" Type="http://schemas.openxmlformats.org/officeDocument/2006/relationships/slide" Target="slide109.xml"/><Relationship Id="rId1" Type="http://schemas.openxmlformats.org/officeDocument/2006/relationships/slideLayout" Target="../slideLayouts/slideLayout2.xml"/><Relationship Id="rId6" Type="http://schemas.openxmlformats.org/officeDocument/2006/relationships/slide" Target="slide50.xml"/><Relationship Id="rId11" Type="http://schemas.openxmlformats.org/officeDocument/2006/relationships/slide" Target="slide92.xml"/><Relationship Id="rId5" Type="http://schemas.openxmlformats.org/officeDocument/2006/relationships/slide" Target="slide46.xml"/><Relationship Id="rId15" Type="http://schemas.openxmlformats.org/officeDocument/2006/relationships/slide" Target="slide100.xml"/><Relationship Id="rId10" Type="http://schemas.openxmlformats.org/officeDocument/2006/relationships/slide" Target="slide68.xml"/><Relationship Id="rId4" Type="http://schemas.openxmlformats.org/officeDocument/2006/relationships/slide" Target="slide39.xml"/><Relationship Id="rId9" Type="http://schemas.openxmlformats.org/officeDocument/2006/relationships/slide" Target="slide63.xml"/><Relationship Id="rId14" Type="http://schemas.openxmlformats.org/officeDocument/2006/relationships/slide" Target="slide8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9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9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8" Type="http://schemas.openxmlformats.org/officeDocument/2006/relationships/slide" Target="slide59.xml"/><Relationship Id="rId13" Type="http://schemas.openxmlformats.org/officeDocument/2006/relationships/slide" Target="slide79.xml"/><Relationship Id="rId3" Type="http://schemas.openxmlformats.org/officeDocument/2006/relationships/slide" Target="slide26.xml"/><Relationship Id="rId7" Type="http://schemas.openxmlformats.org/officeDocument/2006/relationships/slide" Target="slide54.xml"/><Relationship Id="rId12" Type="http://schemas.openxmlformats.org/officeDocument/2006/relationships/slide" Target="slide98.xml"/><Relationship Id="rId2" Type="http://schemas.openxmlformats.org/officeDocument/2006/relationships/slide" Target="slide14.xml"/><Relationship Id="rId16" Type="http://schemas.openxmlformats.org/officeDocument/2006/relationships/slide" Target="slide109.xml"/><Relationship Id="rId1" Type="http://schemas.openxmlformats.org/officeDocument/2006/relationships/slideLayout" Target="../slideLayouts/slideLayout2.xml"/><Relationship Id="rId6" Type="http://schemas.openxmlformats.org/officeDocument/2006/relationships/slide" Target="slide50.xml"/><Relationship Id="rId11" Type="http://schemas.openxmlformats.org/officeDocument/2006/relationships/slide" Target="slide92.xml"/><Relationship Id="rId5" Type="http://schemas.openxmlformats.org/officeDocument/2006/relationships/slide" Target="slide46.xml"/><Relationship Id="rId15" Type="http://schemas.openxmlformats.org/officeDocument/2006/relationships/slide" Target="slide100.xml"/><Relationship Id="rId10" Type="http://schemas.openxmlformats.org/officeDocument/2006/relationships/slide" Target="slide68.xml"/><Relationship Id="rId4" Type="http://schemas.openxmlformats.org/officeDocument/2006/relationships/slide" Target="slide39.xml"/><Relationship Id="rId9" Type="http://schemas.openxmlformats.org/officeDocument/2006/relationships/slide" Target="slide63.xml"/><Relationship Id="rId14" Type="http://schemas.openxmlformats.org/officeDocument/2006/relationships/slide" Target="slide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04996" y="1279423"/>
            <a:ext cx="7621758" cy="484746"/>
          </a:xfrm>
          <a:prstGeom prst="rect">
            <a:avLst/>
          </a:prstGeom>
        </p:spPr>
        <p:txBody>
          <a:bodyPr wrap="none" lIns="68576" tIns="34289" rIns="68576" bIns="34289">
            <a:spAutoFit/>
          </a:bodyPr>
          <a:lstStyle/>
          <a:p>
            <a:r>
              <a:rPr lang="en-US" altLang="zh-CN" sz="2700" b="1" dirty="0" err="1" smtClean="0">
                <a:solidFill>
                  <a:schemeClr val="accent1">
                    <a:lumMod val="75000"/>
                  </a:schemeClr>
                </a:solidFill>
                <a:latin typeface="微软雅黑" pitchFamily="34" charset="-122"/>
                <a:ea typeface="微软雅黑" pitchFamily="34" charset="-122"/>
              </a:rPr>
              <a:t>C</a:t>
            </a:r>
            <a:r>
              <a:rPr lang="en-US" altLang="zh-CN" sz="2700" b="1" dirty="0" err="1" smtClean="0">
                <a:latin typeface="微软雅黑" pitchFamily="34" charset="-122"/>
                <a:ea typeface="微软雅黑" pitchFamily="34" charset="-122"/>
              </a:rPr>
              <a:t>ourse</a:t>
            </a:r>
            <a:r>
              <a:rPr lang="en-US" altLang="zh-CN" sz="2700" b="1" dirty="0" err="1" smtClean="0">
                <a:solidFill>
                  <a:schemeClr val="accent1">
                    <a:lumMod val="75000"/>
                  </a:schemeClr>
                </a:solidFill>
                <a:latin typeface="微软雅黑" pitchFamily="34" charset="-122"/>
                <a:ea typeface="微软雅黑" pitchFamily="34" charset="-122"/>
              </a:rPr>
              <a:t>G</a:t>
            </a:r>
            <a:r>
              <a:rPr lang="en-US" altLang="zh-CN" sz="2700" b="1" dirty="0" err="1" smtClean="0">
                <a:latin typeface="微软雅黑" pitchFamily="34" charset="-122"/>
                <a:ea typeface="微软雅黑" pitchFamily="34" charset="-122"/>
              </a:rPr>
              <a:t>rading</a:t>
            </a:r>
            <a:r>
              <a:rPr lang="en-US" altLang="zh-CN" sz="2700" b="1" dirty="0" smtClean="0">
                <a:latin typeface="微软雅黑" pitchFamily="34" charset="-122"/>
                <a:ea typeface="微软雅黑" pitchFamily="34" charset="-122"/>
              </a:rPr>
              <a:t>—</a:t>
            </a:r>
            <a:r>
              <a:rPr lang="zh-CN" altLang="en-US" sz="2700" b="1" dirty="0" smtClean="0">
                <a:latin typeface="微软雅黑" pitchFamily="34" charset="-122"/>
                <a:ea typeface="微软雅黑" pitchFamily="34" charset="-122"/>
              </a:rPr>
              <a:t>计算机专业课一体化支撑平台</a:t>
            </a:r>
            <a:endParaRPr lang="en-US" altLang="zh-CN" sz="2700" b="1" dirty="0" smtClean="0">
              <a:latin typeface="微软雅黑" pitchFamily="34" charset="-122"/>
              <a:ea typeface="微软雅黑" pitchFamily="34" charset="-122"/>
            </a:endParaRPr>
          </a:p>
        </p:txBody>
      </p:sp>
      <p:sp>
        <p:nvSpPr>
          <p:cNvPr id="6" name="TextBox 5"/>
          <p:cNvSpPr txBox="1"/>
          <p:nvPr/>
        </p:nvSpPr>
        <p:spPr>
          <a:xfrm>
            <a:off x="3127375" y="3409952"/>
            <a:ext cx="2997200" cy="900244"/>
          </a:xfrm>
          <a:prstGeom prst="rect">
            <a:avLst/>
          </a:prstGeom>
          <a:noFill/>
        </p:spPr>
        <p:txBody>
          <a:bodyPr wrap="square" lIns="68576" tIns="34289" rIns="68576" bIns="34289" rtlCol="0">
            <a:spAutoFit/>
          </a:bodyPr>
          <a:lstStyle/>
          <a:p>
            <a:endParaRPr lang="en-US" altLang="zh-CN" dirty="0" smtClean="0">
              <a:latin typeface="微软雅黑" pitchFamily="34" charset="-122"/>
              <a:ea typeface="微软雅黑" pitchFamily="34" charset="-122"/>
            </a:endParaRPr>
          </a:p>
          <a:p>
            <a:pPr algn="ctr"/>
            <a:r>
              <a:rPr lang="en-US" altLang="zh-CN" dirty="0" smtClean="0">
                <a:latin typeface="微软雅黑" pitchFamily="34" charset="-122"/>
                <a:ea typeface="微软雅黑" pitchFamily="34" charset="-122"/>
              </a:rPr>
              <a:t>2018 </a:t>
            </a:r>
            <a:r>
              <a:rPr lang="zh-CN" altLang="en-US" dirty="0" smtClean="0">
                <a:latin typeface="微软雅黑" pitchFamily="34" charset="-122"/>
                <a:ea typeface="微软雅黑" pitchFamily="34" charset="-122"/>
              </a:rPr>
              <a:t>年 </a:t>
            </a:r>
            <a:r>
              <a:rPr lang="en-US" altLang="zh-CN" dirty="0" smtClean="0">
                <a:latin typeface="微软雅黑" pitchFamily="34" charset="-122"/>
                <a:ea typeface="微软雅黑" pitchFamily="34" charset="-122"/>
              </a:rPr>
              <a:t>6 </a:t>
            </a:r>
            <a:r>
              <a:rPr lang="zh-CN" altLang="en-US" dirty="0" smtClean="0">
                <a:latin typeface="微软雅黑" pitchFamily="34" charset="-122"/>
                <a:ea typeface="微软雅黑" pitchFamily="34" charset="-122"/>
              </a:rPr>
              <a:t>月</a:t>
            </a:r>
            <a:endParaRPr lang="en-US" altLang="zh-CN" dirty="0" smtClean="0">
              <a:latin typeface="微软雅黑" pitchFamily="34" charset="-122"/>
              <a:ea typeface="微软雅黑" pitchFamily="34" charset="-122"/>
            </a:endParaRPr>
          </a:p>
          <a:p>
            <a:endParaRPr lang="en-US" altLang="zh-CN" dirty="0" smtClean="0">
              <a:latin typeface="微软雅黑" pitchFamily="34" charset="-122"/>
              <a:ea typeface="微软雅黑" pitchFamily="34" charset="-122"/>
            </a:endParaRPr>
          </a:p>
          <a:p>
            <a:pPr algn="ctr"/>
            <a:r>
              <a:rPr lang="zh-CN" altLang="en-US" b="1" dirty="0" smtClean="0">
                <a:latin typeface="微软雅黑" pitchFamily="34" charset="-122"/>
                <a:ea typeface="微软雅黑" pitchFamily="34" charset="-122"/>
                <a:cs typeface="Times New Roman" pitchFamily="18" charset="0"/>
              </a:rPr>
              <a:t>平台网址： </a:t>
            </a:r>
            <a:r>
              <a:rPr lang="en-US" altLang="zh-CN" b="1" dirty="0" smtClean="0">
                <a:latin typeface="微软雅黑" pitchFamily="34" charset="-122"/>
                <a:ea typeface="微软雅黑" pitchFamily="34" charset="-122"/>
                <a:hlinkClick r:id="rId2"/>
              </a:rPr>
              <a:t>educg.net</a:t>
            </a:r>
            <a:endParaRPr lang="zh-CN" altLang="en-US" b="1" dirty="0">
              <a:latin typeface="微软雅黑" pitchFamily="34" charset="-122"/>
              <a:ea typeface="微软雅黑" pitchFamily="34" charset="-122"/>
              <a:hlinkClick r:id="rId2"/>
            </a:endParaRPr>
          </a:p>
        </p:txBody>
      </p:sp>
      <p:pic>
        <p:nvPicPr>
          <p:cNvPr id="7" name="Picture 3" descr="D:\My Documents\项目\CourseGrading\logo\cglogo4.jpg"/>
          <p:cNvPicPr>
            <a:picLocks noChangeAspect="1" noChangeArrowheads="1"/>
          </p:cNvPicPr>
          <p:nvPr/>
        </p:nvPicPr>
        <p:blipFill>
          <a:blip r:embed="rId3" cstate="print"/>
          <a:srcRect/>
          <a:stretch>
            <a:fillRect/>
          </a:stretch>
        </p:blipFill>
        <p:spPr bwMode="auto">
          <a:xfrm>
            <a:off x="8469306" y="4486724"/>
            <a:ext cx="674694" cy="648309"/>
          </a:xfrm>
          <a:prstGeom prst="rect">
            <a:avLst/>
          </a:prstGeom>
          <a:noFill/>
        </p:spPr>
      </p:pic>
      <p:sp>
        <p:nvSpPr>
          <p:cNvPr id="9" name="矩形 8"/>
          <p:cNvSpPr/>
          <p:nvPr/>
        </p:nvSpPr>
        <p:spPr>
          <a:xfrm>
            <a:off x="1195546" y="2003323"/>
            <a:ext cx="2658412" cy="392413"/>
          </a:xfrm>
          <a:prstGeom prst="rect">
            <a:avLst/>
          </a:prstGeom>
        </p:spPr>
        <p:txBody>
          <a:bodyPr wrap="none" lIns="68576" tIns="34289" rIns="68576" bIns="34289">
            <a:spAutoFit/>
          </a:bodyPr>
          <a:lstStyle/>
          <a:p>
            <a:r>
              <a:rPr lang="zh-CN" altLang="en-US" sz="2100" b="1" dirty="0" smtClean="0">
                <a:latin typeface="微软雅黑" pitchFamily="34" charset="-122"/>
                <a:ea typeface="微软雅黑" pitchFamily="34" charset="-122"/>
              </a:rPr>
              <a:t>在线教学 </a:t>
            </a:r>
            <a:r>
              <a:rPr lang="en-US" altLang="zh-CN" sz="2100" b="1" dirty="0" smtClean="0">
                <a:latin typeface="微软雅黑" pitchFamily="34" charset="-122"/>
                <a:ea typeface="微软雅黑" pitchFamily="34" charset="-122"/>
              </a:rPr>
              <a:t>+ </a:t>
            </a:r>
            <a:r>
              <a:rPr lang="zh-CN" altLang="en-US" sz="2100" b="1" dirty="0" smtClean="0">
                <a:latin typeface="微软雅黑" pitchFamily="34" charset="-122"/>
                <a:ea typeface="微软雅黑" pitchFamily="34" charset="-122"/>
              </a:rPr>
              <a:t>在线实验</a:t>
            </a:r>
            <a:endParaRPr lang="en-US" altLang="zh-CN" sz="2100" b="1" dirty="0" smtClean="0">
              <a:latin typeface="微软雅黑" pitchFamily="34" charset="-122"/>
              <a:ea typeface="微软雅黑" pitchFamily="34" charset="-122"/>
            </a:endParaRPr>
          </a:p>
        </p:txBody>
      </p:sp>
      <p:sp>
        <p:nvSpPr>
          <p:cNvPr id="10" name="矩形 9"/>
          <p:cNvSpPr/>
          <p:nvPr/>
        </p:nvSpPr>
        <p:spPr>
          <a:xfrm>
            <a:off x="4729321" y="2012848"/>
            <a:ext cx="2658412" cy="392413"/>
          </a:xfrm>
          <a:prstGeom prst="rect">
            <a:avLst/>
          </a:prstGeom>
        </p:spPr>
        <p:txBody>
          <a:bodyPr wrap="none" lIns="68576" tIns="34289" rIns="68576" bIns="34289">
            <a:spAutoFit/>
          </a:bodyPr>
          <a:lstStyle/>
          <a:p>
            <a:r>
              <a:rPr lang="zh-CN" altLang="en-US" sz="2100" b="1" dirty="0" smtClean="0">
                <a:latin typeface="微软雅黑" pitchFamily="34" charset="-122"/>
                <a:ea typeface="微软雅黑" pitchFamily="34" charset="-122"/>
              </a:rPr>
              <a:t>软件课程 </a:t>
            </a:r>
            <a:r>
              <a:rPr lang="en-US" altLang="zh-CN" sz="2100" b="1" dirty="0" smtClean="0">
                <a:latin typeface="微软雅黑" pitchFamily="34" charset="-122"/>
                <a:ea typeface="微软雅黑" pitchFamily="34" charset="-122"/>
              </a:rPr>
              <a:t>+ </a:t>
            </a:r>
            <a:r>
              <a:rPr lang="zh-CN" altLang="en-US" sz="2100" b="1" dirty="0" smtClean="0">
                <a:latin typeface="微软雅黑" pitchFamily="34" charset="-122"/>
                <a:ea typeface="微软雅黑" pitchFamily="34" charset="-122"/>
              </a:rPr>
              <a:t>硬件课程</a:t>
            </a:r>
            <a:endParaRPr lang="en-US" altLang="zh-CN" sz="2100" b="1" dirty="0" smtClean="0">
              <a:latin typeface="微软雅黑" pitchFamily="34" charset="-122"/>
              <a:ea typeface="微软雅黑" pitchFamily="34" charset="-122"/>
            </a:endParaRPr>
          </a:p>
        </p:txBody>
      </p:sp>
      <p:pic>
        <p:nvPicPr>
          <p:cNvPr id="1029" name="Picture 5" descr="http://www.buaa.edu.cn/img/logo.png"/>
          <p:cNvPicPr>
            <a:picLocks noChangeAspect="1" noChangeArrowheads="1"/>
          </p:cNvPicPr>
          <p:nvPr/>
        </p:nvPicPr>
        <p:blipFill>
          <a:blip r:embed="rId4" cstate="print"/>
          <a:srcRect/>
          <a:stretch>
            <a:fillRect/>
          </a:stretch>
        </p:blipFill>
        <p:spPr bwMode="auto">
          <a:xfrm>
            <a:off x="3200779" y="0"/>
            <a:ext cx="2327566" cy="442566"/>
          </a:xfrm>
          <a:prstGeom prst="rect">
            <a:avLst/>
          </a:prstGeom>
          <a:solidFill>
            <a:schemeClr val="accent1"/>
          </a:solid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25"/>
          <p:cNvGrpSpPr/>
          <p:nvPr/>
        </p:nvGrpSpPr>
        <p:grpSpPr>
          <a:xfrm>
            <a:off x="22860" y="419100"/>
            <a:ext cx="9121140" cy="4684842"/>
            <a:chOff x="22860" y="371475"/>
            <a:chExt cx="9121140" cy="4684841"/>
          </a:xfrm>
        </p:grpSpPr>
        <p:sp>
          <p:nvSpPr>
            <p:cNvPr id="135" name="立方体 134"/>
            <p:cNvSpPr/>
            <p:nvPr/>
          </p:nvSpPr>
          <p:spPr>
            <a:xfrm>
              <a:off x="22860" y="2926080"/>
              <a:ext cx="990600" cy="1691640"/>
            </a:xfrm>
            <a:prstGeom prst="cube">
              <a:avLst>
                <a:gd name="adj" fmla="val 6888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smtClean="0">
                  <a:latin typeface="微软雅黑" pitchFamily="34" charset="-122"/>
                  <a:ea typeface="微软雅黑" pitchFamily="34" charset="-122"/>
                </a:rPr>
                <a:t>教育大数据</a:t>
              </a:r>
              <a:endParaRPr lang="zh-CN" altLang="en-US" sz="1000" b="1" dirty="0">
                <a:latin typeface="微软雅黑" pitchFamily="34" charset="-122"/>
                <a:ea typeface="微软雅黑" pitchFamily="34" charset="-122"/>
              </a:endParaRPr>
            </a:p>
          </p:txBody>
        </p:sp>
        <p:sp>
          <p:nvSpPr>
            <p:cNvPr id="67" name="矩形 66"/>
            <p:cNvSpPr/>
            <p:nvPr/>
          </p:nvSpPr>
          <p:spPr>
            <a:xfrm>
              <a:off x="3105068" y="4733151"/>
              <a:ext cx="3019507" cy="323165"/>
            </a:xfrm>
            <a:prstGeom prst="rect">
              <a:avLst/>
            </a:prstGeom>
          </p:spPr>
          <p:txBody>
            <a:bodyPr wrap="square">
              <a:spAutoFit/>
            </a:bodyPr>
            <a:lstStyle/>
            <a:p>
              <a:r>
                <a:rPr lang="zh-CN" altLang="en-US" sz="1500" b="1" dirty="0" smtClean="0">
                  <a:latin typeface="微软雅黑" pitchFamily="34" charset="-122"/>
                  <a:ea typeface="微软雅黑" pitchFamily="34" charset="-122"/>
                </a:rPr>
                <a:t>计算机专业课一体化支撑平台</a:t>
              </a:r>
              <a:endParaRPr lang="en-US" altLang="zh-CN" sz="1500" b="1" dirty="0" smtClean="0">
                <a:latin typeface="微软雅黑" pitchFamily="34" charset="-122"/>
                <a:ea typeface="微软雅黑" pitchFamily="34" charset="-122"/>
              </a:endParaRPr>
            </a:p>
          </p:txBody>
        </p:sp>
        <p:sp>
          <p:nvSpPr>
            <p:cNvPr id="36" name="立方体 35"/>
            <p:cNvSpPr/>
            <p:nvPr/>
          </p:nvSpPr>
          <p:spPr>
            <a:xfrm>
              <a:off x="487681" y="3812554"/>
              <a:ext cx="8625840" cy="817615"/>
            </a:xfrm>
            <a:prstGeom prst="cube">
              <a:avLst>
                <a:gd name="adj" fmla="val 68885"/>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37" name="TextBox 36"/>
            <p:cNvSpPr txBox="1"/>
            <p:nvPr/>
          </p:nvSpPr>
          <p:spPr>
            <a:xfrm>
              <a:off x="3724933" y="4381502"/>
              <a:ext cx="2313917" cy="276999"/>
            </a:xfrm>
            <a:prstGeom prst="rect">
              <a:avLst/>
            </a:prstGeom>
            <a:noFill/>
          </p:spPr>
          <p:txBody>
            <a:bodyPr wrap="square" rtlCol="0">
              <a:spAutoFit/>
            </a:bodyPr>
            <a:lstStyle/>
            <a:p>
              <a:r>
                <a:rPr lang="zh-CN" altLang="en-US" sz="1200" b="1" dirty="0" smtClean="0">
                  <a:solidFill>
                    <a:schemeClr val="bg1"/>
                  </a:solidFill>
                  <a:latin typeface="微软雅黑" pitchFamily="34" charset="-122"/>
                  <a:ea typeface="微软雅黑" pitchFamily="34" charset="-122"/>
                </a:rPr>
                <a:t>系统管理与自动化运维</a:t>
              </a:r>
              <a:endParaRPr lang="zh-CN" altLang="en-US" sz="1200" b="1" dirty="0">
                <a:solidFill>
                  <a:schemeClr val="bg1"/>
                </a:solidFill>
                <a:latin typeface="微软雅黑" pitchFamily="34" charset="-122"/>
                <a:ea typeface="微软雅黑" pitchFamily="34" charset="-122"/>
              </a:endParaRPr>
            </a:p>
          </p:txBody>
        </p:sp>
        <p:grpSp>
          <p:nvGrpSpPr>
            <p:cNvPr id="3" name="组合 43"/>
            <p:cNvGrpSpPr/>
            <p:nvPr/>
          </p:nvGrpSpPr>
          <p:grpSpPr>
            <a:xfrm>
              <a:off x="2903788" y="3855586"/>
              <a:ext cx="557036" cy="486212"/>
              <a:chOff x="1266502" y="238"/>
              <a:chExt cx="668789" cy="668789"/>
            </a:xfrm>
          </p:grpSpPr>
          <p:sp>
            <p:nvSpPr>
              <p:cNvPr id="45" name="椭圆 44"/>
              <p:cNvSpPr/>
              <p:nvPr/>
            </p:nvSpPr>
            <p:spPr>
              <a:xfrm>
                <a:off x="1266502" y="238"/>
                <a:ext cx="668789" cy="668789"/>
              </a:xfrm>
              <a:prstGeom prst="ellipse">
                <a:avLst/>
              </a:prstGeom>
              <a:ln>
                <a:noFill/>
              </a:ln>
            </p:spPr>
            <p:style>
              <a:lnRef idx="2">
                <a:schemeClr val="lt1">
                  <a:hueOff val="0"/>
                  <a:satOff val="0"/>
                  <a:lumOff val="0"/>
                  <a:alphaOff val="0"/>
                </a:schemeClr>
              </a:lnRef>
              <a:fillRef idx="1">
                <a:schemeClr val="accent5">
                  <a:alpha val="50000"/>
                  <a:hueOff val="-1241735"/>
                  <a:satOff val="4976"/>
                  <a:lumOff val="1078"/>
                  <a:alphaOff val="0"/>
                </a:schemeClr>
              </a:fillRef>
              <a:effectRef idx="0">
                <a:schemeClr val="accent5">
                  <a:alpha val="50000"/>
                  <a:hueOff val="-1241735"/>
                  <a:satOff val="4976"/>
                  <a:lumOff val="1078"/>
                  <a:alphaOff val="0"/>
                </a:schemeClr>
              </a:effectRef>
              <a:fontRef idx="minor">
                <a:schemeClr val="tx1"/>
              </a:fontRef>
            </p:style>
          </p:sp>
          <p:sp>
            <p:nvSpPr>
              <p:cNvPr id="46" name="椭圆 4"/>
              <p:cNvSpPr/>
              <p:nvPr/>
            </p:nvSpPr>
            <p:spPr>
              <a:xfrm>
                <a:off x="1364444" y="98180"/>
                <a:ext cx="472905" cy="47290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489">
                  <a:lnSpc>
                    <a:spcPct val="90000"/>
                  </a:lnSpc>
                  <a:spcAft>
                    <a:spcPct val="35000"/>
                  </a:spcAft>
                </a:pPr>
                <a:r>
                  <a:rPr lang="zh-CN" altLang="en-US" sz="1000" b="1" dirty="0" smtClean="0">
                    <a:latin typeface="微软雅黑" pitchFamily="34" charset="-122"/>
                    <a:ea typeface="微软雅黑" pitchFamily="34" charset="-122"/>
                  </a:rPr>
                  <a:t>系统</a:t>
                </a:r>
                <a:endParaRPr lang="en-US" altLang="zh-CN" sz="1000" b="1" dirty="0" smtClean="0">
                  <a:latin typeface="微软雅黑" pitchFamily="34" charset="-122"/>
                  <a:ea typeface="微软雅黑" pitchFamily="34" charset="-122"/>
                </a:endParaRPr>
              </a:p>
              <a:p>
                <a:pPr algn="ctr" defTabSz="444489">
                  <a:lnSpc>
                    <a:spcPct val="90000"/>
                  </a:lnSpc>
                  <a:spcAft>
                    <a:spcPct val="35000"/>
                  </a:spcAft>
                </a:pPr>
                <a:r>
                  <a:rPr lang="zh-CN" altLang="en-US" sz="1000" b="1" dirty="0" smtClean="0">
                    <a:latin typeface="微软雅黑" pitchFamily="34" charset="-122"/>
                    <a:ea typeface="微软雅黑" pitchFamily="34" charset="-122"/>
                  </a:rPr>
                  <a:t>备份</a:t>
                </a:r>
                <a:endParaRPr lang="zh-CN" altLang="en-US" sz="1000" b="1" dirty="0">
                  <a:latin typeface="微软雅黑" pitchFamily="34" charset="-122"/>
                  <a:ea typeface="微软雅黑" pitchFamily="34" charset="-122"/>
                </a:endParaRPr>
              </a:p>
            </p:txBody>
          </p:sp>
        </p:grpSp>
        <p:grpSp>
          <p:nvGrpSpPr>
            <p:cNvPr id="4" name="组合 46"/>
            <p:cNvGrpSpPr/>
            <p:nvPr/>
          </p:nvGrpSpPr>
          <p:grpSpPr>
            <a:xfrm>
              <a:off x="1079675" y="3855586"/>
              <a:ext cx="556492" cy="485737"/>
              <a:chOff x="650660" y="255369"/>
              <a:chExt cx="668789" cy="668789"/>
            </a:xfrm>
          </p:grpSpPr>
          <p:sp>
            <p:nvSpPr>
              <p:cNvPr id="48" name="椭圆 47"/>
              <p:cNvSpPr/>
              <p:nvPr/>
            </p:nvSpPr>
            <p:spPr>
              <a:xfrm>
                <a:off x="650660" y="255369"/>
                <a:ext cx="668789" cy="668789"/>
              </a:xfrm>
              <a:prstGeom prst="ellipse">
                <a:avLst/>
              </a:prstGeom>
              <a:ln>
                <a:noFill/>
              </a:ln>
            </p:spPr>
            <p:style>
              <a:lnRef idx="2">
                <a:schemeClr val="lt1">
                  <a:hueOff val="0"/>
                  <a:satOff val="0"/>
                  <a:lumOff val="0"/>
                  <a:alphaOff val="0"/>
                </a:schemeClr>
              </a:lnRef>
              <a:fillRef idx="1">
                <a:schemeClr val="accent5">
                  <a:alpha val="50000"/>
                  <a:hueOff val="-9933876"/>
                  <a:satOff val="39811"/>
                  <a:lumOff val="8628"/>
                  <a:alphaOff val="0"/>
                </a:schemeClr>
              </a:fillRef>
              <a:effectRef idx="0">
                <a:schemeClr val="accent5">
                  <a:alpha val="50000"/>
                  <a:hueOff val="-9933876"/>
                  <a:satOff val="39811"/>
                  <a:lumOff val="8628"/>
                  <a:alphaOff val="0"/>
                </a:schemeClr>
              </a:effectRef>
              <a:fontRef idx="minor">
                <a:schemeClr val="tx1"/>
              </a:fontRef>
            </p:style>
          </p:sp>
          <p:sp>
            <p:nvSpPr>
              <p:cNvPr id="49" name="椭圆 4"/>
              <p:cNvSpPr/>
              <p:nvPr/>
            </p:nvSpPr>
            <p:spPr>
              <a:xfrm>
                <a:off x="748602" y="353311"/>
                <a:ext cx="472905" cy="47290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489">
                  <a:lnSpc>
                    <a:spcPct val="90000"/>
                  </a:lnSpc>
                  <a:spcAft>
                    <a:spcPct val="35000"/>
                  </a:spcAft>
                </a:pPr>
                <a:r>
                  <a:rPr lang="zh-CN" altLang="en-US" sz="1000" b="1" dirty="0" smtClean="0">
                    <a:latin typeface="微软雅黑" pitchFamily="34" charset="-122"/>
                    <a:ea typeface="微软雅黑" pitchFamily="34" charset="-122"/>
                  </a:rPr>
                  <a:t>多课程管理</a:t>
                </a:r>
                <a:endParaRPr lang="zh-CN" altLang="en-US" sz="1000" b="1" dirty="0">
                  <a:latin typeface="微软雅黑" pitchFamily="34" charset="-122"/>
                  <a:ea typeface="微软雅黑" pitchFamily="34" charset="-122"/>
                </a:endParaRPr>
              </a:p>
            </p:txBody>
          </p:sp>
        </p:grpSp>
        <p:grpSp>
          <p:nvGrpSpPr>
            <p:cNvPr id="6" name="组合 49"/>
            <p:cNvGrpSpPr/>
            <p:nvPr/>
          </p:nvGrpSpPr>
          <p:grpSpPr>
            <a:xfrm>
              <a:off x="3914904" y="3855586"/>
              <a:ext cx="557036" cy="486212"/>
              <a:chOff x="395430" y="871310"/>
              <a:chExt cx="668789" cy="668789"/>
            </a:xfrm>
          </p:grpSpPr>
          <p:sp>
            <p:nvSpPr>
              <p:cNvPr id="51" name="椭圆 50"/>
              <p:cNvSpPr/>
              <p:nvPr/>
            </p:nvSpPr>
            <p:spPr>
              <a:xfrm>
                <a:off x="395430" y="871310"/>
                <a:ext cx="668789" cy="668789"/>
              </a:xfrm>
              <a:prstGeom prst="ellipse">
                <a:avLst/>
              </a:prstGeom>
              <a:ln>
                <a:noFill/>
              </a:ln>
            </p:spPr>
            <p:style>
              <a:lnRef idx="2">
                <a:schemeClr val="lt1">
                  <a:hueOff val="0"/>
                  <a:satOff val="0"/>
                  <a:lumOff val="0"/>
                  <a:alphaOff val="0"/>
                </a:schemeClr>
              </a:lnRef>
              <a:fillRef idx="1">
                <a:schemeClr val="accent5">
                  <a:alpha val="50000"/>
                  <a:hueOff val="-8692142"/>
                  <a:satOff val="34835"/>
                  <a:lumOff val="7549"/>
                  <a:alphaOff val="0"/>
                </a:schemeClr>
              </a:fillRef>
              <a:effectRef idx="0">
                <a:schemeClr val="accent5">
                  <a:alpha val="50000"/>
                  <a:hueOff val="-8692142"/>
                  <a:satOff val="34835"/>
                  <a:lumOff val="7549"/>
                  <a:alphaOff val="0"/>
                </a:schemeClr>
              </a:effectRef>
              <a:fontRef idx="minor">
                <a:schemeClr val="tx1"/>
              </a:fontRef>
            </p:style>
          </p:sp>
          <p:sp>
            <p:nvSpPr>
              <p:cNvPr id="52" name="椭圆 4"/>
              <p:cNvSpPr/>
              <p:nvPr/>
            </p:nvSpPr>
            <p:spPr>
              <a:xfrm>
                <a:off x="493372" y="969252"/>
                <a:ext cx="472905" cy="47290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489">
                  <a:lnSpc>
                    <a:spcPct val="90000"/>
                  </a:lnSpc>
                  <a:spcAft>
                    <a:spcPct val="35000"/>
                  </a:spcAft>
                </a:pPr>
                <a:r>
                  <a:rPr lang="zh-CN" altLang="en-US" sz="1000" b="1" dirty="0" smtClean="0">
                    <a:latin typeface="微软雅黑" pitchFamily="34" charset="-122"/>
                    <a:ea typeface="微软雅黑" pitchFamily="34" charset="-122"/>
                  </a:rPr>
                  <a:t>系统</a:t>
                </a:r>
                <a:endParaRPr lang="en-US" altLang="zh-CN" sz="1000" b="1" dirty="0" smtClean="0">
                  <a:latin typeface="微软雅黑" pitchFamily="34" charset="-122"/>
                  <a:ea typeface="微软雅黑" pitchFamily="34" charset="-122"/>
                </a:endParaRPr>
              </a:p>
              <a:p>
                <a:pPr algn="ctr" defTabSz="444489">
                  <a:lnSpc>
                    <a:spcPct val="90000"/>
                  </a:lnSpc>
                  <a:spcAft>
                    <a:spcPct val="35000"/>
                  </a:spcAft>
                </a:pPr>
                <a:r>
                  <a:rPr lang="zh-CN" altLang="en-US" sz="1000" b="1" dirty="0" smtClean="0">
                    <a:latin typeface="微软雅黑" pitchFamily="34" charset="-122"/>
                    <a:ea typeface="微软雅黑" pitchFamily="34" charset="-122"/>
                  </a:rPr>
                  <a:t>升级</a:t>
                </a:r>
                <a:endParaRPr lang="zh-CN" altLang="en-US" sz="1000" b="1" dirty="0">
                  <a:latin typeface="微软雅黑" pitchFamily="34" charset="-122"/>
                  <a:ea typeface="微软雅黑" pitchFamily="34" charset="-122"/>
                </a:endParaRPr>
              </a:p>
            </p:txBody>
          </p:sp>
        </p:grpSp>
        <p:grpSp>
          <p:nvGrpSpPr>
            <p:cNvPr id="7" name="组合 55"/>
            <p:cNvGrpSpPr/>
            <p:nvPr/>
          </p:nvGrpSpPr>
          <p:grpSpPr>
            <a:xfrm>
              <a:off x="4990192" y="3847565"/>
              <a:ext cx="557036" cy="486212"/>
              <a:chOff x="1266502" y="1742382"/>
              <a:chExt cx="668789" cy="668789"/>
            </a:xfrm>
          </p:grpSpPr>
          <p:sp>
            <p:nvSpPr>
              <p:cNvPr id="57" name="椭圆 56"/>
              <p:cNvSpPr/>
              <p:nvPr/>
            </p:nvSpPr>
            <p:spPr>
              <a:xfrm>
                <a:off x="1266502" y="1742382"/>
                <a:ext cx="668789" cy="668789"/>
              </a:xfrm>
              <a:prstGeom prst="ellipse">
                <a:avLst/>
              </a:prstGeom>
              <a:ln>
                <a:noFill/>
              </a:ln>
            </p:spPr>
            <p:style>
              <a:lnRef idx="2">
                <a:schemeClr val="lt1">
                  <a:hueOff val="0"/>
                  <a:satOff val="0"/>
                  <a:lumOff val="0"/>
                  <a:alphaOff val="0"/>
                </a:schemeClr>
              </a:lnRef>
              <a:fillRef idx="1">
                <a:schemeClr val="accent5">
                  <a:alpha val="50000"/>
                  <a:hueOff val="-6208672"/>
                  <a:satOff val="24882"/>
                  <a:lumOff val="5392"/>
                  <a:alphaOff val="0"/>
                </a:schemeClr>
              </a:fillRef>
              <a:effectRef idx="0">
                <a:schemeClr val="accent5">
                  <a:alpha val="50000"/>
                  <a:hueOff val="-6208672"/>
                  <a:satOff val="24882"/>
                  <a:lumOff val="5392"/>
                  <a:alphaOff val="0"/>
                </a:schemeClr>
              </a:effectRef>
              <a:fontRef idx="minor">
                <a:schemeClr val="tx1"/>
              </a:fontRef>
            </p:style>
          </p:sp>
          <p:sp>
            <p:nvSpPr>
              <p:cNvPr id="58" name="椭圆 4"/>
              <p:cNvSpPr/>
              <p:nvPr/>
            </p:nvSpPr>
            <p:spPr>
              <a:xfrm>
                <a:off x="1364445" y="1840324"/>
                <a:ext cx="472905" cy="47290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489">
                  <a:lnSpc>
                    <a:spcPct val="90000"/>
                  </a:lnSpc>
                  <a:spcAft>
                    <a:spcPct val="35000"/>
                  </a:spcAft>
                </a:pPr>
                <a:r>
                  <a:rPr lang="zh-CN" altLang="en-US" sz="1000" b="1" dirty="0" smtClean="0">
                    <a:latin typeface="微软雅黑" pitchFamily="34" charset="-122"/>
                    <a:ea typeface="微软雅黑" pitchFamily="34" charset="-122"/>
                  </a:rPr>
                  <a:t>系统</a:t>
                </a:r>
                <a:endParaRPr lang="en-US" altLang="zh-CN" sz="1000" b="1" dirty="0" smtClean="0">
                  <a:latin typeface="微软雅黑" pitchFamily="34" charset="-122"/>
                  <a:ea typeface="微软雅黑" pitchFamily="34" charset="-122"/>
                </a:endParaRPr>
              </a:p>
              <a:p>
                <a:pPr algn="ctr" defTabSz="444489">
                  <a:lnSpc>
                    <a:spcPct val="90000"/>
                  </a:lnSpc>
                  <a:spcAft>
                    <a:spcPct val="35000"/>
                  </a:spcAft>
                </a:pPr>
                <a:r>
                  <a:rPr lang="zh-CN" altLang="en-US" sz="1000" b="1" dirty="0" smtClean="0">
                    <a:latin typeface="微软雅黑" pitchFamily="34" charset="-122"/>
                    <a:ea typeface="微软雅黑" pitchFamily="34" charset="-122"/>
                  </a:rPr>
                  <a:t>迁移</a:t>
                </a:r>
                <a:endParaRPr lang="zh-CN" altLang="en-US" sz="1000" b="1" dirty="0">
                  <a:latin typeface="微软雅黑" pitchFamily="34" charset="-122"/>
                  <a:ea typeface="微软雅黑" pitchFamily="34" charset="-122"/>
                </a:endParaRPr>
              </a:p>
            </p:txBody>
          </p:sp>
        </p:grpSp>
        <p:grpSp>
          <p:nvGrpSpPr>
            <p:cNvPr id="10" name="组合 61"/>
            <p:cNvGrpSpPr/>
            <p:nvPr/>
          </p:nvGrpSpPr>
          <p:grpSpPr>
            <a:xfrm>
              <a:off x="6024961" y="3842731"/>
              <a:ext cx="566725" cy="486212"/>
              <a:chOff x="650561" y="1487251"/>
              <a:chExt cx="668789" cy="668789"/>
            </a:xfrm>
          </p:grpSpPr>
          <p:sp>
            <p:nvSpPr>
              <p:cNvPr id="63" name="椭圆 62"/>
              <p:cNvSpPr/>
              <p:nvPr/>
            </p:nvSpPr>
            <p:spPr>
              <a:xfrm>
                <a:off x="650561" y="1487251"/>
                <a:ext cx="668789" cy="668789"/>
              </a:xfrm>
              <a:prstGeom prst="ellipse">
                <a:avLst/>
              </a:prstGeom>
              <a:ln>
                <a:noFill/>
              </a:ln>
            </p:spPr>
            <p:style>
              <a:lnRef idx="2">
                <a:schemeClr val="lt1">
                  <a:hueOff val="0"/>
                  <a:satOff val="0"/>
                  <a:lumOff val="0"/>
                  <a:alphaOff val="0"/>
                </a:schemeClr>
              </a:lnRef>
              <a:fillRef idx="1">
                <a:schemeClr val="accent5">
                  <a:alpha val="50000"/>
                  <a:hueOff val="-7450407"/>
                  <a:satOff val="29858"/>
                  <a:lumOff val="6471"/>
                  <a:alphaOff val="0"/>
                </a:schemeClr>
              </a:fillRef>
              <a:effectRef idx="0">
                <a:schemeClr val="accent5">
                  <a:alpha val="50000"/>
                  <a:hueOff val="-7450407"/>
                  <a:satOff val="29858"/>
                  <a:lumOff val="6471"/>
                  <a:alphaOff val="0"/>
                </a:schemeClr>
              </a:effectRef>
              <a:fontRef idx="minor">
                <a:schemeClr val="tx1"/>
              </a:fontRef>
            </p:style>
          </p:sp>
          <p:sp>
            <p:nvSpPr>
              <p:cNvPr id="64" name="椭圆 4"/>
              <p:cNvSpPr/>
              <p:nvPr/>
            </p:nvSpPr>
            <p:spPr>
              <a:xfrm>
                <a:off x="748503" y="1585193"/>
                <a:ext cx="472905" cy="47290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489">
                  <a:lnSpc>
                    <a:spcPct val="90000"/>
                  </a:lnSpc>
                  <a:spcAft>
                    <a:spcPct val="35000"/>
                  </a:spcAft>
                </a:pPr>
                <a:r>
                  <a:rPr lang="zh-CN" altLang="en-US" sz="1100" b="1" dirty="0" smtClean="0">
                    <a:latin typeface="微软雅黑" pitchFamily="34" charset="-122"/>
                    <a:ea typeface="微软雅黑" pitchFamily="34" charset="-122"/>
                  </a:rPr>
                  <a:t>系统性能</a:t>
                </a:r>
                <a:endParaRPr lang="zh-CN" altLang="en-US" sz="1100" b="1" dirty="0">
                  <a:latin typeface="微软雅黑" pitchFamily="34" charset="-122"/>
                  <a:ea typeface="微软雅黑" pitchFamily="34" charset="-122"/>
                </a:endParaRPr>
              </a:p>
            </p:txBody>
          </p:sp>
        </p:grpSp>
        <p:grpSp>
          <p:nvGrpSpPr>
            <p:cNvPr id="11" name="组合 67"/>
            <p:cNvGrpSpPr/>
            <p:nvPr/>
          </p:nvGrpSpPr>
          <p:grpSpPr>
            <a:xfrm>
              <a:off x="7043699" y="3855586"/>
              <a:ext cx="557036" cy="486212"/>
              <a:chOff x="650561" y="255369"/>
              <a:chExt cx="668789" cy="668789"/>
            </a:xfrm>
          </p:grpSpPr>
          <p:sp>
            <p:nvSpPr>
              <p:cNvPr id="69" name="椭圆 68"/>
              <p:cNvSpPr/>
              <p:nvPr/>
            </p:nvSpPr>
            <p:spPr>
              <a:xfrm>
                <a:off x="650561" y="255369"/>
                <a:ext cx="668789" cy="668789"/>
              </a:xfrm>
              <a:prstGeom prst="ellipse">
                <a:avLst/>
              </a:prstGeom>
              <a:ln>
                <a:noFill/>
              </a:ln>
            </p:spPr>
            <p:style>
              <a:lnRef idx="2">
                <a:schemeClr val="lt1">
                  <a:hueOff val="0"/>
                  <a:satOff val="0"/>
                  <a:lumOff val="0"/>
                  <a:alphaOff val="0"/>
                </a:schemeClr>
              </a:lnRef>
              <a:fillRef idx="1">
                <a:schemeClr val="accent5">
                  <a:alpha val="50000"/>
                  <a:hueOff val="-9933876"/>
                  <a:satOff val="39811"/>
                  <a:lumOff val="8628"/>
                  <a:alphaOff val="0"/>
                </a:schemeClr>
              </a:fillRef>
              <a:effectRef idx="0">
                <a:schemeClr val="accent5">
                  <a:alpha val="50000"/>
                  <a:hueOff val="-9933876"/>
                  <a:satOff val="39811"/>
                  <a:lumOff val="8628"/>
                  <a:alphaOff val="0"/>
                </a:schemeClr>
              </a:effectRef>
              <a:fontRef idx="minor">
                <a:schemeClr val="tx1"/>
              </a:fontRef>
            </p:style>
          </p:sp>
          <p:sp>
            <p:nvSpPr>
              <p:cNvPr id="70" name="椭圆 4"/>
              <p:cNvSpPr/>
              <p:nvPr/>
            </p:nvSpPr>
            <p:spPr>
              <a:xfrm>
                <a:off x="748503" y="353311"/>
                <a:ext cx="472905" cy="47290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489">
                  <a:lnSpc>
                    <a:spcPct val="90000"/>
                  </a:lnSpc>
                  <a:spcAft>
                    <a:spcPct val="35000"/>
                  </a:spcAft>
                </a:pPr>
                <a:r>
                  <a:rPr lang="zh-CN" altLang="en-US" sz="1000" b="1" dirty="0" smtClean="0">
                    <a:latin typeface="微软雅黑" pitchFamily="34" charset="-122"/>
                    <a:ea typeface="微软雅黑" pitchFamily="34" charset="-122"/>
                  </a:rPr>
                  <a:t>系统</a:t>
                </a:r>
                <a:endParaRPr lang="en-US" altLang="zh-CN" sz="1000" b="1" dirty="0" smtClean="0">
                  <a:latin typeface="微软雅黑" pitchFamily="34" charset="-122"/>
                  <a:ea typeface="微软雅黑" pitchFamily="34" charset="-122"/>
                </a:endParaRPr>
              </a:p>
              <a:p>
                <a:pPr algn="ctr" defTabSz="444489">
                  <a:lnSpc>
                    <a:spcPct val="90000"/>
                  </a:lnSpc>
                  <a:spcAft>
                    <a:spcPct val="35000"/>
                  </a:spcAft>
                </a:pPr>
                <a:r>
                  <a:rPr lang="zh-CN" altLang="en-US" sz="1000" b="1" dirty="0" smtClean="0">
                    <a:latin typeface="微软雅黑" pitchFamily="34" charset="-122"/>
                    <a:ea typeface="微软雅黑" pitchFamily="34" charset="-122"/>
                  </a:rPr>
                  <a:t>外观</a:t>
                </a:r>
                <a:endParaRPr lang="zh-CN" altLang="en-US" sz="1000" b="1" dirty="0">
                  <a:latin typeface="微软雅黑" pitchFamily="34" charset="-122"/>
                  <a:ea typeface="微软雅黑" pitchFamily="34" charset="-122"/>
                </a:endParaRPr>
              </a:p>
            </p:txBody>
          </p:sp>
        </p:grpSp>
        <p:grpSp>
          <p:nvGrpSpPr>
            <p:cNvPr id="14" name="组合 73"/>
            <p:cNvGrpSpPr>
              <a:grpSpLocks/>
            </p:cNvGrpSpPr>
            <p:nvPr/>
          </p:nvGrpSpPr>
          <p:grpSpPr>
            <a:xfrm>
              <a:off x="1991731" y="3855586"/>
              <a:ext cx="557036" cy="486212"/>
              <a:chOff x="395430" y="871310"/>
              <a:chExt cx="668789" cy="668789"/>
            </a:xfrm>
          </p:grpSpPr>
          <p:sp>
            <p:nvSpPr>
              <p:cNvPr id="75" name="椭圆 74"/>
              <p:cNvSpPr/>
              <p:nvPr/>
            </p:nvSpPr>
            <p:spPr>
              <a:xfrm>
                <a:off x="395430" y="871310"/>
                <a:ext cx="668789" cy="668789"/>
              </a:xfrm>
              <a:prstGeom prst="ellipse">
                <a:avLst/>
              </a:prstGeom>
              <a:ln>
                <a:noFill/>
              </a:ln>
            </p:spPr>
            <p:style>
              <a:lnRef idx="2">
                <a:schemeClr val="lt1">
                  <a:hueOff val="0"/>
                  <a:satOff val="0"/>
                  <a:lumOff val="0"/>
                  <a:alphaOff val="0"/>
                </a:schemeClr>
              </a:lnRef>
              <a:fillRef idx="1">
                <a:schemeClr val="accent5">
                  <a:alpha val="50000"/>
                  <a:hueOff val="-8692142"/>
                  <a:satOff val="34835"/>
                  <a:lumOff val="7549"/>
                  <a:alphaOff val="0"/>
                </a:schemeClr>
              </a:fillRef>
              <a:effectRef idx="0">
                <a:schemeClr val="accent5">
                  <a:alpha val="50000"/>
                  <a:hueOff val="-8692142"/>
                  <a:satOff val="34835"/>
                  <a:lumOff val="7549"/>
                  <a:alphaOff val="0"/>
                </a:schemeClr>
              </a:effectRef>
              <a:fontRef idx="minor">
                <a:schemeClr val="tx1"/>
              </a:fontRef>
            </p:style>
          </p:sp>
          <p:sp>
            <p:nvSpPr>
              <p:cNvPr id="76" name="椭圆 4"/>
              <p:cNvSpPr/>
              <p:nvPr/>
            </p:nvSpPr>
            <p:spPr>
              <a:xfrm>
                <a:off x="493372" y="969252"/>
                <a:ext cx="472905" cy="47290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489">
                  <a:lnSpc>
                    <a:spcPct val="90000"/>
                  </a:lnSpc>
                  <a:spcAft>
                    <a:spcPct val="35000"/>
                  </a:spcAft>
                </a:pPr>
                <a:r>
                  <a:rPr lang="zh-CN" altLang="en-US" sz="1000" b="1" dirty="0" smtClean="0">
                    <a:latin typeface="微软雅黑" pitchFamily="34" charset="-122"/>
                    <a:ea typeface="微软雅黑" pitchFamily="34" charset="-122"/>
                  </a:rPr>
                  <a:t>教师权限管理</a:t>
                </a:r>
                <a:endParaRPr lang="zh-CN" altLang="en-US" sz="1000" b="1" dirty="0">
                  <a:latin typeface="微软雅黑" pitchFamily="34" charset="-122"/>
                  <a:ea typeface="微软雅黑" pitchFamily="34" charset="-122"/>
                </a:endParaRPr>
              </a:p>
            </p:txBody>
          </p:sp>
        </p:grpSp>
        <p:sp>
          <p:nvSpPr>
            <p:cNvPr id="5" name="立方体 4"/>
            <p:cNvSpPr/>
            <p:nvPr/>
          </p:nvSpPr>
          <p:spPr>
            <a:xfrm>
              <a:off x="474398" y="2933770"/>
              <a:ext cx="7214182" cy="817615"/>
            </a:xfrm>
            <a:prstGeom prst="cube">
              <a:avLst>
                <a:gd name="adj" fmla="val 6888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grpSp>
          <p:nvGrpSpPr>
            <p:cNvPr id="15" name="Diagram group"/>
            <p:cNvGrpSpPr/>
            <p:nvPr/>
          </p:nvGrpSpPr>
          <p:grpSpPr>
            <a:xfrm>
              <a:off x="871777" y="2976802"/>
              <a:ext cx="474708" cy="467939"/>
              <a:chOff x="2346933" y="2472"/>
              <a:chExt cx="783024" cy="783024"/>
            </a:xfrm>
            <a:scene3d>
              <a:camera prst="orthographicFront">
                <a:rot lat="0" lon="0" rev="0"/>
              </a:camera>
              <a:lightRig rig="threePt" dir="t"/>
            </a:scene3d>
          </p:grpSpPr>
          <p:grpSp>
            <p:nvGrpSpPr>
              <p:cNvPr id="18" name="组合 6"/>
              <p:cNvGrpSpPr/>
              <p:nvPr/>
            </p:nvGrpSpPr>
            <p:grpSpPr>
              <a:xfrm>
                <a:off x="2346933" y="2472"/>
                <a:ext cx="783024" cy="783024"/>
                <a:chOff x="2346933" y="2472"/>
                <a:chExt cx="783024" cy="783024"/>
              </a:xfrm>
              <a:scene3d>
                <a:camera prst="orthographicFront">
                  <a:rot lat="0" lon="0" rev="0"/>
                </a:camera>
                <a:lightRig rig="threePt" dir="t"/>
              </a:scene3d>
            </p:grpSpPr>
            <p:sp>
              <p:nvSpPr>
                <p:cNvPr id="8" name="椭圆 7"/>
                <p:cNvSpPr/>
                <p:nvPr/>
              </p:nvSpPr>
              <p:spPr>
                <a:xfrm>
                  <a:off x="2346933" y="2472"/>
                  <a:ext cx="783024" cy="783024"/>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9" name="椭圆 4"/>
                <p:cNvSpPr/>
                <p:nvPr/>
              </p:nvSpPr>
              <p:spPr>
                <a:xfrm>
                  <a:off x="2461604" y="117143"/>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38">
                    <a:lnSpc>
                      <a:spcPct val="90000"/>
                    </a:lnSpc>
                    <a:spcAft>
                      <a:spcPct val="35000"/>
                    </a:spcAft>
                  </a:pPr>
                  <a:r>
                    <a:rPr lang="zh-CN" altLang="en-US" sz="1000" b="1" dirty="0" smtClean="0">
                      <a:latin typeface="微软雅黑" pitchFamily="34" charset="-122"/>
                      <a:ea typeface="微软雅黑" pitchFamily="34" charset="-122"/>
                    </a:rPr>
                    <a:t>在线考试</a:t>
                  </a:r>
                  <a:endParaRPr lang="zh-CN" altLang="en-US" sz="1000" b="1" dirty="0">
                    <a:latin typeface="微软雅黑" pitchFamily="34" charset="-122"/>
                    <a:ea typeface="微软雅黑" pitchFamily="34" charset="-122"/>
                  </a:endParaRPr>
                </a:p>
              </p:txBody>
            </p:sp>
          </p:grpSp>
        </p:grpSp>
        <p:grpSp>
          <p:nvGrpSpPr>
            <p:cNvPr id="19" name="Diagram group"/>
            <p:cNvGrpSpPr/>
            <p:nvPr/>
          </p:nvGrpSpPr>
          <p:grpSpPr>
            <a:xfrm>
              <a:off x="1360080" y="2976802"/>
              <a:ext cx="515795" cy="467939"/>
              <a:chOff x="3231672" y="350700"/>
              <a:chExt cx="783024" cy="783024"/>
            </a:xfrm>
            <a:scene3d>
              <a:camera prst="orthographicFront">
                <a:rot lat="0" lon="0" rev="0"/>
              </a:camera>
              <a:lightRig rig="threePt" dir="t"/>
            </a:scene3d>
          </p:grpSpPr>
          <p:grpSp>
            <p:nvGrpSpPr>
              <p:cNvPr id="22" name="组合 10"/>
              <p:cNvGrpSpPr/>
              <p:nvPr/>
            </p:nvGrpSpPr>
            <p:grpSpPr>
              <a:xfrm>
                <a:off x="3231672" y="350700"/>
                <a:ext cx="783024" cy="783024"/>
                <a:chOff x="3231672" y="350700"/>
                <a:chExt cx="783024" cy="783024"/>
              </a:xfrm>
              <a:scene3d>
                <a:camera prst="orthographicFront">
                  <a:rot lat="0" lon="0" rev="0"/>
                </a:camera>
                <a:lightRig rig="threePt" dir="t"/>
              </a:scene3d>
            </p:grpSpPr>
            <p:sp>
              <p:nvSpPr>
                <p:cNvPr id="12" name="椭圆 11"/>
                <p:cNvSpPr/>
                <p:nvPr/>
              </p:nvSpPr>
              <p:spPr>
                <a:xfrm>
                  <a:off x="3231672" y="350700"/>
                  <a:ext cx="783024" cy="783024"/>
                </a:xfrm>
                <a:prstGeom prst="ellipse">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3" name="椭圆 4"/>
                <p:cNvSpPr/>
                <p:nvPr/>
              </p:nvSpPr>
              <p:spPr>
                <a:xfrm>
                  <a:off x="3346343" y="465371"/>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38">
                    <a:lnSpc>
                      <a:spcPct val="90000"/>
                    </a:lnSpc>
                    <a:spcAft>
                      <a:spcPct val="35000"/>
                    </a:spcAft>
                  </a:pPr>
                  <a:r>
                    <a:rPr lang="zh-CN" altLang="en-US" sz="1000" b="1" dirty="0" smtClean="0">
                      <a:latin typeface="微软雅黑" pitchFamily="34" charset="-122"/>
                      <a:ea typeface="微软雅黑" pitchFamily="34" charset="-122"/>
                    </a:rPr>
                    <a:t>在线作业</a:t>
                  </a:r>
                  <a:endParaRPr lang="zh-CN" altLang="en-US" sz="1000" b="1" dirty="0">
                    <a:latin typeface="微软雅黑" pitchFamily="34" charset="-122"/>
                    <a:ea typeface="微软雅黑" pitchFamily="34" charset="-122"/>
                  </a:endParaRPr>
                </a:p>
              </p:txBody>
            </p:sp>
          </p:grpSp>
        </p:grpSp>
        <p:grpSp>
          <p:nvGrpSpPr>
            <p:cNvPr id="23" name="Diagram group"/>
            <p:cNvGrpSpPr/>
            <p:nvPr/>
          </p:nvGrpSpPr>
          <p:grpSpPr>
            <a:xfrm>
              <a:off x="1896510" y="2976802"/>
              <a:ext cx="508755" cy="467939"/>
              <a:chOff x="3668739" y="1232442"/>
              <a:chExt cx="783024" cy="783024"/>
            </a:xfrm>
            <a:scene3d>
              <a:camera prst="orthographicFront">
                <a:rot lat="0" lon="0" rev="0"/>
              </a:camera>
              <a:lightRig rig="threePt" dir="t"/>
            </a:scene3d>
          </p:grpSpPr>
          <p:grpSp>
            <p:nvGrpSpPr>
              <p:cNvPr id="26" name="组合 14"/>
              <p:cNvGrpSpPr/>
              <p:nvPr/>
            </p:nvGrpSpPr>
            <p:grpSpPr>
              <a:xfrm>
                <a:off x="3668739" y="1232442"/>
                <a:ext cx="783024" cy="783024"/>
                <a:chOff x="3668739" y="1232442"/>
                <a:chExt cx="783024" cy="783024"/>
              </a:xfrm>
              <a:scene3d>
                <a:camera prst="orthographicFront">
                  <a:rot lat="0" lon="0" rev="0"/>
                </a:camera>
                <a:lightRig rig="threePt" dir="t"/>
              </a:scene3d>
            </p:grpSpPr>
            <p:sp>
              <p:nvSpPr>
                <p:cNvPr id="16" name="椭圆 15"/>
                <p:cNvSpPr/>
                <p:nvPr/>
              </p:nvSpPr>
              <p:spPr>
                <a:xfrm>
                  <a:off x="3668739" y="1232442"/>
                  <a:ext cx="783024" cy="783024"/>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7" name="椭圆 4"/>
                <p:cNvSpPr/>
                <p:nvPr/>
              </p:nvSpPr>
              <p:spPr>
                <a:xfrm>
                  <a:off x="3783410" y="1347113"/>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38">
                    <a:lnSpc>
                      <a:spcPct val="90000"/>
                    </a:lnSpc>
                    <a:spcAft>
                      <a:spcPct val="35000"/>
                    </a:spcAft>
                  </a:pPr>
                  <a:r>
                    <a:rPr lang="zh-CN" altLang="en-US" sz="1000" b="1" dirty="0" smtClean="0">
                      <a:latin typeface="微软雅黑" pitchFamily="34" charset="-122"/>
                      <a:ea typeface="微软雅黑" pitchFamily="34" charset="-122"/>
                    </a:rPr>
                    <a:t>在线答疑</a:t>
                  </a:r>
                  <a:endParaRPr lang="zh-CN" altLang="en-US" sz="1000" b="1" dirty="0">
                    <a:latin typeface="微软雅黑" pitchFamily="34" charset="-122"/>
                    <a:ea typeface="微软雅黑" pitchFamily="34" charset="-122"/>
                  </a:endParaRPr>
                </a:p>
              </p:txBody>
            </p:sp>
          </p:grpSp>
        </p:grpSp>
        <p:grpSp>
          <p:nvGrpSpPr>
            <p:cNvPr id="27" name="Diagram group"/>
            <p:cNvGrpSpPr/>
            <p:nvPr/>
          </p:nvGrpSpPr>
          <p:grpSpPr>
            <a:xfrm>
              <a:off x="2952822" y="2976802"/>
              <a:ext cx="503202" cy="467939"/>
              <a:chOff x="4221083" y="2235123"/>
              <a:chExt cx="783024" cy="783024"/>
            </a:xfrm>
            <a:scene3d>
              <a:camera prst="orthographicFront">
                <a:rot lat="0" lon="0" rev="0"/>
              </a:camera>
              <a:lightRig rig="threePt" dir="t"/>
            </a:scene3d>
          </p:grpSpPr>
          <p:grpSp>
            <p:nvGrpSpPr>
              <p:cNvPr id="30" name="组合 18"/>
              <p:cNvGrpSpPr/>
              <p:nvPr/>
            </p:nvGrpSpPr>
            <p:grpSpPr>
              <a:xfrm>
                <a:off x="4221083" y="2235123"/>
                <a:ext cx="783024" cy="783024"/>
                <a:chOff x="4221083" y="2235123"/>
                <a:chExt cx="783024" cy="783024"/>
              </a:xfrm>
              <a:scene3d>
                <a:camera prst="orthographicFront">
                  <a:rot lat="0" lon="0" rev="0"/>
                </a:camera>
                <a:lightRig rig="threePt" dir="t"/>
              </a:scene3d>
            </p:grpSpPr>
            <p:sp>
              <p:nvSpPr>
                <p:cNvPr id="20" name="椭圆 19"/>
                <p:cNvSpPr/>
                <p:nvPr/>
              </p:nvSpPr>
              <p:spPr>
                <a:xfrm>
                  <a:off x="4221083" y="2235123"/>
                  <a:ext cx="783024" cy="783024"/>
                </a:xfrm>
                <a:prstGeom prst="ellipse">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1" name="椭圆 4"/>
                <p:cNvSpPr/>
                <p:nvPr/>
              </p:nvSpPr>
              <p:spPr>
                <a:xfrm>
                  <a:off x="4335754" y="2349794"/>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38">
                    <a:lnSpc>
                      <a:spcPct val="90000"/>
                    </a:lnSpc>
                    <a:spcAft>
                      <a:spcPct val="35000"/>
                    </a:spcAft>
                  </a:pPr>
                  <a:r>
                    <a:rPr lang="zh-CN" altLang="en-US" sz="1000" b="1" dirty="0" smtClean="0">
                      <a:latin typeface="微软雅黑" pitchFamily="34" charset="-122"/>
                      <a:ea typeface="微软雅黑" pitchFamily="34" charset="-122"/>
                    </a:rPr>
                    <a:t>成绩管理</a:t>
                  </a:r>
                  <a:endParaRPr lang="zh-CN" altLang="en-US" sz="1000" b="1" dirty="0">
                    <a:latin typeface="微软雅黑" pitchFamily="34" charset="-122"/>
                    <a:ea typeface="微软雅黑" pitchFamily="34" charset="-122"/>
                  </a:endParaRPr>
                </a:p>
              </p:txBody>
            </p:sp>
          </p:grpSp>
        </p:grpSp>
        <p:grpSp>
          <p:nvGrpSpPr>
            <p:cNvPr id="31" name="Diagram group"/>
            <p:cNvGrpSpPr/>
            <p:nvPr/>
          </p:nvGrpSpPr>
          <p:grpSpPr>
            <a:xfrm>
              <a:off x="3481736" y="2976802"/>
              <a:ext cx="527742" cy="467939"/>
              <a:chOff x="2341915" y="2889576"/>
              <a:chExt cx="783024" cy="783024"/>
            </a:xfrm>
            <a:scene3d>
              <a:camera prst="orthographicFront">
                <a:rot lat="0" lon="0" rev="0"/>
              </a:camera>
              <a:lightRig rig="threePt" dir="t"/>
            </a:scene3d>
          </p:grpSpPr>
          <p:grpSp>
            <p:nvGrpSpPr>
              <p:cNvPr id="35" name="组合 22"/>
              <p:cNvGrpSpPr/>
              <p:nvPr/>
            </p:nvGrpSpPr>
            <p:grpSpPr>
              <a:xfrm>
                <a:off x="2341915" y="2889576"/>
                <a:ext cx="783024" cy="783024"/>
                <a:chOff x="2341915" y="2889576"/>
                <a:chExt cx="783024" cy="783024"/>
              </a:xfrm>
              <a:scene3d>
                <a:camera prst="orthographicFront">
                  <a:rot lat="0" lon="0" rev="0"/>
                </a:camera>
                <a:lightRig rig="threePt" dir="t"/>
              </a:scene3d>
            </p:grpSpPr>
            <p:sp>
              <p:nvSpPr>
                <p:cNvPr id="24" name="椭圆 23"/>
                <p:cNvSpPr/>
                <p:nvPr/>
              </p:nvSpPr>
              <p:spPr>
                <a:xfrm>
                  <a:off x="2341915" y="2889576"/>
                  <a:ext cx="783024" cy="783024"/>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5" name="椭圆 4"/>
                <p:cNvSpPr/>
                <p:nvPr/>
              </p:nvSpPr>
              <p:spPr>
                <a:xfrm>
                  <a:off x="2456586" y="3004247"/>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38">
                    <a:lnSpc>
                      <a:spcPct val="90000"/>
                    </a:lnSpc>
                    <a:spcAft>
                      <a:spcPct val="35000"/>
                    </a:spcAft>
                  </a:pPr>
                  <a:r>
                    <a:rPr lang="zh-CN" altLang="en-US" sz="1000" b="1" dirty="0" smtClean="0">
                      <a:latin typeface="微软雅黑" pitchFamily="34" charset="-122"/>
                      <a:ea typeface="微软雅黑" pitchFamily="34" charset="-122"/>
                    </a:rPr>
                    <a:t>权限管理</a:t>
                  </a:r>
                  <a:endParaRPr lang="zh-CN" altLang="en-US" sz="1000" b="1" dirty="0">
                    <a:latin typeface="微软雅黑" pitchFamily="34" charset="-122"/>
                    <a:ea typeface="微软雅黑" pitchFamily="34" charset="-122"/>
                  </a:endParaRPr>
                </a:p>
              </p:txBody>
            </p:sp>
          </p:grpSp>
        </p:grpSp>
        <p:grpSp>
          <p:nvGrpSpPr>
            <p:cNvPr id="38" name="Diagram group"/>
            <p:cNvGrpSpPr/>
            <p:nvPr/>
          </p:nvGrpSpPr>
          <p:grpSpPr>
            <a:xfrm>
              <a:off x="4033538" y="2984823"/>
              <a:ext cx="497305" cy="467939"/>
              <a:chOff x="3288056" y="2889576"/>
              <a:chExt cx="783024" cy="783024"/>
            </a:xfrm>
            <a:scene3d>
              <a:camera prst="orthographicFront">
                <a:rot lat="0" lon="0" rev="0"/>
              </a:camera>
              <a:lightRig rig="threePt" dir="t"/>
            </a:scene3d>
          </p:grpSpPr>
          <p:grpSp>
            <p:nvGrpSpPr>
              <p:cNvPr id="39" name="组合 26"/>
              <p:cNvGrpSpPr/>
              <p:nvPr/>
            </p:nvGrpSpPr>
            <p:grpSpPr>
              <a:xfrm>
                <a:off x="3288056" y="2889576"/>
                <a:ext cx="783024" cy="783024"/>
                <a:chOff x="3288056" y="2889576"/>
                <a:chExt cx="783024" cy="783024"/>
              </a:xfrm>
              <a:scene3d>
                <a:camera prst="orthographicFront">
                  <a:rot lat="0" lon="0" rev="0"/>
                </a:camera>
                <a:lightRig rig="threePt" dir="t"/>
              </a:scene3d>
            </p:grpSpPr>
            <p:sp>
              <p:nvSpPr>
                <p:cNvPr id="28" name="椭圆 27"/>
                <p:cNvSpPr/>
                <p:nvPr/>
              </p:nvSpPr>
              <p:spPr>
                <a:xfrm>
                  <a:off x="3288056" y="2889576"/>
                  <a:ext cx="783024" cy="783024"/>
                </a:xfrm>
                <a:prstGeom prst="ellipse">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29" name="椭圆 4"/>
                <p:cNvSpPr/>
                <p:nvPr/>
              </p:nvSpPr>
              <p:spPr>
                <a:xfrm>
                  <a:off x="3402727" y="3004247"/>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38">
                    <a:lnSpc>
                      <a:spcPct val="90000"/>
                    </a:lnSpc>
                    <a:spcAft>
                      <a:spcPct val="35000"/>
                    </a:spcAft>
                  </a:pPr>
                  <a:r>
                    <a:rPr lang="zh-CN" altLang="en-US" sz="1000" b="1" dirty="0" smtClean="0">
                      <a:latin typeface="微软雅黑" pitchFamily="34" charset="-122"/>
                      <a:ea typeface="微软雅黑" pitchFamily="34" charset="-122"/>
                    </a:rPr>
                    <a:t>资源管理</a:t>
                  </a:r>
                  <a:endParaRPr lang="zh-CN" altLang="en-US" sz="1000" b="1" dirty="0">
                    <a:latin typeface="微软雅黑" pitchFamily="34" charset="-122"/>
                    <a:ea typeface="微软雅黑" pitchFamily="34" charset="-122"/>
                  </a:endParaRPr>
                </a:p>
              </p:txBody>
            </p:sp>
          </p:grpSp>
        </p:grpSp>
        <p:grpSp>
          <p:nvGrpSpPr>
            <p:cNvPr id="40" name="Diagram group"/>
            <p:cNvGrpSpPr/>
            <p:nvPr/>
          </p:nvGrpSpPr>
          <p:grpSpPr>
            <a:xfrm>
              <a:off x="4554595" y="2976802"/>
              <a:ext cx="521684" cy="467939"/>
              <a:chOff x="1169144" y="1232442"/>
              <a:chExt cx="783024" cy="783024"/>
            </a:xfrm>
            <a:scene3d>
              <a:camera prst="orthographicFront">
                <a:rot lat="0" lon="0" rev="0"/>
              </a:camera>
              <a:lightRig rig="threePt" dir="t"/>
            </a:scene3d>
          </p:grpSpPr>
          <p:grpSp>
            <p:nvGrpSpPr>
              <p:cNvPr id="41" name="组合 30"/>
              <p:cNvGrpSpPr/>
              <p:nvPr/>
            </p:nvGrpSpPr>
            <p:grpSpPr>
              <a:xfrm>
                <a:off x="1169144" y="1232442"/>
                <a:ext cx="783024" cy="783024"/>
                <a:chOff x="1169144" y="1232442"/>
                <a:chExt cx="783024" cy="783024"/>
              </a:xfrm>
              <a:scene3d>
                <a:camera prst="orthographicFront">
                  <a:rot lat="0" lon="0" rev="0"/>
                </a:camera>
                <a:lightRig rig="threePt" dir="t"/>
              </a:scene3d>
            </p:grpSpPr>
            <p:sp>
              <p:nvSpPr>
                <p:cNvPr id="32" name="椭圆 31"/>
                <p:cNvSpPr/>
                <p:nvPr/>
              </p:nvSpPr>
              <p:spPr>
                <a:xfrm>
                  <a:off x="1169144" y="1232442"/>
                  <a:ext cx="783024" cy="783024"/>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3" name="椭圆 4"/>
                <p:cNvSpPr/>
                <p:nvPr/>
              </p:nvSpPr>
              <p:spPr>
                <a:xfrm>
                  <a:off x="1275386" y="1347113"/>
                  <a:ext cx="553683"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38">
                    <a:lnSpc>
                      <a:spcPct val="90000"/>
                    </a:lnSpc>
                    <a:spcAft>
                      <a:spcPct val="35000"/>
                    </a:spcAft>
                  </a:pPr>
                  <a:r>
                    <a:rPr lang="zh-CN" altLang="en-US" sz="1000" b="1" dirty="0" smtClean="0">
                      <a:latin typeface="微软雅黑" pitchFamily="34" charset="-122"/>
                      <a:ea typeface="微软雅黑" pitchFamily="34" charset="-122"/>
                    </a:rPr>
                    <a:t>抄袭检测</a:t>
                  </a:r>
                  <a:endParaRPr lang="zh-CN" altLang="en-US" sz="1000" b="1" dirty="0">
                    <a:latin typeface="微软雅黑" pitchFamily="34" charset="-122"/>
                    <a:ea typeface="微软雅黑" pitchFamily="34" charset="-122"/>
                  </a:endParaRPr>
                </a:p>
              </p:txBody>
            </p:sp>
          </p:grpSp>
        </p:grpSp>
        <p:sp>
          <p:nvSpPr>
            <p:cNvPr id="34" name="TextBox 33"/>
            <p:cNvSpPr txBox="1"/>
            <p:nvPr/>
          </p:nvSpPr>
          <p:spPr>
            <a:xfrm>
              <a:off x="3168153" y="3512243"/>
              <a:ext cx="1313489" cy="276999"/>
            </a:xfrm>
            <a:prstGeom prst="rect">
              <a:avLst/>
            </a:prstGeom>
            <a:noFill/>
          </p:spPr>
          <p:txBody>
            <a:bodyPr wrap="square" rtlCol="0">
              <a:spAutoFit/>
            </a:bodyPr>
            <a:lstStyle/>
            <a:p>
              <a:r>
                <a:rPr lang="zh-CN" altLang="en-US" sz="1200" b="1" dirty="0" smtClean="0">
                  <a:solidFill>
                    <a:schemeClr val="bg1"/>
                  </a:solidFill>
                  <a:latin typeface="微软雅黑" pitchFamily="34" charset="-122"/>
                  <a:ea typeface="微软雅黑" pitchFamily="34" charset="-122"/>
                </a:rPr>
                <a:t>课程管理平台</a:t>
              </a:r>
              <a:endParaRPr lang="zh-CN" altLang="en-US" sz="1200" b="1" dirty="0">
                <a:solidFill>
                  <a:schemeClr val="bg1"/>
                </a:solidFill>
                <a:latin typeface="微软雅黑" pitchFamily="34" charset="-122"/>
                <a:ea typeface="微软雅黑" pitchFamily="34" charset="-122"/>
              </a:endParaRPr>
            </a:p>
          </p:txBody>
        </p:sp>
        <p:grpSp>
          <p:nvGrpSpPr>
            <p:cNvPr id="44" name="组合 40"/>
            <p:cNvGrpSpPr/>
            <p:nvPr/>
          </p:nvGrpSpPr>
          <p:grpSpPr>
            <a:xfrm>
              <a:off x="5091024" y="2982219"/>
              <a:ext cx="514644" cy="467939"/>
              <a:chOff x="3923987" y="2235123"/>
              <a:chExt cx="783024" cy="783024"/>
            </a:xfrm>
          </p:grpSpPr>
          <p:sp>
            <p:nvSpPr>
              <p:cNvPr id="42" name="椭圆 41"/>
              <p:cNvSpPr/>
              <p:nvPr/>
            </p:nvSpPr>
            <p:spPr>
              <a:xfrm>
                <a:off x="3923987" y="2235123"/>
                <a:ext cx="783024" cy="783024"/>
              </a:xfrm>
              <a:prstGeom prst="ellipse">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43" name="椭圆 4"/>
              <p:cNvSpPr/>
              <p:nvPr/>
            </p:nvSpPr>
            <p:spPr>
              <a:xfrm>
                <a:off x="4038658" y="2349794"/>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38">
                  <a:lnSpc>
                    <a:spcPct val="90000"/>
                  </a:lnSpc>
                  <a:spcAft>
                    <a:spcPct val="35000"/>
                  </a:spcAft>
                </a:pPr>
                <a:r>
                  <a:rPr lang="zh-CN" altLang="en-US" sz="1000" b="1" dirty="0" smtClean="0">
                    <a:latin typeface="微软雅黑" pitchFamily="34" charset="-122"/>
                    <a:ea typeface="微软雅黑" pitchFamily="34" charset="-122"/>
                  </a:rPr>
                  <a:t>栏目定制</a:t>
                </a:r>
                <a:endParaRPr lang="zh-CN" altLang="en-US" sz="1000" b="1" dirty="0">
                  <a:latin typeface="微软雅黑" pitchFamily="34" charset="-122"/>
                  <a:ea typeface="微软雅黑" pitchFamily="34" charset="-122"/>
                </a:endParaRPr>
              </a:p>
            </p:txBody>
          </p:sp>
        </p:grpSp>
        <p:grpSp>
          <p:nvGrpSpPr>
            <p:cNvPr id="47" name="组合 79"/>
            <p:cNvGrpSpPr/>
            <p:nvPr/>
          </p:nvGrpSpPr>
          <p:grpSpPr>
            <a:xfrm>
              <a:off x="2424919" y="2976802"/>
              <a:ext cx="493694" cy="467939"/>
              <a:chOff x="2209401" y="2870122"/>
              <a:chExt cx="493694" cy="467939"/>
            </a:xfrm>
          </p:grpSpPr>
          <p:sp>
            <p:nvSpPr>
              <p:cNvPr id="84" name="椭圆 83"/>
              <p:cNvSpPr/>
              <p:nvPr/>
            </p:nvSpPr>
            <p:spPr>
              <a:xfrm>
                <a:off x="2209401" y="2870122"/>
                <a:ext cx="493694" cy="467939"/>
              </a:xfrm>
              <a:prstGeom prst="ellipse">
                <a:avLst/>
              </a:prstGeom>
              <a:scene3d>
                <a:camera prst="orthographicFront">
                  <a:rot lat="0" lon="0" rev="0"/>
                </a:camera>
                <a:lightRig rig="threePt" dir="t"/>
              </a:scene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85" name="椭圆 4"/>
              <p:cNvSpPr/>
              <p:nvPr/>
            </p:nvSpPr>
            <p:spPr>
              <a:xfrm>
                <a:off x="2272395" y="2938650"/>
                <a:ext cx="392270" cy="330883"/>
              </a:xfrm>
              <a:prstGeom prst="rect">
                <a:avLst/>
              </a:prstGeom>
              <a:scene3d>
                <a:camera prst="orthographicFront">
                  <a:rot lat="0" lon="0" rev="0"/>
                </a:camera>
                <a:lightRig rig="threePt" dir="t"/>
              </a:scene3d>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38">
                  <a:lnSpc>
                    <a:spcPct val="90000"/>
                  </a:lnSpc>
                  <a:spcAft>
                    <a:spcPct val="35000"/>
                  </a:spcAft>
                </a:pPr>
                <a:r>
                  <a:rPr lang="zh-CN" altLang="en-US" sz="1000" b="1" dirty="0" smtClean="0">
                    <a:latin typeface="微软雅黑" pitchFamily="34" charset="-122"/>
                    <a:ea typeface="微软雅黑" pitchFamily="34" charset="-122"/>
                  </a:rPr>
                  <a:t>学生管理</a:t>
                </a:r>
                <a:endParaRPr lang="zh-CN" altLang="en-US" sz="1000" b="1" dirty="0">
                  <a:latin typeface="微软雅黑" pitchFamily="34" charset="-122"/>
                  <a:ea typeface="微软雅黑" pitchFamily="34" charset="-122"/>
                </a:endParaRPr>
              </a:p>
            </p:txBody>
          </p:sp>
        </p:grpSp>
        <p:sp>
          <p:nvSpPr>
            <p:cNvPr id="73" name="立方体 72"/>
            <p:cNvSpPr/>
            <p:nvPr/>
          </p:nvSpPr>
          <p:spPr>
            <a:xfrm>
              <a:off x="7254240" y="2926779"/>
              <a:ext cx="1885914" cy="817615"/>
            </a:xfrm>
            <a:prstGeom prst="cube">
              <a:avLst>
                <a:gd name="adj" fmla="val 6888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grpSp>
          <p:nvGrpSpPr>
            <p:cNvPr id="50" name="组合 40"/>
            <p:cNvGrpSpPr/>
            <p:nvPr/>
          </p:nvGrpSpPr>
          <p:grpSpPr>
            <a:xfrm>
              <a:off x="7637220" y="2966839"/>
              <a:ext cx="571897" cy="467939"/>
              <a:chOff x="3923987" y="2235123"/>
              <a:chExt cx="783024" cy="783024"/>
            </a:xfrm>
          </p:grpSpPr>
          <p:sp>
            <p:nvSpPr>
              <p:cNvPr id="77" name="椭圆 76"/>
              <p:cNvSpPr/>
              <p:nvPr/>
            </p:nvSpPr>
            <p:spPr>
              <a:xfrm>
                <a:off x="3923987" y="2235123"/>
                <a:ext cx="783024" cy="783024"/>
              </a:xfrm>
              <a:prstGeom prst="ellipse">
                <a:avLst/>
              </a:prstGeom>
              <a:solidFill>
                <a:srgbClr val="C0000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78" name="椭圆 4"/>
              <p:cNvSpPr/>
              <p:nvPr/>
            </p:nvSpPr>
            <p:spPr>
              <a:xfrm>
                <a:off x="4038658" y="2349794"/>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38">
                  <a:lnSpc>
                    <a:spcPct val="90000"/>
                  </a:lnSpc>
                  <a:spcAft>
                    <a:spcPct val="35000"/>
                  </a:spcAft>
                </a:pPr>
                <a:r>
                  <a:rPr lang="en-US" altLang="zh-CN" sz="1000" b="1" dirty="0" smtClean="0">
                    <a:latin typeface="微软雅黑" pitchFamily="34" charset="-122"/>
                    <a:ea typeface="微软雅黑" pitchFamily="34" charset="-122"/>
                  </a:rPr>
                  <a:t>ACM</a:t>
                </a:r>
                <a:r>
                  <a:rPr lang="zh-CN" altLang="en-US" sz="1000" b="1" dirty="0" smtClean="0">
                    <a:latin typeface="微软雅黑" pitchFamily="34" charset="-122"/>
                    <a:ea typeface="微软雅黑" pitchFamily="34" charset="-122"/>
                  </a:rPr>
                  <a:t>竞赛</a:t>
                </a:r>
                <a:endParaRPr lang="zh-CN" altLang="en-US" sz="1000" b="1" dirty="0">
                  <a:latin typeface="微软雅黑" pitchFamily="34" charset="-122"/>
                  <a:ea typeface="微软雅黑" pitchFamily="34" charset="-122"/>
                </a:endParaRPr>
              </a:p>
            </p:txBody>
          </p:sp>
        </p:grpSp>
        <p:grpSp>
          <p:nvGrpSpPr>
            <p:cNvPr id="53" name="组合 40"/>
            <p:cNvGrpSpPr/>
            <p:nvPr/>
          </p:nvGrpSpPr>
          <p:grpSpPr>
            <a:xfrm>
              <a:off x="8217457" y="2968237"/>
              <a:ext cx="528555" cy="467939"/>
              <a:chOff x="3923987" y="2235123"/>
              <a:chExt cx="783024" cy="783024"/>
            </a:xfrm>
            <a:solidFill>
              <a:schemeClr val="accent2"/>
            </a:solidFill>
          </p:grpSpPr>
          <p:sp>
            <p:nvSpPr>
              <p:cNvPr id="83" name="椭圆 82"/>
              <p:cNvSpPr/>
              <p:nvPr/>
            </p:nvSpPr>
            <p:spPr>
              <a:xfrm>
                <a:off x="3923987" y="2235123"/>
                <a:ext cx="783024" cy="783024"/>
              </a:xfrm>
              <a:prstGeom prst="ellipse">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86" name="椭圆 4"/>
              <p:cNvSpPr/>
              <p:nvPr/>
            </p:nvSpPr>
            <p:spPr>
              <a:xfrm>
                <a:off x="4038658" y="2349794"/>
                <a:ext cx="553682" cy="553682"/>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38">
                  <a:lnSpc>
                    <a:spcPct val="90000"/>
                  </a:lnSpc>
                  <a:spcAft>
                    <a:spcPct val="35000"/>
                  </a:spcAft>
                </a:pPr>
                <a:r>
                  <a:rPr lang="zh-CN" altLang="en-US" sz="1000" b="1" dirty="0" smtClean="0">
                    <a:latin typeface="微软雅黑" pitchFamily="34" charset="-122"/>
                    <a:ea typeface="微软雅黑" pitchFamily="34" charset="-122"/>
                  </a:rPr>
                  <a:t>并行竞赛</a:t>
                </a:r>
                <a:endParaRPr lang="zh-CN" altLang="en-US" sz="1000" b="1" dirty="0">
                  <a:latin typeface="微软雅黑" pitchFamily="34" charset="-122"/>
                  <a:ea typeface="微软雅黑" pitchFamily="34" charset="-122"/>
                </a:endParaRPr>
              </a:p>
            </p:txBody>
          </p:sp>
        </p:grpSp>
        <p:sp>
          <p:nvSpPr>
            <p:cNvPr id="87" name="TextBox 86"/>
            <p:cNvSpPr txBox="1"/>
            <p:nvPr/>
          </p:nvSpPr>
          <p:spPr>
            <a:xfrm>
              <a:off x="7662602" y="3500920"/>
              <a:ext cx="601673" cy="276999"/>
            </a:xfrm>
            <a:prstGeom prst="rect">
              <a:avLst/>
            </a:prstGeom>
            <a:noFill/>
          </p:spPr>
          <p:txBody>
            <a:bodyPr wrap="square" rtlCol="0">
              <a:spAutoFit/>
            </a:bodyPr>
            <a:lstStyle/>
            <a:p>
              <a:r>
                <a:rPr lang="zh-CN" altLang="en-US" sz="1200" b="1" dirty="0" smtClean="0">
                  <a:solidFill>
                    <a:schemeClr val="bg1"/>
                  </a:solidFill>
                  <a:latin typeface="微软雅黑" pitchFamily="34" charset="-122"/>
                  <a:ea typeface="微软雅黑" pitchFamily="34" charset="-122"/>
                </a:rPr>
                <a:t>竞赛</a:t>
              </a:r>
              <a:endParaRPr lang="zh-CN" altLang="en-US" sz="1200" b="1" dirty="0">
                <a:solidFill>
                  <a:schemeClr val="bg1"/>
                </a:solidFill>
                <a:latin typeface="微软雅黑" pitchFamily="34" charset="-122"/>
                <a:ea typeface="微软雅黑" pitchFamily="34" charset="-122"/>
              </a:endParaRPr>
            </a:p>
          </p:txBody>
        </p:sp>
        <p:sp>
          <p:nvSpPr>
            <p:cNvPr id="94" name="圆角矩形 93"/>
            <p:cNvSpPr/>
            <p:nvPr/>
          </p:nvSpPr>
          <p:spPr>
            <a:xfrm>
              <a:off x="7650480" y="1287781"/>
              <a:ext cx="1493520" cy="156951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100" b="1" u="sng" dirty="0" smtClean="0">
                  <a:latin typeface="微软雅黑" pitchFamily="34" charset="-122"/>
                  <a:ea typeface="微软雅黑" pitchFamily="34" charset="-122"/>
                </a:rPr>
                <a:t>acmoj.com</a:t>
              </a:r>
              <a:r>
                <a:rPr lang="zh-CN" altLang="en-US" sz="1100" b="1" u="sng" dirty="0" smtClean="0">
                  <a:latin typeface="微软雅黑" pitchFamily="34" charset="-122"/>
                  <a:ea typeface="微软雅黑" pitchFamily="34" charset="-122"/>
                </a:rPr>
                <a:t>竞赛在线</a:t>
              </a:r>
              <a:endParaRPr lang="en-US" altLang="zh-CN" sz="1100" b="1" u="sng" dirty="0" smtClean="0">
                <a:latin typeface="微软雅黑" pitchFamily="34" charset="-122"/>
                <a:ea typeface="微软雅黑" pitchFamily="34" charset="-122"/>
              </a:endParaRPr>
            </a:p>
          </p:txBody>
        </p:sp>
        <p:grpSp>
          <p:nvGrpSpPr>
            <p:cNvPr id="54" name="组合 40"/>
            <p:cNvGrpSpPr/>
            <p:nvPr/>
          </p:nvGrpSpPr>
          <p:grpSpPr>
            <a:xfrm>
              <a:off x="5625238" y="2992006"/>
              <a:ext cx="1705202" cy="467939"/>
              <a:chOff x="3923987" y="2235123"/>
              <a:chExt cx="783024" cy="783024"/>
            </a:xfrm>
          </p:grpSpPr>
          <p:sp>
            <p:nvSpPr>
              <p:cNvPr id="82" name="椭圆 81"/>
              <p:cNvSpPr/>
              <p:nvPr/>
            </p:nvSpPr>
            <p:spPr>
              <a:xfrm>
                <a:off x="3923987" y="2235123"/>
                <a:ext cx="783024" cy="783024"/>
              </a:xfrm>
              <a:prstGeom prst="ellipse">
                <a:avLst/>
              </a:prstGeom>
              <a:solidFill>
                <a:srgbClr val="C0000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88" name="椭圆 4"/>
              <p:cNvSpPr/>
              <p:nvPr/>
            </p:nvSpPr>
            <p:spPr>
              <a:xfrm>
                <a:off x="4038658" y="2349794"/>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38">
                  <a:lnSpc>
                    <a:spcPct val="90000"/>
                  </a:lnSpc>
                  <a:spcAft>
                    <a:spcPct val="35000"/>
                  </a:spcAft>
                </a:pPr>
                <a:r>
                  <a:rPr lang="zh-CN" altLang="en-US" sz="1800" b="1" dirty="0" smtClean="0">
                    <a:latin typeface="微软雅黑" pitchFamily="34" charset="-122"/>
                    <a:ea typeface="微软雅黑" pitchFamily="34" charset="-122"/>
                  </a:rPr>
                  <a:t>在线实验</a:t>
                </a:r>
                <a:endParaRPr lang="zh-CN" altLang="en-US" sz="1800" b="1" dirty="0">
                  <a:latin typeface="微软雅黑" pitchFamily="34" charset="-122"/>
                  <a:ea typeface="微软雅黑" pitchFamily="34" charset="-122"/>
                </a:endParaRPr>
              </a:p>
            </p:txBody>
          </p:sp>
        </p:grpSp>
        <p:sp>
          <p:nvSpPr>
            <p:cNvPr id="89" name="矩形 88"/>
            <p:cNvSpPr/>
            <p:nvPr/>
          </p:nvSpPr>
          <p:spPr>
            <a:xfrm>
              <a:off x="1053307" y="774164"/>
              <a:ext cx="125834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程序设计课程</a:t>
              </a:r>
              <a:endParaRPr lang="en-US" altLang="zh-CN" sz="800" dirty="0" smtClean="0">
                <a:latin typeface="微软雅黑" pitchFamily="34" charset="-122"/>
                <a:ea typeface="微软雅黑" pitchFamily="34" charset="-122"/>
              </a:endParaRPr>
            </a:p>
            <a:p>
              <a:pPr algn="ctr"/>
              <a:r>
                <a:rPr lang="en-US" altLang="zh-CN" sz="700" dirty="0" smtClean="0">
                  <a:latin typeface="微软雅黑" pitchFamily="34" charset="-122"/>
                  <a:ea typeface="微软雅黑" pitchFamily="34" charset="-122"/>
                </a:rPr>
                <a:t>C</a:t>
              </a:r>
              <a:r>
                <a:rPr lang="zh-CN" altLang="en-US" sz="700" dirty="0" smtClean="0">
                  <a:latin typeface="微软雅黑" pitchFamily="34" charset="-122"/>
                  <a:ea typeface="微软雅黑" pitchFamily="34" charset="-122"/>
                </a:rPr>
                <a:t>、</a:t>
              </a:r>
              <a:r>
                <a:rPr lang="en-US" altLang="zh-CN" sz="700" dirty="0" smtClean="0">
                  <a:latin typeface="微软雅黑" pitchFamily="34" charset="-122"/>
                  <a:ea typeface="微软雅黑" pitchFamily="34" charset="-122"/>
                </a:rPr>
                <a:t>C++</a:t>
              </a:r>
              <a:r>
                <a:rPr lang="zh-CN" altLang="en-US" sz="700" dirty="0" smtClean="0">
                  <a:latin typeface="微软雅黑" pitchFamily="34" charset="-122"/>
                  <a:ea typeface="微软雅黑" pitchFamily="34" charset="-122"/>
                </a:rPr>
                <a:t>、</a:t>
              </a:r>
              <a:r>
                <a:rPr lang="en-US" altLang="zh-CN" sz="700" dirty="0" smtClean="0">
                  <a:latin typeface="微软雅黑" pitchFamily="34" charset="-122"/>
                  <a:ea typeface="微软雅黑" pitchFamily="34" charset="-122"/>
                </a:rPr>
                <a:t>Java</a:t>
              </a:r>
              <a:r>
                <a:rPr lang="zh-CN" altLang="en-US" sz="700" dirty="0" smtClean="0">
                  <a:latin typeface="微软雅黑" pitchFamily="34" charset="-122"/>
                  <a:ea typeface="微软雅黑" pitchFamily="34" charset="-122"/>
                </a:rPr>
                <a:t>、</a:t>
              </a:r>
              <a:r>
                <a:rPr lang="en-US" altLang="zh-CN" sz="700" dirty="0" smtClean="0">
                  <a:latin typeface="微软雅黑" pitchFamily="34" charset="-122"/>
                  <a:ea typeface="微软雅黑" pitchFamily="34" charset="-122"/>
                </a:rPr>
                <a:t>Python</a:t>
              </a:r>
              <a:r>
                <a:rPr lang="zh-CN" altLang="en-US" sz="700" dirty="0" smtClean="0">
                  <a:latin typeface="微软雅黑" pitchFamily="34" charset="-122"/>
                  <a:ea typeface="微软雅黑" pitchFamily="34" charset="-122"/>
                </a:rPr>
                <a:t>、</a:t>
              </a:r>
              <a:r>
                <a:rPr lang="en-US" altLang="zh-CN" sz="700" dirty="0" smtClean="0">
                  <a:latin typeface="微软雅黑" pitchFamily="34" charset="-122"/>
                  <a:ea typeface="微软雅黑" pitchFamily="34" charset="-122"/>
                </a:rPr>
                <a:t>C#</a:t>
              </a:r>
              <a:endParaRPr lang="zh-CN" altLang="en-US" sz="700" dirty="0">
                <a:latin typeface="微软雅黑" pitchFamily="34" charset="-122"/>
                <a:ea typeface="微软雅黑" pitchFamily="34" charset="-122"/>
              </a:endParaRPr>
            </a:p>
          </p:txBody>
        </p:sp>
        <p:sp>
          <p:nvSpPr>
            <p:cNvPr id="95" name="圆角矩形 94"/>
            <p:cNvSpPr/>
            <p:nvPr/>
          </p:nvSpPr>
          <p:spPr>
            <a:xfrm>
              <a:off x="1019683" y="2346541"/>
              <a:ext cx="1320845" cy="511728"/>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b="1" dirty="0" smtClean="0">
                  <a:latin typeface="微软雅黑" pitchFamily="34" charset="-122"/>
                  <a:ea typeface="微软雅黑" pitchFamily="34" charset="-122"/>
                </a:rPr>
                <a:t>程序自动评判、算法可视化、大数据性能等</a:t>
              </a:r>
              <a:endParaRPr lang="zh-CN" altLang="en-US" sz="1000" b="1" dirty="0">
                <a:latin typeface="微软雅黑" pitchFamily="34" charset="-122"/>
                <a:ea typeface="微软雅黑" pitchFamily="34" charset="-122"/>
              </a:endParaRPr>
            </a:p>
          </p:txBody>
        </p:sp>
        <p:sp>
          <p:nvSpPr>
            <p:cNvPr id="96" name="圆角矩形 95"/>
            <p:cNvSpPr/>
            <p:nvPr/>
          </p:nvSpPr>
          <p:spPr>
            <a:xfrm>
              <a:off x="4338286" y="2348708"/>
              <a:ext cx="711886" cy="511728"/>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b="1" dirty="0" smtClean="0">
                  <a:latin typeface="微软雅黑" pitchFamily="34" charset="-122"/>
                  <a:ea typeface="微软雅黑" pitchFamily="34" charset="-122"/>
                </a:rPr>
                <a:t>SQL</a:t>
              </a:r>
              <a:r>
                <a:rPr lang="zh-CN" altLang="en-US" sz="1000" b="1" dirty="0" smtClean="0">
                  <a:latin typeface="微软雅黑" pitchFamily="34" charset="-122"/>
                  <a:ea typeface="微软雅黑" pitchFamily="34" charset="-122"/>
                </a:rPr>
                <a:t>自动评测</a:t>
              </a:r>
              <a:endParaRPr lang="zh-CN" altLang="en-US" sz="1000" b="1" dirty="0">
                <a:latin typeface="微软雅黑" pitchFamily="34" charset="-122"/>
                <a:ea typeface="微软雅黑" pitchFamily="34" charset="-122"/>
              </a:endParaRPr>
            </a:p>
          </p:txBody>
        </p:sp>
        <p:sp>
          <p:nvSpPr>
            <p:cNvPr id="97" name="矩形 96"/>
            <p:cNvSpPr/>
            <p:nvPr/>
          </p:nvSpPr>
          <p:spPr>
            <a:xfrm>
              <a:off x="1053307" y="1162784"/>
              <a:ext cx="125834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数据结构与算法课程</a:t>
              </a:r>
              <a:endParaRPr lang="en-US" altLang="zh-CN" sz="800" dirty="0" smtClean="0">
                <a:latin typeface="微软雅黑" pitchFamily="34" charset="-122"/>
                <a:ea typeface="微软雅黑" pitchFamily="34" charset="-122"/>
              </a:endParaRPr>
            </a:p>
          </p:txBody>
        </p:sp>
        <p:sp>
          <p:nvSpPr>
            <p:cNvPr id="98" name="矩形 97"/>
            <p:cNvSpPr/>
            <p:nvPr/>
          </p:nvSpPr>
          <p:spPr>
            <a:xfrm>
              <a:off x="4354697" y="1940024"/>
              <a:ext cx="670308"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数据库系统概论</a:t>
              </a:r>
              <a:endParaRPr lang="en-US" altLang="zh-CN" sz="800" dirty="0" smtClean="0">
                <a:latin typeface="微软雅黑" pitchFamily="34" charset="-122"/>
                <a:ea typeface="微软雅黑" pitchFamily="34" charset="-122"/>
              </a:endParaRPr>
            </a:p>
          </p:txBody>
        </p:sp>
        <p:sp>
          <p:nvSpPr>
            <p:cNvPr id="99" name="矩形 98"/>
            <p:cNvSpPr/>
            <p:nvPr/>
          </p:nvSpPr>
          <p:spPr>
            <a:xfrm>
              <a:off x="1053307" y="1551404"/>
              <a:ext cx="125834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算法设计与分析</a:t>
              </a:r>
              <a:endParaRPr lang="en-US" altLang="zh-CN" sz="800" dirty="0" smtClean="0">
                <a:latin typeface="微软雅黑" pitchFamily="34" charset="-122"/>
                <a:ea typeface="微软雅黑" pitchFamily="34" charset="-122"/>
              </a:endParaRPr>
            </a:p>
          </p:txBody>
        </p:sp>
        <p:sp>
          <p:nvSpPr>
            <p:cNvPr id="100" name="矩形 99"/>
            <p:cNvSpPr/>
            <p:nvPr/>
          </p:nvSpPr>
          <p:spPr>
            <a:xfrm>
              <a:off x="1053307" y="1940024"/>
              <a:ext cx="125834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计算概论</a:t>
              </a:r>
              <a:endParaRPr lang="en-US" altLang="zh-CN" sz="800" dirty="0" smtClean="0">
                <a:latin typeface="微软雅黑" pitchFamily="34" charset="-122"/>
                <a:ea typeface="微软雅黑" pitchFamily="34" charset="-122"/>
              </a:endParaRPr>
            </a:p>
          </p:txBody>
        </p:sp>
        <p:sp>
          <p:nvSpPr>
            <p:cNvPr id="101" name="圆角矩形 100"/>
            <p:cNvSpPr/>
            <p:nvPr/>
          </p:nvSpPr>
          <p:spPr>
            <a:xfrm>
              <a:off x="2370680" y="2356328"/>
              <a:ext cx="992345" cy="511728"/>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b="1" dirty="0" smtClean="0">
                  <a:latin typeface="微软雅黑" pitchFamily="34" charset="-122"/>
                  <a:ea typeface="微软雅黑" pitchFamily="34" charset="-122"/>
                </a:rPr>
                <a:t>小组作业、小组互评、</a:t>
              </a:r>
              <a:r>
                <a:rPr lang="en-US" altLang="zh-CN" sz="1000" b="1" dirty="0" err="1" smtClean="0">
                  <a:latin typeface="微软雅黑" pitchFamily="34" charset="-122"/>
                  <a:ea typeface="微软雅黑" pitchFamily="34" charset="-122"/>
                </a:rPr>
                <a:t>Github</a:t>
              </a:r>
              <a:endParaRPr lang="zh-CN" altLang="en-US" sz="1000" b="1" dirty="0">
                <a:latin typeface="微软雅黑" pitchFamily="34" charset="-122"/>
                <a:ea typeface="微软雅黑" pitchFamily="34" charset="-122"/>
              </a:endParaRPr>
            </a:p>
          </p:txBody>
        </p:sp>
        <p:sp>
          <p:nvSpPr>
            <p:cNvPr id="102" name="矩形 101"/>
            <p:cNvSpPr/>
            <p:nvPr/>
          </p:nvSpPr>
          <p:spPr>
            <a:xfrm>
              <a:off x="2408464" y="766544"/>
              <a:ext cx="94613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软件工程</a:t>
              </a:r>
              <a:endParaRPr lang="en-US" altLang="zh-CN" sz="800" dirty="0" smtClean="0">
                <a:latin typeface="微软雅黑" pitchFamily="34" charset="-122"/>
                <a:ea typeface="微软雅黑" pitchFamily="34" charset="-122"/>
              </a:endParaRPr>
            </a:p>
          </p:txBody>
        </p:sp>
        <p:sp>
          <p:nvSpPr>
            <p:cNvPr id="103" name="矩形 102"/>
            <p:cNvSpPr/>
            <p:nvPr/>
          </p:nvSpPr>
          <p:spPr>
            <a:xfrm>
              <a:off x="2408464" y="1155164"/>
              <a:ext cx="94613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面向对象设计</a:t>
              </a:r>
              <a:endParaRPr lang="en-US" altLang="zh-CN" sz="800" dirty="0" smtClean="0">
                <a:latin typeface="微软雅黑" pitchFamily="34" charset="-122"/>
                <a:ea typeface="微软雅黑" pitchFamily="34" charset="-122"/>
              </a:endParaRPr>
            </a:p>
          </p:txBody>
        </p:sp>
        <p:sp>
          <p:nvSpPr>
            <p:cNvPr id="104" name="矩形 103"/>
            <p:cNvSpPr/>
            <p:nvPr/>
          </p:nvSpPr>
          <p:spPr>
            <a:xfrm>
              <a:off x="2408464" y="1543784"/>
              <a:ext cx="94613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软件体系结构</a:t>
              </a:r>
              <a:endParaRPr lang="en-US" altLang="zh-CN" sz="800" dirty="0" smtClean="0">
                <a:latin typeface="微软雅黑" pitchFamily="34" charset="-122"/>
                <a:ea typeface="微软雅黑" pitchFamily="34" charset="-122"/>
              </a:endParaRPr>
            </a:p>
          </p:txBody>
        </p:sp>
        <p:sp>
          <p:nvSpPr>
            <p:cNvPr id="105" name="矩形 104"/>
            <p:cNvSpPr/>
            <p:nvPr/>
          </p:nvSpPr>
          <p:spPr>
            <a:xfrm>
              <a:off x="2408464" y="1932404"/>
              <a:ext cx="94613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软件测试</a:t>
              </a:r>
              <a:endParaRPr lang="en-US" altLang="zh-CN" sz="800" dirty="0" smtClean="0">
                <a:latin typeface="微软雅黑" pitchFamily="34" charset="-122"/>
                <a:ea typeface="微软雅黑" pitchFamily="34" charset="-122"/>
              </a:endParaRPr>
            </a:p>
          </p:txBody>
        </p:sp>
        <p:sp>
          <p:nvSpPr>
            <p:cNvPr id="106" name="圆角矩形 105"/>
            <p:cNvSpPr/>
            <p:nvPr/>
          </p:nvSpPr>
          <p:spPr>
            <a:xfrm>
              <a:off x="3392128" y="2348708"/>
              <a:ext cx="908525" cy="511728"/>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b="1" dirty="0" smtClean="0">
                  <a:latin typeface="微软雅黑" pitchFamily="34" charset="-122"/>
                  <a:ea typeface="微软雅黑" pitchFamily="34" charset="-122"/>
                </a:rPr>
                <a:t>并行与分布式程序自动评判</a:t>
              </a:r>
              <a:endParaRPr lang="zh-CN" altLang="en-US" sz="1000" b="1" dirty="0">
                <a:latin typeface="微软雅黑" pitchFamily="34" charset="-122"/>
                <a:ea typeface="微软雅黑" pitchFamily="34" charset="-122"/>
              </a:endParaRPr>
            </a:p>
          </p:txBody>
        </p:sp>
        <p:sp>
          <p:nvSpPr>
            <p:cNvPr id="107" name="矩形 106"/>
            <p:cNvSpPr/>
            <p:nvPr/>
          </p:nvSpPr>
          <p:spPr>
            <a:xfrm>
              <a:off x="3453173" y="774164"/>
              <a:ext cx="80897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并行计算</a:t>
              </a:r>
              <a:endParaRPr lang="en-US" altLang="zh-CN" sz="800" dirty="0" smtClean="0">
                <a:latin typeface="微软雅黑" pitchFamily="34" charset="-122"/>
                <a:ea typeface="微软雅黑" pitchFamily="34" charset="-122"/>
              </a:endParaRPr>
            </a:p>
          </p:txBody>
        </p:sp>
        <p:sp>
          <p:nvSpPr>
            <p:cNvPr id="108" name="矩形 107"/>
            <p:cNvSpPr/>
            <p:nvPr/>
          </p:nvSpPr>
          <p:spPr>
            <a:xfrm>
              <a:off x="3453173" y="1162784"/>
              <a:ext cx="80897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多核程序设计</a:t>
              </a:r>
              <a:endParaRPr lang="en-US" altLang="zh-CN" sz="800" dirty="0" smtClean="0">
                <a:latin typeface="微软雅黑" pitchFamily="34" charset="-122"/>
                <a:ea typeface="微软雅黑" pitchFamily="34" charset="-122"/>
              </a:endParaRPr>
            </a:p>
          </p:txBody>
        </p:sp>
        <p:sp>
          <p:nvSpPr>
            <p:cNvPr id="109" name="矩形 108"/>
            <p:cNvSpPr/>
            <p:nvPr/>
          </p:nvSpPr>
          <p:spPr>
            <a:xfrm>
              <a:off x="3453173" y="1551404"/>
              <a:ext cx="80897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高性能计算</a:t>
              </a:r>
              <a:endParaRPr lang="en-US" altLang="zh-CN" sz="800" dirty="0" smtClean="0">
                <a:latin typeface="微软雅黑" pitchFamily="34" charset="-122"/>
                <a:ea typeface="微软雅黑" pitchFamily="34" charset="-122"/>
              </a:endParaRPr>
            </a:p>
          </p:txBody>
        </p:sp>
        <p:sp>
          <p:nvSpPr>
            <p:cNvPr id="110" name="矩形 109"/>
            <p:cNvSpPr/>
            <p:nvPr/>
          </p:nvSpPr>
          <p:spPr>
            <a:xfrm>
              <a:off x="3453173" y="1940024"/>
              <a:ext cx="80897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800" dirty="0" smtClean="0">
                  <a:latin typeface="微软雅黑" pitchFamily="34" charset="-122"/>
                  <a:ea typeface="微软雅黑" pitchFamily="34" charset="-122"/>
                </a:rPr>
                <a:t>MPI</a:t>
              </a:r>
              <a:r>
                <a:rPr lang="zh-CN" altLang="en-US" sz="800" dirty="0" smtClean="0">
                  <a:latin typeface="微软雅黑" pitchFamily="34" charset="-122"/>
                  <a:ea typeface="微软雅黑" pitchFamily="34" charset="-122"/>
                </a:rPr>
                <a:t>程序设计</a:t>
              </a:r>
              <a:endParaRPr lang="en-US" altLang="zh-CN" sz="800" dirty="0" smtClean="0">
                <a:latin typeface="微软雅黑" pitchFamily="34" charset="-122"/>
                <a:ea typeface="微软雅黑" pitchFamily="34" charset="-122"/>
              </a:endParaRPr>
            </a:p>
          </p:txBody>
        </p:sp>
        <p:sp>
          <p:nvSpPr>
            <p:cNvPr id="116" name="圆角矩形 115"/>
            <p:cNvSpPr/>
            <p:nvPr/>
          </p:nvSpPr>
          <p:spPr>
            <a:xfrm>
              <a:off x="5963037" y="2348708"/>
              <a:ext cx="684000" cy="51172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000" b="1" dirty="0" smtClean="0">
                  <a:latin typeface="微软雅黑" pitchFamily="34" charset="-122"/>
                  <a:ea typeface="微软雅黑" pitchFamily="34" charset="-122"/>
                </a:rPr>
                <a:t>OS</a:t>
              </a:r>
              <a:r>
                <a:rPr lang="zh-CN" altLang="en-US" sz="1000" b="1" dirty="0" smtClean="0">
                  <a:latin typeface="微软雅黑" pitchFamily="34" charset="-122"/>
                  <a:ea typeface="微软雅黑" pitchFamily="34" charset="-122"/>
                </a:rPr>
                <a:t>与编译实验环境</a:t>
              </a:r>
              <a:endParaRPr lang="zh-CN" altLang="en-US" sz="1000" b="1" dirty="0">
                <a:latin typeface="微软雅黑" pitchFamily="34" charset="-122"/>
                <a:ea typeface="微软雅黑" pitchFamily="34" charset="-122"/>
              </a:endParaRPr>
            </a:p>
          </p:txBody>
        </p:sp>
        <p:sp>
          <p:nvSpPr>
            <p:cNvPr id="117" name="矩形 116"/>
            <p:cNvSpPr/>
            <p:nvPr/>
          </p:nvSpPr>
          <p:spPr>
            <a:xfrm>
              <a:off x="5986383" y="1551404"/>
              <a:ext cx="648000"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编译器</a:t>
              </a:r>
              <a:endParaRPr lang="en-US" altLang="zh-CN" sz="800" dirty="0" smtClean="0">
                <a:latin typeface="微软雅黑" pitchFamily="34" charset="-122"/>
                <a:ea typeface="微软雅黑" pitchFamily="34" charset="-122"/>
              </a:endParaRPr>
            </a:p>
            <a:p>
              <a:pPr algn="ctr"/>
              <a:r>
                <a:rPr lang="zh-CN" altLang="en-US" sz="800" dirty="0" smtClean="0">
                  <a:latin typeface="微软雅黑" pitchFamily="34" charset="-122"/>
                  <a:ea typeface="微软雅黑" pitchFamily="34" charset="-122"/>
                </a:rPr>
                <a:t>实验</a:t>
              </a:r>
              <a:endParaRPr lang="en-US" altLang="zh-CN" sz="800" dirty="0" smtClean="0">
                <a:latin typeface="微软雅黑" pitchFamily="34" charset="-122"/>
                <a:ea typeface="微软雅黑" pitchFamily="34" charset="-122"/>
              </a:endParaRPr>
            </a:p>
          </p:txBody>
        </p:sp>
        <p:sp>
          <p:nvSpPr>
            <p:cNvPr id="118" name="矩形 117"/>
            <p:cNvSpPr/>
            <p:nvPr/>
          </p:nvSpPr>
          <p:spPr>
            <a:xfrm>
              <a:off x="5986383" y="1940024"/>
              <a:ext cx="648000"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操作系统</a:t>
              </a:r>
              <a:endParaRPr lang="en-US" altLang="zh-CN" sz="800" dirty="0" smtClean="0">
                <a:latin typeface="微软雅黑" pitchFamily="34" charset="-122"/>
                <a:ea typeface="微软雅黑" pitchFamily="34" charset="-122"/>
              </a:endParaRPr>
            </a:p>
            <a:p>
              <a:pPr algn="ctr"/>
              <a:r>
                <a:rPr lang="zh-CN" altLang="en-US" sz="800" dirty="0" smtClean="0">
                  <a:latin typeface="微软雅黑" pitchFamily="34" charset="-122"/>
                  <a:ea typeface="微软雅黑" pitchFamily="34" charset="-122"/>
                </a:rPr>
                <a:t>实验</a:t>
              </a:r>
              <a:endParaRPr lang="en-US" altLang="zh-CN" sz="800" dirty="0" smtClean="0">
                <a:latin typeface="微软雅黑" pitchFamily="34" charset="-122"/>
                <a:ea typeface="微软雅黑" pitchFamily="34" charset="-122"/>
              </a:endParaRPr>
            </a:p>
          </p:txBody>
        </p:sp>
        <p:sp>
          <p:nvSpPr>
            <p:cNvPr id="119" name="圆角矩形 118"/>
            <p:cNvSpPr/>
            <p:nvPr/>
          </p:nvSpPr>
          <p:spPr>
            <a:xfrm>
              <a:off x="5107623" y="2348708"/>
              <a:ext cx="834724" cy="51172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b="1" dirty="0" smtClean="0">
                  <a:latin typeface="微软雅黑" pitchFamily="34" charset="-122"/>
                  <a:ea typeface="微软雅黑" pitchFamily="34" charset="-122"/>
                </a:rPr>
                <a:t>大数据与</a:t>
              </a:r>
              <a:r>
                <a:rPr lang="en-US" altLang="zh-CN" sz="1000" b="1" dirty="0" smtClean="0">
                  <a:latin typeface="微软雅黑" pitchFamily="34" charset="-122"/>
                  <a:ea typeface="微软雅黑" pitchFamily="34" charset="-122"/>
                </a:rPr>
                <a:t>AI</a:t>
              </a:r>
              <a:r>
                <a:rPr lang="zh-CN" altLang="en-US" sz="1000" b="1" dirty="0" smtClean="0">
                  <a:latin typeface="微软雅黑" pitchFamily="34" charset="-122"/>
                  <a:ea typeface="微软雅黑" pitchFamily="34" charset="-122"/>
                </a:rPr>
                <a:t>实验环境</a:t>
              </a:r>
              <a:endParaRPr lang="zh-CN" altLang="en-US" sz="1000" b="1" dirty="0">
                <a:latin typeface="微软雅黑" pitchFamily="34" charset="-122"/>
                <a:ea typeface="微软雅黑" pitchFamily="34" charset="-122"/>
              </a:endParaRPr>
            </a:p>
          </p:txBody>
        </p:sp>
        <p:sp>
          <p:nvSpPr>
            <p:cNvPr id="120" name="矩形 119"/>
            <p:cNvSpPr/>
            <p:nvPr/>
          </p:nvSpPr>
          <p:spPr>
            <a:xfrm>
              <a:off x="5159230" y="1550635"/>
              <a:ext cx="763398" cy="369116"/>
            </a:xfrm>
            <a:prstGeom prst="rect">
              <a:avLst/>
            </a:prstGeom>
            <a:solidFill>
              <a:schemeClr val="accent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itchFamily="34" charset="-122"/>
                  <a:ea typeface="微软雅黑" pitchFamily="34" charset="-122"/>
                </a:rPr>
                <a:t>大数据</a:t>
              </a:r>
              <a:endParaRPr lang="en-US" altLang="zh-CN" sz="800" dirty="0" smtClean="0">
                <a:solidFill>
                  <a:schemeClr val="tx1"/>
                </a:solidFill>
                <a:latin typeface="微软雅黑" pitchFamily="34" charset="-122"/>
                <a:ea typeface="微软雅黑" pitchFamily="34" charset="-122"/>
              </a:endParaRPr>
            </a:p>
            <a:p>
              <a:pPr algn="ctr"/>
              <a:r>
                <a:rPr lang="zh-CN" altLang="en-US" sz="800" dirty="0" smtClean="0">
                  <a:solidFill>
                    <a:schemeClr val="tx1"/>
                  </a:solidFill>
                  <a:latin typeface="微软雅黑" pitchFamily="34" charset="-122"/>
                  <a:ea typeface="微软雅黑" pitchFamily="34" charset="-122"/>
                </a:rPr>
                <a:t>实验</a:t>
              </a:r>
              <a:endParaRPr lang="en-US" altLang="zh-CN" sz="800" dirty="0" smtClean="0">
                <a:solidFill>
                  <a:schemeClr val="tx1"/>
                </a:solidFill>
                <a:latin typeface="微软雅黑" pitchFamily="34" charset="-122"/>
                <a:ea typeface="微软雅黑" pitchFamily="34" charset="-122"/>
              </a:endParaRPr>
            </a:p>
          </p:txBody>
        </p:sp>
        <p:sp>
          <p:nvSpPr>
            <p:cNvPr id="121" name="矩形 120"/>
            <p:cNvSpPr/>
            <p:nvPr/>
          </p:nvSpPr>
          <p:spPr>
            <a:xfrm>
              <a:off x="5159230" y="1939255"/>
              <a:ext cx="763398" cy="369116"/>
            </a:xfrm>
            <a:prstGeom prst="rect">
              <a:avLst/>
            </a:prstGeom>
            <a:solidFill>
              <a:schemeClr val="accent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itchFamily="34" charset="-122"/>
                  <a:ea typeface="微软雅黑" pitchFamily="34" charset="-122"/>
                </a:rPr>
                <a:t>人工智能</a:t>
              </a:r>
              <a:endParaRPr lang="en-US" altLang="zh-CN" sz="800" dirty="0" smtClean="0">
                <a:solidFill>
                  <a:schemeClr val="tx1"/>
                </a:solidFill>
                <a:latin typeface="微软雅黑" pitchFamily="34" charset="-122"/>
                <a:ea typeface="微软雅黑" pitchFamily="34" charset="-122"/>
              </a:endParaRPr>
            </a:p>
            <a:p>
              <a:pPr algn="ctr"/>
              <a:r>
                <a:rPr lang="zh-CN" altLang="en-US" sz="800" dirty="0" smtClean="0">
                  <a:solidFill>
                    <a:schemeClr val="tx1"/>
                  </a:solidFill>
                  <a:latin typeface="微软雅黑" pitchFamily="34" charset="-122"/>
                  <a:ea typeface="微软雅黑" pitchFamily="34" charset="-122"/>
                </a:rPr>
                <a:t>实验</a:t>
              </a:r>
              <a:endParaRPr lang="en-US" altLang="zh-CN" sz="800" dirty="0" smtClean="0">
                <a:solidFill>
                  <a:schemeClr val="tx1"/>
                </a:solidFill>
                <a:latin typeface="微软雅黑" pitchFamily="34" charset="-122"/>
                <a:ea typeface="微软雅黑" pitchFamily="34" charset="-122"/>
              </a:endParaRPr>
            </a:p>
          </p:txBody>
        </p:sp>
        <p:sp>
          <p:nvSpPr>
            <p:cNvPr id="122" name="圆角矩形 121"/>
            <p:cNvSpPr/>
            <p:nvPr/>
          </p:nvSpPr>
          <p:spPr>
            <a:xfrm>
              <a:off x="6688615" y="2356328"/>
              <a:ext cx="931385" cy="51172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b="1" dirty="0" smtClean="0">
                  <a:latin typeface="微软雅黑" pitchFamily="34" charset="-122"/>
                  <a:ea typeface="微软雅黑" pitchFamily="34" charset="-122"/>
                </a:rPr>
                <a:t>硬件在线实验环境</a:t>
              </a:r>
              <a:endParaRPr lang="zh-CN" altLang="en-US" sz="1000" b="1" dirty="0">
                <a:latin typeface="微软雅黑" pitchFamily="34" charset="-122"/>
                <a:ea typeface="微软雅黑" pitchFamily="34" charset="-122"/>
              </a:endParaRPr>
            </a:p>
          </p:txBody>
        </p:sp>
        <p:sp>
          <p:nvSpPr>
            <p:cNvPr id="123" name="矩形 122"/>
            <p:cNvSpPr/>
            <p:nvPr/>
          </p:nvSpPr>
          <p:spPr>
            <a:xfrm>
              <a:off x="6727201" y="1566644"/>
              <a:ext cx="87755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计算机组成原理</a:t>
              </a:r>
              <a:endParaRPr lang="en-US" altLang="zh-CN" sz="800" dirty="0" smtClean="0">
                <a:latin typeface="微软雅黑" pitchFamily="34" charset="-122"/>
                <a:ea typeface="微软雅黑" pitchFamily="34" charset="-122"/>
              </a:endParaRPr>
            </a:p>
            <a:p>
              <a:pPr algn="ctr"/>
              <a:r>
                <a:rPr lang="zh-CN" altLang="en-US" sz="800" dirty="0" smtClean="0">
                  <a:latin typeface="微软雅黑" pitchFamily="34" charset="-122"/>
                  <a:ea typeface="微软雅黑" pitchFamily="34" charset="-122"/>
                </a:rPr>
                <a:t>实验</a:t>
              </a:r>
              <a:endParaRPr lang="en-US" altLang="zh-CN" sz="800" dirty="0" smtClean="0">
                <a:latin typeface="微软雅黑" pitchFamily="34" charset="-122"/>
                <a:ea typeface="微软雅黑" pitchFamily="34" charset="-122"/>
              </a:endParaRPr>
            </a:p>
          </p:txBody>
        </p:sp>
        <p:sp>
          <p:nvSpPr>
            <p:cNvPr id="124" name="矩形 123"/>
            <p:cNvSpPr/>
            <p:nvPr/>
          </p:nvSpPr>
          <p:spPr>
            <a:xfrm>
              <a:off x="6727201" y="1955264"/>
              <a:ext cx="87755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计算机网络</a:t>
              </a:r>
              <a:endParaRPr lang="en-US" altLang="zh-CN" sz="800" dirty="0" smtClean="0">
                <a:latin typeface="微软雅黑" pitchFamily="34" charset="-122"/>
                <a:ea typeface="微软雅黑" pitchFamily="34" charset="-122"/>
              </a:endParaRPr>
            </a:p>
            <a:p>
              <a:pPr algn="ctr"/>
              <a:r>
                <a:rPr lang="zh-CN" altLang="en-US" sz="800" dirty="0" smtClean="0">
                  <a:latin typeface="微软雅黑" pitchFamily="34" charset="-122"/>
                  <a:ea typeface="微软雅黑" pitchFamily="34" charset="-122"/>
                </a:rPr>
                <a:t>远程实验</a:t>
              </a:r>
              <a:endParaRPr lang="en-US" altLang="zh-CN" sz="800" dirty="0" smtClean="0">
                <a:latin typeface="微软雅黑" pitchFamily="34" charset="-122"/>
                <a:ea typeface="微软雅黑" pitchFamily="34" charset="-122"/>
              </a:endParaRPr>
            </a:p>
          </p:txBody>
        </p:sp>
        <p:sp>
          <p:nvSpPr>
            <p:cNvPr id="125" name="矩形 124"/>
            <p:cNvSpPr/>
            <p:nvPr/>
          </p:nvSpPr>
          <p:spPr>
            <a:xfrm>
              <a:off x="6727201" y="1178024"/>
              <a:ext cx="87755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嵌入式远程实验</a:t>
              </a:r>
              <a:endParaRPr lang="en-US" altLang="zh-CN" sz="800" dirty="0" smtClean="0">
                <a:latin typeface="微软雅黑" pitchFamily="34" charset="-122"/>
                <a:ea typeface="微软雅黑" pitchFamily="34" charset="-122"/>
              </a:endParaRPr>
            </a:p>
          </p:txBody>
        </p:sp>
        <p:sp>
          <p:nvSpPr>
            <p:cNvPr id="127" name="TextBox 126"/>
            <p:cNvSpPr txBox="1"/>
            <p:nvPr/>
          </p:nvSpPr>
          <p:spPr>
            <a:xfrm>
              <a:off x="2246712" y="371475"/>
              <a:ext cx="1379220" cy="300082"/>
            </a:xfrm>
            <a:prstGeom prst="rect">
              <a:avLst/>
            </a:prstGeom>
            <a:noFill/>
          </p:spPr>
          <p:txBody>
            <a:bodyPr wrap="square" rtlCol="0">
              <a:spAutoFit/>
            </a:bodyPr>
            <a:lstStyle/>
            <a:p>
              <a:pPr algn="ctr"/>
              <a:r>
                <a:rPr lang="zh-CN" altLang="en-US" b="1" dirty="0" smtClean="0">
                  <a:latin typeface="微软雅黑" pitchFamily="34" charset="-122"/>
                  <a:ea typeface="微软雅黑" pitchFamily="34" charset="-122"/>
                </a:rPr>
                <a:t>开发能力培养</a:t>
              </a:r>
              <a:endParaRPr lang="zh-CN" altLang="en-US" b="1" dirty="0">
                <a:latin typeface="微软雅黑" pitchFamily="34" charset="-122"/>
                <a:ea typeface="微软雅黑" pitchFamily="34" charset="-122"/>
              </a:endParaRPr>
            </a:p>
          </p:txBody>
        </p:sp>
        <p:sp>
          <p:nvSpPr>
            <p:cNvPr id="128" name="TextBox 127"/>
            <p:cNvSpPr txBox="1"/>
            <p:nvPr/>
          </p:nvSpPr>
          <p:spPr>
            <a:xfrm>
              <a:off x="6114666" y="371475"/>
              <a:ext cx="1379220" cy="300082"/>
            </a:xfrm>
            <a:prstGeom prst="rect">
              <a:avLst/>
            </a:prstGeom>
            <a:noFill/>
          </p:spPr>
          <p:txBody>
            <a:bodyPr wrap="square" rtlCol="0">
              <a:spAutoFit/>
            </a:bodyPr>
            <a:lstStyle/>
            <a:p>
              <a:pPr algn="ctr"/>
              <a:r>
                <a:rPr lang="zh-CN" altLang="en-US" b="1" dirty="0" smtClean="0">
                  <a:latin typeface="微软雅黑" pitchFamily="34" charset="-122"/>
                  <a:ea typeface="微软雅黑" pitchFamily="34" charset="-122"/>
                </a:rPr>
                <a:t>系统能力培养</a:t>
              </a:r>
              <a:endParaRPr lang="zh-CN" altLang="en-US" b="1" dirty="0">
                <a:latin typeface="微软雅黑" pitchFamily="34" charset="-122"/>
                <a:ea typeface="微软雅黑" pitchFamily="34" charset="-122"/>
              </a:endParaRPr>
            </a:p>
          </p:txBody>
        </p:sp>
        <p:sp>
          <p:nvSpPr>
            <p:cNvPr id="129" name="矩形 128"/>
            <p:cNvSpPr/>
            <p:nvPr/>
          </p:nvSpPr>
          <p:spPr>
            <a:xfrm>
              <a:off x="1057642" y="622935"/>
              <a:ext cx="3950586" cy="5928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130" name="矩形 129"/>
            <p:cNvSpPr/>
            <p:nvPr/>
          </p:nvSpPr>
          <p:spPr>
            <a:xfrm>
              <a:off x="5947794" y="630555"/>
              <a:ext cx="1705606"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grpSp>
          <p:nvGrpSpPr>
            <p:cNvPr id="55" name="组合 67"/>
            <p:cNvGrpSpPr/>
            <p:nvPr/>
          </p:nvGrpSpPr>
          <p:grpSpPr>
            <a:xfrm>
              <a:off x="7935239" y="3863206"/>
              <a:ext cx="557036" cy="486212"/>
              <a:chOff x="650561" y="255369"/>
              <a:chExt cx="668789" cy="668789"/>
            </a:xfrm>
            <a:solidFill>
              <a:srgbClr val="FFC000"/>
            </a:solidFill>
          </p:grpSpPr>
          <p:sp>
            <p:nvSpPr>
              <p:cNvPr id="133" name="椭圆 132"/>
              <p:cNvSpPr/>
              <p:nvPr/>
            </p:nvSpPr>
            <p:spPr>
              <a:xfrm>
                <a:off x="650561" y="255369"/>
                <a:ext cx="668789" cy="668789"/>
              </a:xfrm>
              <a:prstGeom prst="ellipse">
                <a:avLst/>
              </a:prstGeom>
              <a:grpFill/>
              <a:ln>
                <a:noFill/>
              </a:ln>
            </p:spPr>
            <p:style>
              <a:lnRef idx="2">
                <a:schemeClr val="lt1">
                  <a:hueOff val="0"/>
                  <a:satOff val="0"/>
                  <a:lumOff val="0"/>
                  <a:alphaOff val="0"/>
                </a:schemeClr>
              </a:lnRef>
              <a:fillRef idx="1">
                <a:schemeClr val="accent5">
                  <a:alpha val="50000"/>
                  <a:hueOff val="-9933876"/>
                  <a:satOff val="39811"/>
                  <a:lumOff val="8628"/>
                  <a:alphaOff val="0"/>
                </a:schemeClr>
              </a:fillRef>
              <a:effectRef idx="0">
                <a:schemeClr val="accent5">
                  <a:alpha val="50000"/>
                  <a:hueOff val="-9933876"/>
                  <a:satOff val="39811"/>
                  <a:lumOff val="8628"/>
                  <a:alphaOff val="0"/>
                </a:schemeClr>
              </a:effectRef>
              <a:fontRef idx="minor">
                <a:schemeClr val="tx1"/>
              </a:fontRef>
            </p:style>
          </p:sp>
          <p:sp>
            <p:nvSpPr>
              <p:cNvPr id="134" name="椭圆 4"/>
              <p:cNvSpPr/>
              <p:nvPr/>
            </p:nvSpPr>
            <p:spPr>
              <a:xfrm>
                <a:off x="748503" y="353311"/>
                <a:ext cx="472905" cy="472905"/>
              </a:xfrm>
              <a:prstGeom prst="rect">
                <a:avLst/>
              </a:prstGeom>
              <a:grpFill/>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489">
                  <a:lnSpc>
                    <a:spcPct val="90000"/>
                  </a:lnSpc>
                  <a:spcAft>
                    <a:spcPct val="35000"/>
                  </a:spcAft>
                </a:pPr>
                <a:r>
                  <a:rPr lang="zh-CN" altLang="en-US" sz="1000" b="1" dirty="0" smtClean="0">
                    <a:latin typeface="微软雅黑" pitchFamily="34" charset="-122"/>
                    <a:ea typeface="微软雅黑" pitchFamily="34" charset="-122"/>
                  </a:rPr>
                  <a:t>统计</a:t>
                </a:r>
                <a:endParaRPr lang="en-US" altLang="zh-CN" sz="1000" b="1" dirty="0" smtClean="0">
                  <a:latin typeface="微软雅黑" pitchFamily="34" charset="-122"/>
                  <a:ea typeface="微软雅黑" pitchFamily="34" charset="-122"/>
                </a:endParaRPr>
              </a:p>
              <a:p>
                <a:pPr algn="ctr" defTabSz="444489">
                  <a:lnSpc>
                    <a:spcPct val="90000"/>
                  </a:lnSpc>
                  <a:spcAft>
                    <a:spcPct val="35000"/>
                  </a:spcAft>
                </a:pPr>
                <a:r>
                  <a:rPr lang="zh-CN" altLang="en-US" sz="1000" b="1" dirty="0" smtClean="0">
                    <a:latin typeface="微软雅黑" pitchFamily="34" charset="-122"/>
                    <a:ea typeface="微软雅黑" pitchFamily="34" charset="-122"/>
                  </a:rPr>
                  <a:t>分析</a:t>
                </a:r>
                <a:endParaRPr lang="zh-CN" altLang="en-US" sz="1000" b="1" dirty="0">
                  <a:latin typeface="微软雅黑" pitchFamily="34" charset="-122"/>
                  <a:ea typeface="微软雅黑" pitchFamily="34" charset="-122"/>
                </a:endParaRPr>
              </a:p>
            </p:txBody>
          </p:sp>
        </p:grpSp>
        <p:grpSp>
          <p:nvGrpSpPr>
            <p:cNvPr id="56" name="Diagram group"/>
            <p:cNvGrpSpPr/>
            <p:nvPr/>
          </p:nvGrpSpPr>
          <p:grpSpPr>
            <a:xfrm>
              <a:off x="437437" y="2702482"/>
              <a:ext cx="474708" cy="467939"/>
              <a:chOff x="2346933" y="2472"/>
              <a:chExt cx="783024" cy="783024"/>
            </a:xfrm>
            <a:solidFill>
              <a:srgbClr val="00B050"/>
            </a:solidFill>
            <a:scene3d>
              <a:camera prst="orthographicFront">
                <a:rot lat="0" lon="0" rev="0"/>
              </a:camera>
              <a:lightRig rig="threePt" dir="t"/>
            </a:scene3d>
          </p:grpSpPr>
          <p:grpSp>
            <p:nvGrpSpPr>
              <p:cNvPr id="59" name="组合 6"/>
              <p:cNvGrpSpPr/>
              <p:nvPr/>
            </p:nvGrpSpPr>
            <p:grpSpPr>
              <a:xfrm>
                <a:off x="2346933" y="2472"/>
                <a:ext cx="783024" cy="783024"/>
                <a:chOff x="2346933" y="2472"/>
                <a:chExt cx="783024" cy="783024"/>
              </a:xfrm>
              <a:grpFill/>
              <a:scene3d>
                <a:camera prst="orthographicFront">
                  <a:rot lat="0" lon="0" rev="0"/>
                </a:camera>
                <a:lightRig rig="threePt" dir="t"/>
              </a:scene3d>
            </p:grpSpPr>
            <p:sp>
              <p:nvSpPr>
                <p:cNvPr id="139" name="椭圆 138"/>
                <p:cNvSpPr/>
                <p:nvPr/>
              </p:nvSpPr>
              <p:spPr>
                <a:xfrm>
                  <a:off x="2346933" y="2472"/>
                  <a:ext cx="783024" cy="783024"/>
                </a:xfrm>
                <a:prstGeom prst="ellipse">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40" name="椭圆 4"/>
                <p:cNvSpPr/>
                <p:nvPr/>
              </p:nvSpPr>
              <p:spPr>
                <a:xfrm>
                  <a:off x="2461604" y="117143"/>
                  <a:ext cx="553682" cy="55368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38">
                    <a:lnSpc>
                      <a:spcPct val="90000"/>
                    </a:lnSpc>
                    <a:spcAft>
                      <a:spcPct val="35000"/>
                    </a:spcAft>
                  </a:pPr>
                  <a:r>
                    <a:rPr lang="zh-CN" altLang="en-US" sz="1000" b="1" dirty="0" smtClean="0">
                      <a:latin typeface="微软雅黑" pitchFamily="34" charset="-122"/>
                      <a:ea typeface="微软雅黑" pitchFamily="34" charset="-122"/>
                    </a:rPr>
                    <a:t>数据</a:t>
                  </a:r>
                  <a:r>
                    <a:rPr lang="en-US" altLang="zh-CN" sz="1000" b="1" dirty="0" smtClean="0">
                      <a:latin typeface="微软雅黑" pitchFamily="34" charset="-122"/>
                      <a:ea typeface="微软雅黑" pitchFamily="34" charset="-122"/>
                    </a:rPr>
                    <a:t>API</a:t>
                  </a:r>
                  <a:endParaRPr lang="zh-CN" altLang="en-US" sz="1000" b="1" dirty="0">
                    <a:latin typeface="微软雅黑" pitchFamily="34" charset="-122"/>
                    <a:ea typeface="微软雅黑" pitchFamily="34" charset="-122"/>
                  </a:endParaRPr>
                </a:p>
              </p:txBody>
            </p:sp>
          </p:grpSp>
        </p:grpSp>
        <p:grpSp>
          <p:nvGrpSpPr>
            <p:cNvPr id="60" name="Diagram group"/>
            <p:cNvGrpSpPr/>
            <p:nvPr/>
          </p:nvGrpSpPr>
          <p:grpSpPr>
            <a:xfrm>
              <a:off x="86917" y="3068242"/>
              <a:ext cx="474708" cy="467939"/>
              <a:chOff x="2346933" y="2472"/>
              <a:chExt cx="783024" cy="783024"/>
            </a:xfrm>
            <a:solidFill>
              <a:srgbClr val="00B050"/>
            </a:solidFill>
            <a:scene3d>
              <a:camera prst="orthographicFront">
                <a:rot lat="0" lon="0" rev="0"/>
              </a:camera>
              <a:lightRig rig="threePt" dir="t"/>
            </a:scene3d>
          </p:grpSpPr>
          <p:grpSp>
            <p:nvGrpSpPr>
              <p:cNvPr id="61" name="组合 6"/>
              <p:cNvGrpSpPr/>
              <p:nvPr/>
            </p:nvGrpSpPr>
            <p:grpSpPr>
              <a:xfrm>
                <a:off x="2346933" y="2472"/>
                <a:ext cx="783024" cy="783024"/>
                <a:chOff x="2346933" y="2472"/>
                <a:chExt cx="783024" cy="783024"/>
              </a:xfrm>
              <a:grpFill/>
              <a:scene3d>
                <a:camera prst="orthographicFront">
                  <a:rot lat="0" lon="0" rev="0"/>
                </a:camera>
                <a:lightRig rig="threePt" dir="t"/>
              </a:scene3d>
            </p:grpSpPr>
            <p:sp>
              <p:nvSpPr>
                <p:cNvPr id="143" name="椭圆 142"/>
                <p:cNvSpPr/>
                <p:nvPr/>
              </p:nvSpPr>
              <p:spPr>
                <a:xfrm>
                  <a:off x="2346933" y="2472"/>
                  <a:ext cx="783024" cy="783024"/>
                </a:xfrm>
                <a:prstGeom prst="ellipse">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44" name="椭圆 4"/>
                <p:cNvSpPr/>
                <p:nvPr/>
              </p:nvSpPr>
              <p:spPr>
                <a:xfrm>
                  <a:off x="2461604" y="117143"/>
                  <a:ext cx="553682" cy="55368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38">
                    <a:lnSpc>
                      <a:spcPct val="90000"/>
                    </a:lnSpc>
                    <a:spcAft>
                      <a:spcPct val="35000"/>
                    </a:spcAft>
                  </a:pPr>
                  <a:r>
                    <a:rPr lang="zh-CN" altLang="en-US" sz="1000" b="1" dirty="0" smtClean="0">
                      <a:latin typeface="微软雅黑" pitchFamily="34" charset="-122"/>
                      <a:ea typeface="微软雅黑" pitchFamily="34" charset="-122"/>
                    </a:rPr>
                    <a:t>数据挖掘</a:t>
                  </a:r>
                  <a:endParaRPr lang="zh-CN" altLang="en-US" sz="1000" b="1" dirty="0">
                    <a:latin typeface="微软雅黑" pitchFamily="34" charset="-122"/>
                    <a:ea typeface="微软雅黑" pitchFamily="34" charset="-122"/>
                  </a:endParaRPr>
                </a:p>
              </p:txBody>
            </p:sp>
          </p:grpSp>
        </p:grpSp>
      </p:grpSp>
      <p:sp>
        <p:nvSpPr>
          <p:cNvPr id="126" name="矩形 125"/>
          <p:cNvSpPr/>
          <p:nvPr/>
        </p:nvSpPr>
        <p:spPr>
          <a:xfrm flipV="1">
            <a:off x="7753350" y="676275"/>
            <a:ext cx="1285875" cy="4762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微软雅黑" pitchFamily="34" charset="-122"/>
              <a:ea typeface="微软雅黑" pitchFamily="34" charset="-122"/>
            </a:endParaRPr>
          </a:p>
        </p:txBody>
      </p:sp>
      <p:sp>
        <p:nvSpPr>
          <p:cNvPr id="132" name="TextBox 131"/>
          <p:cNvSpPr txBox="1"/>
          <p:nvPr/>
        </p:nvSpPr>
        <p:spPr>
          <a:xfrm>
            <a:off x="7671435" y="419100"/>
            <a:ext cx="1379220" cy="276999"/>
          </a:xfrm>
          <a:prstGeom prst="rect">
            <a:avLst/>
          </a:prstGeom>
          <a:noFill/>
        </p:spPr>
        <p:txBody>
          <a:bodyPr wrap="square" lIns="68580" tIns="34290" rIns="68580" bIns="34290" rtlCol="0">
            <a:spAutoFit/>
          </a:bodyPr>
          <a:lstStyle/>
          <a:p>
            <a:pPr algn="ctr"/>
            <a:r>
              <a:rPr lang="zh-CN" altLang="en-US" b="1" dirty="0" smtClean="0">
                <a:latin typeface="微软雅黑" pitchFamily="34" charset="-122"/>
                <a:ea typeface="微软雅黑" pitchFamily="34" charset="-122"/>
              </a:rPr>
              <a:t>竞赛</a:t>
            </a:r>
            <a:endParaRPr lang="zh-CN" altLang="en-US" b="1" dirty="0">
              <a:latin typeface="微软雅黑" pitchFamily="34" charset="-122"/>
              <a:ea typeface="微软雅黑" pitchFamily="34" charset="-122"/>
            </a:endParaRPr>
          </a:p>
        </p:txBody>
      </p:sp>
      <p:sp>
        <p:nvSpPr>
          <p:cNvPr id="136" name="矩形 135"/>
          <p:cNvSpPr/>
          <p:nvPr/>
        </p:nvSpPr>
        <p:spPr>
          <a:xfrm>
            <a:off x="552450" y="0"/>
            <a:ext cx="7696200" cy="276999"/>
          </a:xfrm>
          <a:prstGeom prst="rect">
            <a:avLst/>
          </a:prstGeom>
        </p:spPr>
        <p:txBody>
          <a:bodyPr wrap="square" lIns="68580" tIns="34290" rIns="68580" bIns="34290">
            <a:spAutoFit/>
          </a:bodyPr>
          <a:lstStyle/>
          <a:p>
            <a:r>
              <a:rPr lang="zh-CN" altLang="zh-CN" dirty="0" smtClean="0">
                <a:latin typeface="微软雅黑" pitchFamily="34" charset="-122"/>
                <a:ea typeface="微软雅黑" pitchFamily="34" charset="-122"/>
              </a:rPr>
              <a:t>“系统能力”培养</a:t>
            </a:r>
            <a:r>
              <a:rPr lang="en-US" altLang="zh-CN" dirty="0" smtClean="0">
                <a:latin typeface="微软雅黑" pitchFamily="34" charset="-122"/>
                <a:ea typeface="微软雅黑" pitchFamily="34" charset="-122"/>
              </a:rPr>
              <a:t>  +</a:t>
            </a:r>
            <a:r>
              <a:rPr lang="zh-CN" altLang="zh-CN" dirty="0" smtClean="0">
                <a:latin typeface="微软雅黑" pitchFamily="34" charset="-122"/>
                <a:ea typeface="微软雅黑" pitchFamily="34" charset="-122"/>
              </a:rPr>
              <a:t>“软件能力”培养</a:t>
            </a:r>
            <a:r>
              <a:rPr lang="zh-CN" altLang="en-US" dirty="0" smtClean="0">
                <a:latin typeface="微软雅黑" pitchFamily="34" charset="-122"/>
                <a:ea typeface="微软雅黑" pitchFamily="34" charset="-122"/>
              </a:rPr>
              <a:t>，</a:t>
            </a:r>
            <a:r>
              <a:rPr lang="zh-CN" altLang="zh-CN" dirty="0" smtClean="0">
                <a:latin typeface="微软雅黑" pitchFamily="34" charset="-122"/>
                <a:ea typeface="微软雅黑" pitchFamily="34" charset="-122"/>
              </a:rPr>
              <a:t>覆盖计算机专业主要实验内容的软硬件综合在线实验体系</a:t>
            </a:r>
            <a:endParaRPr lang="zh-CN" altLang="en-US" dirty="0" smtClean="0">
              <a:latin typeface="微软雅黑" pitchFamily="34" charset="-122"/>
              <a:ea typeface="微软雅黑" pitchFamily="34" charset="-122"/>
            </a:endParaRPr>
          </a:p>
        </p:txBody>
      </p:sp>
      <p:sp>
        <p:nvSpPr>
          <p:cNvPr id="137" name="矩形 136"/>
          <p:cNvSpPr/>
          <p:nvPr/>
        </p:nvSpPr>
        <p:spPr>
          <a:xfrm>
            <a:off x="4354698" y="1594621"/>
            <a:ext cx="670307"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数据库系统原理</a:t>
            </a:r>
            <a:endParaRPr lang="en-US" altLang="zh-CN" sz="800" dirty="0" smtClean="0">
              <a:latin typeface="微软雅黑" pitchFamily="34" charset="-122"/>
              <a:ea typeface="微软雅黑" pitchFamily="34" charset="-122"/>
            </a:endParaRPr>
          </a:p>
        </p:txBody>
      </p:sp>
      <p:sp>
        <p:nvSpPr>
          <p:cNvPr id="138" name="矩形 137"/>
          <p:cNvSpPr/>
          <p:nvPr/>
        </p:nvSpPr>
        <p:spPr>
          <a:xfrm>
            <a:off x="4993477" y="781015"/>
            <a:ext cx="972000" cy="592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141" name="TextBox 140"/>
          <p:cNvSpPr txBox="1"/>
          <p:nvPr/>
        </p:nvSpPr>
        <p:spPr>
          <a:xfrm>
            <a:off x="4815770" y="496000"/>
            <a:ext cx="1379220" cy="276999"/>
          </a:xfrm>
          <a:prstGeom prst="rect">
            <a:avLst/>
          </a:prstGeom>
          <a:noFill/>
        </p:spPr>
        <p:txBody>
          <a:bodyPr wrap="square" rtlCol="0">
            <a:spAutoFit/>
          </a:bodyPr>
          <a:lstStyle/>
          <a:p>
            <a:pPr algn="ctr"/>
            <a:r>
              <a:rPr lang="zh-CN" altLang="en-US" sz="1200" b="1" dirty="0" smtClean="0">
                <a:latin typeface="微软雅黑" pitchFamily="34" charset="-122"/>
                <a:ea typeface="微软雅黑" pitchFamily="34" charset="-122"/>
              </a:rPr>
              <a:t>新兴专业</a:t>
            </a:r>
            <a:endParaRPr lang="zh-CN" altLang="en-US" sz="1200" b="1" dirty="0">
              <a:latin typeface="微软雅黑" pitchFamily="34" charset="-122"/>
              <a:ea typeface="微软雅黑" pitchFamily="34" charset="-122"/>
            </a:endParaRPr>
          </a:p>
        </p:txBody>
      </p:sp>
    </p:spTree>
  </p:cSld>
  <p:clrMapOvr>
    <a:masterClrMapping/>
  </p:clrMapOvr>
  <p:transition spd="slow"/>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r>
              <a:rPr lang="zh-CN" altLang="en-US" b="1" dirty="0" smtClean="0">
                <a:latin typeface="微软雅黑" pitchFamily="34" charset="-122"/>
                <a:ea typeface="微软雅黑" pitchFamily="34" charset="-122"/>
              </a:rPr>
              <a:t>奖励</a:t>
            </a:r>
            <a:endParaRPr lang="en-US" altLang="zh-CN" b="1" dirty="0" smtClean="0">
              <a:latin typeface="微软雅黑" pitchFamily="34" charset="-122"/>
              <a:ea typeface="微软雅黑" pitchFamily="34" charset="-122"/>
            </a:endParaRPr>
          </a:p>
          <a:p>
            <a:pPr lvl="1">
              <a:lnSpc>
                <a:spcPct val="150000"/>
              </a:lnSpc>
            </a:pPr>
            <a:r>
              <a:rPr lang="zh-CN" altLang="en-US" dirty="0" smtClean="0">
                <a:latin typeface="微软雅黑" pitchFamily="34" charset="-122"/>
                <a:ea typeface="微软雅黑" pitchFamily="34" charset="-122"/>
              </a:rPr>
              <a:t>北京市教学成果一等奖（在线实验）</a:t>
            </a:r>
            <a:endParaRPr lang="en-US" altLang="zh-CN" dirty="0" smtClean="0">
              <a:latin typeface="微软雅黑" pitchFamily="34" charset="-122"/>
              <a:ea typeface="微软雅黑" pitchFamily="34" charset="-122"/>
            </a:endParaRPr>
          </a:p>
          <a:p>
            <a:pPr lvl="1">
              <a:lnSpc>
                <a:spcPct val="150000"/>
              </a:lnSpc>
            </a:pPr>
            <a:r>
              <a:rPr lang="zh-CN" altLang="en-US" dirty="0" smtClean="0">
                <a:latin typeface="微软雅黑" pitchFamily="34" charset="-122"/>
                <a:ea typeface="微软雅黑" pitchFamily="34" charset="-122"/>
              </a:rPr>
              <a:t>北京市教学成果二等奖（软工）</a:t>
            </a:r>
            <a:endParaRPr lang="en-US" altLang="zh-CN" dirty="0" smtClean="0">
              <a:latin typeface="微软雅黑" pitchFamily="34" charset="-122"/>
              <a:ea typeface="微软雅黑" pitchFamily="34" charset="-122"/>
            </a:endParaRPr>
          </a:p>
          <a:p>
            <a:pPr lvl="1">
              <a:lnSpc>
                <a:spcPct val="150000"/>
              </a:lnSpc>
            </a:pPr>
            <a:r>
              <a:rPr lang="zh-CN" altLang="en-US" dirty="0" smtClean="0">
                <a:latin typeface="微软雅黑" pitchFamily="34" charset="-122"/>
                <a:ea typeface="微软雅黑" pitchFamily="34" charset="-122"/>
              </a:rPr>
              <a:t>国家教学成果二等奖（系统能力培养）</a:t>
            </a:r>
            <a:endParaRPr lang="en-US" altLang="zh-CN" dirty="0" smtClean="0">
              <a:latin typeface="微软雅黑" pitchFamily="34" charset="-122"/>
              <a:ea typeface="微软雅黑" pitchFamily="34" charset="-122"/>
            </a:endParaRPr>
          </a:p>
          <a:p>
            <a:pPr lvl="1">
              <a:lnSpc>
                <a:spcPct val="150000"/>
              </a:lnSpc>
            </a:pPr>
            <a:r>
              <a:rPr lang="zh-CN" altLang="en-US" dirty="0" smtClean="0">
                <a:latin typeface="微软雅黑" pitchFamily="34" charset="-122"/>
                <a:ea typeface="微软雅黑" pitchFamily="34" charset="-122"/>
              </a:rPr>
              <a:t>北京市精品课程（程序设计）</a:t>
            </a:r>
            <a:endParaRPr lang="en-US" altLang="zh-CN" dirty="0" smtClean="0">
              <a:latin typeface="微软雅黑" pitchFamily="34" charset="-122"/>
              <a:ea typeface="微软雅黑" pitchFamily="34" charset="-122"/>
            </a:endParaRPr>
          </a:p>
          <a:p>
            <a:pPr lvl="1">
              <a:lnSpc>
                <a:spcPct val="150000"/>
              </a:lnSpc>
            </a:pPr>
            <a:r>
              <a:rPr lang="zh-CN" altLang="en-US" dirty="0" smtClean="0">
                <a:latin typeface="微软雅黑" pitchFamily="34" charset="-122"/>
                <a:ea typeface="微软雅黑" pitchFamily="34" charset="-122"/>
              </a:rPr>
              <a:t>微软精品课程（操作系统）</a:t>
            </a:r>
            <a:endParaRPr lang="zh-CN" altLang="en-US" dirty="0">
              <a:latin typeface="微软雅黑" pitchFamily="34" charset="-122"/>
              <a:ea typeface="微软雅黑" pitchFamily="34" charset="-122"/>
            </a:endParaRPr>
          </a:p>
        </p:txBody>
      </p:sp>
      <p:pic>
        <p:nvPicPr>
          <p:cNvPr id="4" name="Picture 2"/>
          <p:cNvPicPr>
            <a:picLocks noChangeAspect="1" noChangeArrowheads="1"/>
          </p:cNvPicPr>
          <p:nvPr/>
        </p:nvPicPr>
        <p:blipFill>
          <a:blip r:embed="rId2" cstate="print"/>
          <a:srcRect/>
          <a:stretch>
            <a:fillRect/>
          </a:stretch>
        </p:blipFill>
        <p:spPr bwMode="auto">
          <a:xfrm>
            <a:off x="5148064" y="944248"/>
            <a:ext cx="3888432" cy="4199253"/>
          </a:xfrm>
          <a:prstGeom prst="rect">
            <a:avLst/>
          </a:prstGeom>
          <a:noFill/>
          <a:ln w="9525">
            <a:noFill/>
            <a:miter lim="800000"/>
            <a:headEnd/>
            <a:tailEnd/>
          </a:ln>
        </p:spPr>
      </p:pic>
      <p:sp>
        <p:nvSpPr>
          <p:cNvPr id="6" name="标题 1"/>
          <p:cNvSpPr txBox="1">
            <a:spLocks noGrp="1"/>
          </p:cNvSpPr>
          <p:nvPr>
            <p:ph type="title"/>
          </p:nvPr>
        </p:nvSpPr>
        <p:spPr bwMode="auto">
          <a:xfrm>
            <a:off x="700839"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北航：工程教育实践平台</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200151"/>
            <a:ext cx="8147248" cy="3394472"/>
          </a:xfrm>
        </p:spPr>
        <p:txBody>
          <a:bodyPr>
            <a:normAutofit/>
          </a:bodyPr>
          <a:lstStyle/>
          <a:p>
            <a:r>
              <a:rPr lang="zh-CN" altLang="en-US" sz="2400" dirty="0" smtClean="0">
                <a:latin typeface="微软雅黑" pitchFamily="34" charset="-122"/>
                <a:ea typeface="微软雅黑" pitchFamily="34" charset="-122"/>
              </a:rPr>
              <a:t>课程目标</a:t>
            </a:r>
            <a:endParaRPr lang="en-US" altLang="zh-CN" sz="2400" dirty="0" smtClean="0">
              <a:latin typeface="微软雅黑" pitchFamily="34" charset="-122"/>
              <a:ea typeface="微软雅黑" pitchFamily="34" charset="-122"/>
            </a:endParaRPr>
          </a:p>
          <a:p>
            <a:pPr lvl="1"/>
            <a:r>
              <a:rPr lang="zh-CN" altLang="zh-CN" dirty="0" smtClean="0"/>
              <a:t>对于一般问题，具备分析问题、解决问题的能力，在</a:t>
            </a:r>
            <a:r>
              <a:rPr lang="en-US" altLang="zh-CN" b="1" dirty="0" smtClean="0">
                <a:solidFill>
                  <a:srgbClr val="C00000"/>
                </a:solidFill>
              </a:rPr>
              <a:t>40</a:t>
            </a:r>
            <a:r>
              <a:rPr lang="zh-CN" altLang="zh-CN" b="1" dirty="0" smtClean="0">
                <a:solidFill>
                  <a:srgbClr val="C00000"/>
                </a:solidFill>
              </a:rPr>
              <a:t>～</a:t>
            </a:r>
            <a:r>
              <a:rPr lang="en-US" altLang="zh-CN" b="1" dirty="0" smtClean="0">
                <a:solidFill>
                  <a:srgbClr val="C00000"/>
                </a:solidFill>
              </a:rPr>
              <a:t>60</a:t>
            </a:r>
            <a:r>
              <a:rPr lang="zh-CN" altLang="zh-CN" b="1" dirty="0" smtClean="0">
                <a:solidFill>
                  <a:srgbClr val="C00000"/>
                </a:solidFill>
              </a:rPr>
              <a:t>分钟</a:t>
            </a:r>
            <a:r>
              <a:rPr lang="zh-CN" altLang="zh-CN" dirty="0" smtClean="0"/>
              <a:t>内编写并调试通过、能正确运行、一般在</a:t>
            </a:r>
            <a:r>
              <a:rPr lang="en-US" altLang="zh-CN" b="1" dirty="0" smtClean="0">
                <a:solidFill>
                  <a:srgbClr val="C00000"/>
                </a:solidFill>
              </a:rPr>
              <a:t>40~50</a:t>
            </a:r>
            <a:r>
              <a:rPr lang="zh-CN" altLang="zh-CN" b="1" dirty="0" smtClean="0">
                <a:solidFill>
                  <a:srgbClr val="C00000"/>
                </a:solidFill>
              </a:rPr>
              <a:t>行有效代码</a:t>
            </a:r>
            <a:r>
              <a:rPr lang="zh-CN" altLang="zh-CN" dirty="0" smtClean="0"/>
              <a:t>以内的程序；通过学习让学生能够了解程序设计思想以及初步接受到程序设计方法、技巧、风格的训练</a:t>
            </a:r>
            <a:r>
              <a:rPr lang="zh-CN" altLang="en-US" dirty="0" smtClean="0"/>
              <a:t>，并逐步了解工程化要求</a:t>
            </a:r>
            <a:r>
              <a:rPr lang="zh-CN" altLang="zh-CN" dirty="0" smtClean="0"/>
              <a:t>。</a:t>
            </a:r>
            <a:endParaRPr lang="zh-CN" altLang="en-US" dirty="0"/>
          </a:p>
        </p:txBody>
      </p:sp>
      <p:sp>
        <p:nvSpPr>
          <p:cNvPr id="4" name="灯片编号占位符 3"/>
          <p:cNvSpPr>
            <a:spLocks noGrp="1"/>
          </p:cNvSpPr>
          <p:nvPr>
            <p:ph type="sldNum" sz="quarter" idx="12"/>
          </p:nvPr>
        </p:nvSpPr>
        <p:spPr/>
        <p:txBody>
          <a:bodyPr/>
          <a:lstStyle/>
          <a:p>
            <a:pPr>
              <a:defRPr/>
            </a:pPr>
            <a:fld id="{16CAA922-B0F7-4394-A4B5-A6F8842741B0}" type="slidenum">
              <a:rPr lang="en-US" altLang="zh-CN" smtClean="0">
                <a:solidFill>
                  <a:prstClr val="black">
                    <a:tint val="75000"/>
                  </a:prstClr>
                </a:solidFill>
              </a:rPr>
              <a:pPr>
                <a:defRPr/>
              </a:pPr>
              <a:t>101</a:t>
            </a:fld>
            <a:endParaRPr lang="en-US" altLang="zh-CN">
              <a:solidFill>
                <a:prstClr val="black">
                  <a:tint val="75000"/>
                </a:prstClr>
              </a:solidFill>
            </a:endParaRPr>
          </a:p>
        </p:txBody>
      </p:sp>
      <p:sp>
        <p:nvSpPr>
          <p:cNvPr id="8" name="标题 1"/>
          <p:cNvSpPr txBox="1">
            <a:spLocks noGrp="1"/>
          </p:cNvSpPr>
          <p:nvPr>
            <p:ph type="title"/>
          </p:nvPr>
        </p:nvSpPr>
        <p:spPr bwMode="auto">
          <a:xfrm>
            <a:off x="700839"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北航：程序设计课程应用案例</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7"/>
          <p:cNvSpPr>
            <a:spLocks noGrp="1"/>
          </p:cNvSpPr>
          <p:nvPr>
            <p:ph idx="1"/>
          </p:nvPr>
        </p:nvSpPr>
        <p:spPr>
          <a:xfrm>
            <a:off x="104274" y="1769138"/>
            <a:ext cx="2037348" cy="2400914"/>
          </a:xfrm>
        </p:spPr>
        <p:txBody>
          <a:bodyPr>
            <a:normAutofit/>
          </a:bodyPr>
          <a:lstStyle/>
          <a:p>
            <a:r>
              <a:rPr lang="zh-CN" altLang="zh-CN" sz="1800" dirty="0" smtClean="0">
                <a:latin typeface="微软雅黑" pitchFamily="34" charset="-122"/>
                <a:ea typeface="微软雅黑" pitchFamily="34" charset="-122"/>
              </a:rPr>
              <a:t>重视知识的讲授而忽视对能力的培养</a:t>
            </a:r>
            <a:endParaRPr lang="en-US" altLang="zh-CN" sz="1800" dirty="0" smtClean="0">
              <a:latin typeface="微软雅黑" pitchFamily="34" charset="-122"/>
              <a:ea typeface="微软雅黑" pitchFamily="34" charset="-122"/>
            </a:endParaRPr>
          </a:p>
          <a:p>
            <a:r>
              <a:rPr lang="zh-CN" altLang="zh-CN" sz="1800" b="1" dirty="0" smtClean="0">
                <a:solidFill>
                  <a:srgbClr val="C00000"/>
                </a:solidFill>
                <a:latin typeface="微软雅黑" pitchFamily="34" charset="-122"/>
                <a:ea typeface="微软雅黑" pitchFamily="34" charset="-122"/>
              </a:rPr>
              <a:t>实验</a:t>
            </a:r>
            <a:r>
              <a:rPr lang="zh-CN" altLang="en-US" sz="1800" b="1" dirty="0" smtClean="0">
                <a:solidFill>
                  <a:srgbClr val="C00000"/>
                </a:solidFill>
                <a:latin typeface="微软雅黑" pitchFamily="34" charset="-122"/>
                <a:ea typeface="微软雅黑" pitchFamily="34" charset="-122"/>
              </a:rPr>
              <a:t>与</a:t>
            </a:r>
            <a:r>
              <a:rPr lang="zh-CN" altLang="zh-CN" sz="1800" b="1" dirty="0" smtClean="0">
                <a:solidFill>
                  <a:srgbClr val="C00000"/>
                </a:solidFill>
                <a:latin typeface="微软雅黑" pitchFamily="34" charset="-122"/>
                <a:ea typeface="微软雅黑" pitchFamily="34" charset="-122"/>
              </a:rPr>
              <a:t>考核手段落后</a:t>
            </a:r>
            <a:endParaRPr lang="zh-CN" altLang="en-US" sz="1800" b="1" dirty="0">
              <a:latin typeface="微软雅黑" pitchFamily="34" charset="-122"/>
              <a:ea typeface="微软雅黑" pitchFamily="34" charset="-122"/>
            </a:endParaRPr>
          </a:p>
        </p:txBody>
      </p:sp>
      <p:sp>
        <p:nvSpPr>
          <p:cNvPr id="10" name="TextBox 9"/>
          <p:cNvSpPr txBox="1">
            <a:spLocks noChangeArrowheads="1"/>
          </p:cNvSpPr>
          <p:nvPr/>
        </p:nvSpPr>
        <p:spPr bwMode="auto">
          <a:xfrm>
            <a:off x="1735331" y="1167595"/>
            <a:ext cx="535715" cy="300077"/>
          </a:xfrm>
          <a:prstGeom prst="rect">
            <a:avLst/>
          </a:prstGeom>
          <a:noFill/>
          <a:ln w="9525">
            <a:noFill/>
            <a:miter lim="800000"/>
            <a:headEnd/>
            <a:tailEnd/>
          </a:ln>
        </p:spPr>
        <p:txBody>
          <a:bodyPr wrap="none" lIns="91436" tIns="45718" rIns="91436" bIns="45718">
            <a:spAutoFit/>
          </a:bodyPr>
          <a:lstStyle/>
          <a:p>
            <a:pPr algn="ctr" defTabSz="914355">
              <a:defRPr/>
            </a:pPr>
            <a:r>
              <a:rPr lang="en-US" altLang="zh-CN" b="1" dirty="0" smtClean="0">
                <a:solidFill>
                  <a:prstClr val="black"/>
                </a:solidFill>
                <a:latin typeface="黑体" pitchFamily="49" charset="-122"/>
                <a:ea typeface="黑体" pitchFamily="49" charset="-122"/>
              </a:rPr>
              <a:t>2003</a:t>
            </a:r>
            <a:endParaRPr lang="zh-CN" altLang="en-US" b="1" dirty="0">
              <a:solidFill>
                <a:prstClr val="black"/>
              </a:solidFill>
              <a:latin typeface="黑体" pitchFamily="49" charset="-122"/>
              <a:ea typeface="黑体" pitchFamily="49" charset="-122"/>
            </a:endParaRPr>
          </a:p>
        </p:txBody>
      </p:sp>
      <p:sp>
        <p:nvSpPr>
          <p:cNvPr id="11" name="TextBox 13"/>
          <p:cNvSpPr txBox="1">
            <a:spLocks noChangeArrowheads="1"/>
          </p:cNvSpPr>
          <p:nvPr/>
        </p:nvSpPr>
        <p:spPr bwMode="auto">
          <a:xfrm>
            <a:off x="6732332" y="1167595"/>
            <a:ext cx="530906" cy="300078"/>
          </a:xfrm>
          <a:prstGeom prst="rect">
            <a:avLst/>
          </a:prstGeom>
          <a:noFill/>
          <a:ln w="9525">
            <a:noFill/>
            <a:miter lim="800000"/>
            <a:headEnd/>
            <a:tailEnd/>
          </a:ln>
        </p:spPr>
        <p:txBody>
          <a:bodyPr wrap="none" lIns="91436" tIns="45718" rIns="91436" bIns="45718">
            <a:spAutoFit/>
          </a:bodyPr>
          <a:lstStyle/>
          <a:p>
            <a:pPr algn="ctr" defTabSz="914355">
              <a:defRPr/>
            </a:pPr>
            <a:r>
              <a:rPr lang="en-US" altLang="zh-CN" b="1" dirty="0" smtClean="0">
                <a:solidFill>
                  <a:prstClr val="black"/>
                </a:solidFill>
                <a:latin typeface="黑体" pitchFamily="49" charset="-122"/>
                <a:ea typeface="黑体" pitchFamily="49" charset="-122"/>
              </a:rPr>
              <a:t>2017</a:t>
            </a:r>
            <a:endParaRPr lang="zh-CN" altLang="en-US" b="1" dirty="0">
              <a:solidFill>
                <a:prstClr val="black"/>
              </a:solidFill>
              <a:latin typeface="黑体" pitchFamily="49" charset="-122"/>
              <a:ea typeface="黑体" pitchFamily="49" charset="-122"/>
            </a:endParaRPr>
          </a:p>
        </p:txBody>
      </p:sp>
      <p:cxnSp>
        <p:nvCxnSpPr>
          <p:cNvPr id="13" name="直接连接符 12"/>
          <p:cNvCxnSpPr/>
          <p:nvPr/>
        </p:nvCxnSpPr>
        <p:spPr bwMode="auto">
          <a:xfrm>
            <a:off x="6172582" y="1715675"/>
            <a:ext cx="2917528" cy="0"/>
          </a:xfrm>
          <a:prstGeom prst="line">
            <a:avLst/>
          </a:prstGeom>
          <a:ln w="76200">
            <a:solidFill>
              <a:srgbClr val="00B0F0"/>
            </a:solidFill>
            <a:headEnd type="none" w="med" len="med"/>
            <a:tailEnd type="triangle" w="med" len="med"/>
          </a:ln>
        </p:spPr>
        <p:style>
          <a:lnRef idx="3">
            <a:schemeClr val="accent6"/>
          </a:lnRef>
          <a:fillRef idx="0">
            <a:schemeClr val="accent6"/>
          </a:fillRef>
          <a:effectRef idx="2">
            <a:schemeClr val="accent6"/>
          </a:effectRef>
          <a:fontRef idx="minor">
            <a:schemeClr val="tx1"/>
          </a:fontRef>
        </p:style>
      </p:cxnSp>
      <p:cxnSp>
        <p:nvCxnSpPr>
          <p:cNvPr id="22" name="直接连接符 21"/>
          <p:cNvCxnSpPr/>
          <p:nvPr/>
        </p:nvCxnSpPr>
        <p:spPr bwMode="auto">
          <a:xfrm>
            <a:off x="1993403" y="1707654"/>
            <a:ext cx="2562555" cy="830"/>
          </a:xfrm>
          <a:prstGeom prst="line">
            <a:avLst/>
          </a:prstGeom>
          <a:ln w="76200">
            <a:solidFill>
              <a:srgbClr val="C00000"/>
            </a:solidFill>
          </a:ln>
        </p:spPr>
        <p:style>
          <a:lnRef idx="3">
            <a:schemeClr val="accent6"/>
          </a:lnRef>
          <a:fillRef idx="0">
            <a:schemeClr val="accent6"/>
          </a:fillRef>
          <a:effectRef idx="2">
            <a:schemeClr val="accent6"/>
          </a:effectRef>
          <a:fontRef idx="minor">
            <a:schemeClr val="tx1"/>
          </a:fontRef>
        </p:style>
      </p:cxnSp>
      <p:cxnSp>
        <p:nvCxnSpPr>
          <p:cNvPr id="27" name="直接连接符 26"/>
          <p:cNvCxnSpPr/>
          <p:nvPr/>
        </p:nvCxnSpPr>
        <p:spPr bwMode="auto">
          <a:xfrm>
            <a:off x="193202" y="1707654"/>
            <a:ext cx="1800200" cy="0"/>
          </a:xfrm>
          <a:prstGeom prst="line">
            <a:avLst/>
          </a:prstGeom>
          <a:ln w="76200">
            <a:solidFill>
              <a:schemeClr val="bg1">
                <a:lumMod val="50000"/>
              </a:schemeClr>
            </a:solidFill>
          </a:ln>
        </p:spPr>
        <p:style>
          <a:lnRef idx="3">
            <a:schemeClr val="accent6"/>
          </a:lnRef>
          <a:fillRef idx="0">
            <a:schemeClr val="accent6"/>
          </a:fillRef>
          <a:effectRef idx="2">
            <a:schemeClr val="accent6"/>
          </a:effectRef>
          <a:fontRef idx="minor">
            <a:schemeClr val="tx1"/>
          </a:fontRef>
        </p:style>
      </p:cxnSp>
      <p:cxnSp>
        <p:nvCxnSpPr>
          <p:cNvPr id="18" name="直接连接符 17"/>
          <p:cNvCxnSpPr/>
          <p:nvPr/>
        </p:nvCxnSpPr>
        <p:spPr bwMode="auto">
          <a:xfrm>
            <a:off x="1993401" y="1507673"/>
            <a:ext cx="0" cy="21602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bwMode="auto">
          <a:xfrm>
            <a:off x="4528275" y="1499651"/>
            <a:ext cx="0" cy="21602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993401" y="1707654"/>
            <a:ext cx="0" cy="3186354"/>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4536296" y="1707654"/>
            <a:ext cx="0" cy="3186354"/>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42" name="内容占位符 2"/>
          <p:cNvSpPr txBox="1">
            <a:spLocks/>
          </p:cNvSpPr>
          <p:nvPr/>
        </p:nvSpPr>
        <p:spPr>
          <a:xfrm>
            <a:off x="4608300" y="1801106"/>
            <a:ext cx="2410121" cy="2530376"/>
          </a:xfrm>
          <a:prstGeom prst="rect">
            <a:avLst/>
          </a:prstGeom>
        </p:spPr>
        <p:txBody>
          <a:bodyPr vert="horz" lIns="91436" tIns="45718" rIns="91436" bIns="45718" rtlCol="0">
            <a:normAutofit lnSpcReduction="10000"/>
          </a:bodyPr>
          <a:lstStyle/>
          <a:p>
            <a:pPr marL="342884" indent="-342884" defTabSz="914355">
              <a:spcBef>
                <a:spcPct val="20000"/>
              </a:spcBef>
              <a:buFont typeface="Arial" pitchFamily="34" charset="0"/>
              <a:buChar char="•"/>
              <a:defRPr/>
            </a:pPr>
            <a:r>
              <a:rPr lang="zh-CN" altLang="en-US" sz="1800" b="1" dirty="0" smtClean="0">
                <a:solidFill>
                  <a:prstClr val="black"/>
                </a:solidFill>
                <a:latin typeface="微软雅黑" pitchFamily="34" charset="-122"/>
                <a:ea typeface="微软雅黑" pitchFamily="34" charset="-122"/>
              </a:rPr>
              <a:t>两课融合</a:t>
            </a:r>
            <a:r>
              <a:rPr lang="en-US" altLang="zh-CN" sz="1800" dirty="0" smtClean="0">
                <a:solidFill>
                  <a:prstClr val="black"/>
                </a:solidFill>
                <a:latin typeface="微软雅黑" pitchFamily="34" charset="-122"/>
                <a:ea typeface="微软雅黑" pitchFamily="34" charset="-122"/>
              </a:rPr>
              <a:t>:《</a:t>
            </a:r>
            <a:r>
              <a:rPr lang="zh-CN" altLang="en-US" sz="1800" dirty="0" smtClean="0">
                <a:solidFill>
                  <a:prstClr val="black"/>
                </a:solidFill>
                <a:latin typeface="微软雅黑" pitchFamily="34" charset="-122"/>
                <a:ea typeface="微软雅黑" pitchFamily="34" charset="-122"/>
              </a:rPr>
              <a:t>数据结构与程序设计基础</a:t>
            </a:r>
            <a:r>
              <a:rPr lang="en-US" altLang="zh-CN" sz="1800" dirty="0" smtClean="0">
                <a:solidFill>
                  <a:prstClr val="black"/>
                </a:solidFill>
                <a:latin typeface="微软雅黑" pitchFamily="34" charset="-122"/>
                <a:ea typeface="微软雅黑" pitchFamily="34" charset="-122"/>
              </a:rPr>
              <a:t>》</a:t>
            </a:r>
          </a:p>
          <a:p>
            <a:pPr marL="742913" lvl="1" indent="-285736" defTabSz="914355">
              <a:spcBef>
                <a:spcPct val="20000"/>
              </a:spcBef>
              <a:buFont typeface="Arial" pitchFamily="34" charset="0"/>
              <a:buChar char="–"/>
              <a:defRPr/>
            </a:pPr>
            <a:r>
              <a:rPr lang="zh-CN" altLang="en-US" sz="1700" dirty="0" smtClean="0">
                <a:solidFill>
                  <a:prstClr val="black"/>
                </a:solidFill>
                <a:latin typeface="微软雅黑" pitchFamily="34" charset="-122"/>
                <a:ea typeface="微软雅黑" pitchFamily="34" charset="-122"/>
              </a:rPr>
              <a:t>高级语言程序设计</a:t>
            </a:r>
            <a:endParaRPr lang="en-US" altLang="zh-CN" sz="1700" dirty="0" smtClean="0">
              <a:solidFill>
                <a:prstClr val="black"/>
              </a:solidFill>
              <a:latin typeface="微软雅黑" pitchFamily="34" charset="-122"/>
              <a:ea typeface="微软雅黑" pitchFamily="34" charset="-122"/>
            </a:endParaRPr>
          </a:p>
          <a:p>
            <a:pPr marL="742913" lvl="1" indent="-285736" defTabSz="914355">
              <a:spcBef>
                <a:spcPct val="20000"/>
              </a:spcBef>
              <a:buFont typeface="Arial" pitchFamily="34" charset="0"/>
              <a:buChar char="–"/>
              <a:defRPr/>
            </a:pPr>
            <a:r>
              <a:rPr lang="zh-CN" altLang="en-US" sz="1700" dirty="0" smtClean="0">
                <a:solidFill>
                  <a:prstClr val="black"/>
                </a:solidFill>
                <a:latin typeface="微软雅黑" pitchFamily="34" charset="-122"/>
                <a:ea typeface="微软雅黑" pitchFamily="34" charset="-122"/>
              </a:rPr>
              <a:t>数据结构与算法</a:t>
            </a:r>
            <a:endParaRPr lang="en-US" altLang="zh-CN" sz="1700" dirty="0" smtClean="0">
              <a:solidFill>
                <a:prstClr val="black"/>
              </a:solidFill>
              <a:latin typeface="微软雅黑" pitchFamily="34" charset="-122"/>
              <a:ea typeface="微软雅黑" pitchFamily="34" charset="-122"/>
            </a:endParaRPr>
          </a:p>
          <a:p>
            <a:pPr marL="342884" indent="-342884" defTabSz="914355">
              <a:spcBef>
                <a:spcPct val="20000"/>
              </a:spcBef>
              <a:buFont typeface="Arial" pitchFamily="34" charset="0"/>
              <a:buChar char="•"/>
              <a:defRPr/>
            </a:pPr>
            <a:r>
              <a:rPr lang="zh-CN" altLang="en-US" sz="1800" dirty="0" smtClean="0">
                <a:solidFill>
                  <a:srgbClr val="C00000"/>
                </a:solidFill>
                <a:latin typeface="微软雅黑" pitchFamily="34" charset="-122"/>
                <a:ea typeface="微软雅黑" pitchFamily="34" charset="-122"/>
              </a:rPr>
              <a:t>研发</a:t>
            </a:r>
            <a:r>
              <a:rPr lang="zh-CN" altLang="en-US" sz="1800" b="1" dirty="0" smtClean="0">
                <a:solidFill>
                  <a:srgbClr val="C00000"/>
                </a:solidFill>
                <a:latin typeface="微软雅黑" pitchFamily="34" charset="-122"/>
                <a:ea typeface="微软雅黑" pitchFamily="34" charset="-122"/>
              </a:rPr>
              <a:t>数据结构与算法支撑功能</a:t>
            </a:r>
            <a:endParaRPr lang="en-US" altLang="zh-CN" sz="1800" b="1" dirty="0" smtClean="0">
              <a:solidFill>
                <a:srgbClr val="C00000"/>
              </a:solidFill>
              <a:latin typeface="微软雅黑" pitchFamily="34" charset="-122"/>
              <a:ea typeface="微软雅黑" pitchFamily="34" charset="-122"/>
            </a:endParaRPr>
          </a:p>
          <a:p>
            <a:pPr marL="742913" lvl="1" indent="-285736" defTabSz="914355">
              <a:spcBef>
                <a:spcPct val="20000"/>
              </a:spcBef>
              <a:buFont typeface="Arial" pitchFamily="34" charset="0"/>
              <a:buChar char="–"/>
              <a:defRPr/>
            </a:pPr>
            <a:endParaRPr lang="zh-CN" altLang="en-US" sz="1800" dirty="0">
              <a:solidFill>
                <a:prstClr val="black"/>
              </a:solidFill>
              <a:latin typeface="Calibri"/>
              <a:ea typeface="宋体"/>
            </a:endParaRPr>
          </a:p>
        </p:txBody>
      </p:sp>
      <p:sp>
        <p:nvSpPr>
          <p:cNvPr id="44" name="内容占位符 2"/>
          <p:cNvSpPr txBox="1">
            <a:spLocks/>
          </p:cNvSpPr>
          <p:nvPr/>
        </p:nvSpPr>
        <p:spPr>
          <a:xfrm>
            <a:off x="2033505" y="1749028"/>
            <a:ext cx="2466309" cy="3394472"/>
          </a:xfrm>
          <a:prstGeom prst="rect">
            <a:avLst/>
          </a:prstGeom>
        </p:spPr>
        <p:txBody>
          <a:bodyPr vert="horz" lIns="91436" tIns="45718" rIns="91436" bIns="45718" rtlCol="0">
            <a:normAutofit/>
          </a:bodyPr>
          <a:lstStyle/>
          <a:p>
            <a:pPr marL="342884" indent="-342884" defTabSz="914355">
              <a:spcBef>
                <a:spcPct val="20000"/>
              </a:spcBef>
              <a:buFont typeface="Arial" pitchFamily="34" charset="0"/>
              <a:buChar char="•"/>
              <a:defRPr/>
            </a:pPr>
            <a:r>
              <a:rPr lang="zh-CN" altLang="en-US" sz="1800" b="1" dirty="0" smtClean="0">
                <a:solidFill>
                  <a:prstClr val="black"/>
                </a:solidFill>
                <a:latin typeface="微软雅黑" pitchFamily="34" charset="-122"/>
                <a:ea typeface="微软雅黑" pitchFamily="34" charset="-122"/>
              </a:rPr>
              <a:t>实践能力为导向</a:t>
            </a:r>
            <a:r>
              <a:rPr lang="zh-CN" altLang="en-US" sz="1800" dirty="0" smtClean="0">
                <a:solidFill>
                  <a:prstClr val="black"/>
                </a:solidFill>
                <a:latin typeface="微软雅黑" pitchFamily="34" charset="-122"/>
                <a:ea typeface="微软雅黑" pitchFamily="34" charset="-122"/>
              </a:rPr>
              <a:t>使用程序设计语言求解问题的能力</a:t>
            </a:r>
            <a:endParaRPr lang="en-US" altLang="zh-CN" sz="1800" dirty="0" smtClean="0">
              <a:solidFill>
                <a:prstClr val="black"/>
              </a:solidFill>
              <a:latin typeface="微软雅黑" pitchFamily="34" charset="-122"/>
              <a:ea typeface="微软雅黑" pitchFamily="34" charset="-122"/>
            </a:endParaRPr>
          </a:p>
          <a:p>
            <a:pPr marL="342884" indent="-342884" defTabSz="914355">
              <a:spcBef>
                <a:spcPct val="20000"/>
              </a:spcBef>
              <a:buFont typeface="Arial" pitchFamily="34" charset="0"/>
              <a:buChar char="•"/>
              <a:defRPr/>
            </a:pPr>
            <a:r>
              <a:rPr lang="zh-CN" altLang="en-US" sz="1800" dirty="0" smtClean="0">
                <a:solidFill>
                  <a:srgbClr val="C00000"/>
                </a:solidFill>
                <a:latin typeface="微软雅黑" pitchFamily="34" charset="-122"/>
                <a:ea typeface="微软雅黑" pitchFamily="34" charset="-122"/>
              </a:rPr>
              <a:t>作业</a:t>
            </a:r>
            <a:r>
              <a:rPr lang="en-US" altLang="zh-CN" sz="1800" dirty="0" smtClean="0">
                <a:solidFill>
                  <a:srgbClr val="C00000"/>
                </a:solidFill>
                <a:latin typeface="微软雅黑" pitchFamily="34" charset="-122"/>
                <a:ea typeface="微软雅黑" pitchFamily="34" charset="-122"/>
              </a:rPr>
              <a:t>(10%)</a:t>
            </a:r>
            <a:r>
              <a:rPr lang="zh-CN" altLang="en-US" sz="1800" dirty="0" smtClean="0">
                <a:solidFill>
                  <a:srgbClr val="C00000"/>
                </a:solidFill>
                <a:latin typeface="微软雅黑" pitchFamily="34" charset="-122"/>
                <a:ea typeface="微软雅黑" pitchFamily="34" charset="-122"/>
              </a:rPr>
              <a:t>与考试</a:t>
            </a:r>
            <a:r>
              <a:rPr lang="en-US" altLang="zh-CN" sz="1800" dirty="0" smtClean="0">
                <a:solidFill>
                  <a:srgbClr val="C00000"/>
                </a:solidFill>
                <a:latin typeface="微软雅黑" pitchFamily="34" charset="-122"/>
                <a:ea typeface="微软雅黑" pitchFamily="34" charset="-122"/>
              </a:rPr>
              <a:t>(90%)</a:t>
            </a:r>
            <a:r>
              <a:rPr lang="zh-CN" altLang="en-US" sz="1800" dirty="0" smtClean="0">
                <a:solidFill>
                  <a:srgbClr val="C00000"/>
                </a:solidFill>
                <a:latin typeface="微软雅黑" pitchFamily="34" charset="-122"/>
                <a:ea typeface="微软雅黑" pitchFamily="34" charset="-122"/>
              </a:rPr>
              <a:t>全部</a:t>
            </a:r>
            <a:r>
              <a:rPr lang="zh-CN" altLang="en-US" sz="1800" b="1" dirty="0" smtClean="0">
                <a:solidFill>
                  <a:srgbClr val="C00000"/>
                </a:solidFill>
                <a:latin typeface="微软雅黑" pitchFamily="34" charset="-122"/>
                <a:ea typeface="微软雅黑" pitchFamily="34" charset="-122"/>
              </a:rPr>
              <a:t>在线完成</a:t>
            </a:r>
            <a:r>
              <a:rPr lang="zh-CN" altLang="en-US" sz="1800" dirty="0" smtClean="0">
                <a:solidFill>
                  <a:srgbClr val="C00000"/>
                </a:solidFill>
                <a:latin typeface="微软雅黑" pitchFamily="34" charset="-122"/>
                <a:ea typeface="微软雅黑" pitchFamily="34" charset="-122"/>
              </a:rPr>
              <a:t>，挑战：</a:t>
            </a:r>
            <a:endParaRPr lang="en-US" altLang="zh-CN" sz="1800" dirty="0" smtClean="0">
              <a:solidFill>
                <a:srgbClr val="C00000"/>
              </a:solidFill>
              <a:latin typeface="微软雅黑" pitchFamily="34" charset="-122"/>
              <a:ea typeface="微软雅黑" pitchFamily="34" charset="-122"/>
            </a:endParaRPr>
          </a:p>
          <a:p>
            <a:pPr marL="742913" lvl="1" indent="-285736" defTabSz="914355">
              <a:spcBef>
                <a:spcPct val="20000"/>
              </a:spcBef>
              <a:buFont typeface="Arial" pitchFamily="34" charset="0"/>
              <a:buChar char="–"/>
              <a:defRPr/>
            </a:pPr>
            <a:r>
              <a:rPr lang="zh-CN" altLang="en-US" sz="1600" dirty="0" smtClean="0">
                <a:solidFill>
                  <a:prstClr val="black"/>
                </a:solidFill>
                <a:latin typeface="微软雅黑" pitchFamily="34" charset="-122"/>
                <a:ea typeface="微软雅黑" pitchFamily="34" charset="-122"/>
              </a:rPr>
              <a:t>如何监督独立完成作业</a:t>
            </a:r>
            <a:endParaRPr lang="en-US" altLang="zh-CN" sz="1600" dirty="0" smtClean="0">
              <a:solidFill>
                <a:prstClr val="black"/>
              </a:solidFill>
              <a:latin typeface="微软雅黑" pitchFamily="34" charset="-122"/>
              <a:ea typeface="微软雅黑" pitchFamily="34" charset="-122"/>
            </a:endParaRPr>
          </a:p>
          <a:p>
            <a:pPr marL="742913" lvl="1" indent="-285736" defTabSz="914355">
              <a:spcBef>
                <a:spcPct val="20000"/>
              </a:spcBef>
              <a:buFont typeface="Arial" pitchFamily="34" charset="0"/>
              <a:buChar char="–"/>
              <a:defRPr/>
            </a:pPr>
            <a:r>
              <a:rPr lang="zh-CN" altLang="en-US" sz="1600" dirty="0" smtClean="0">
                <a:solidFill>
                  <a:prstClr val="black"/>
                </a:solidFill>
                <a:latin typeface="微软雅黑" pitchFamily="34" charset="-122"/>
                <a:ea typeface="微软雅黑" pitchFamily="34" charset="-122"/>
              </a:rPr>
              <a:t>性能、稳定性</a:t>
            </a:r>
            <a:endParaRPr lang="en-US" altLang="zh-CN" sz="1600" dirty="0" smtClean="0">
              <a:solidFill>
                <a:prstClr val="black"/>
              </a:solidFill>
              <a:latin typeface="微软雅黑" pitchFamily="34" charset="-122"/>
              <a:ea typeface="微软雅黑" pitchFamily="34" charset="-122"/>
            </a:endParaRPr>
          </a:p>
          <a:p>
            <a:pPr marL="742913" lvl="1" indent="-285736" defTabSz="914355">
              <a:spcBef>
                <a:spcPct val="20000"/>
              </a:spcBef>
              <a:buFont typeface="Arial" pitchFamily="34" charset="0"/>
              <a:buChar char="–"/>
              <a:defRPr/>
            </a:pPr>
            <a:r>
              <a:rPr lang="zh-CN" altLang="en-US" sz="1600" dirty="0" smtClean="0">
                <a:solidFill>
                  <a:prstClr val="black"/>
                </a:solidFill>
                <a:latin typeface="微软雅黑" pitchFamily="34" charset="-122"/>
                <a:ea typeface="微软雅黑" pitchFamily="34" charset="-122"/>
              </a:rPr>
              <a:t>数据的安全</a:t>
            </a:r>
            <a:endParaRPr lang="en-US" altLang="zh-CN" sz="1600" dirty="0" smtClean="0">
              <a:solidFill>
                <a:prstClr val="black"/>
              </a:solidFill>
              <a:latin typeface="微软雅黑" pitchFamily="34" charset="-122"/>
              <a:ea typeface="微软雅黑" pitchFamily="34" charset="-122"/>
            </a:endParaRPr>
          </a:p>
          <a:p>
            <a:pPr marL="742913" lvl="1" indent="-285736" defTabSz="914355">
              <a:spcBef>
                <a:spcPct val="20000"/>
              </a:spcBef>
              <a:buFont typeface="Arial" pitchFamily="34" charset="0"/>
              <a:buChar char="–"/>
              <a:defRPr/>
            </a:pPr>
            <a:endParaRPr lang="en-US" altLang="zh-CN" sz="1800" dirty="0" smtClean="0">
              <a:solidFill>
                <a:srgbClr val="C00000"/>
              </a:solidFill>
              <a:latin typeface="微软雅黑" pitchFamily="34" charset="-122"/>
              <a:ea typeface="微软雅黑" pitchFamily="34" charset="-122"/>
            </a:endParaRPr>
          </a:p>
          <a:p>
            <a:pPr marL="342884" indent="-342884" defTabSz="914355">
              <a:spcBef>
                <a:spcPct val="20000"/>
              </a:spcBef>
              <a:buFont typeface="Arial" pitchFamily="34" charset="0"/>
              <a:buChar char="•"/>
              <a:defRPr/>
            </a:pPr>
            <a:endParaRPr lang="zh-CN" altLang="en-US" sz="1800" dirty="0">
              <a:solidFill>
                <a:prstClr val="black"/>
              </a:solidFill>
              <a:latin typeface="Calibri"/>
              <a:ea typeface="宋体"/>
            </a:endParaRPr>
          </a:p>
        </p:txBody>
      </p:sp>
      <p:cxnSp>
        <p:nvCxnSpPr>
          <p:cNvPr id="23" name="直接连接符 22"/>
          <p:cNvCxnSpPr/>
          <p:nvPr/>
        </p:nvCxnSpPr>
        <p:spPr bwMode="auto">
          <a:xfrm>
            <a:off x="4536061" y="1715676"/>
            <a:ext cx="2562555" cy="830"/>
          </a:xfrm>
          <a:prstGeom prst="line">
            <a:avLst/>
          </a:prstGeom>
          <a:ln w="76200">
            <a:solidFill>
              <a:srgbClr val="C00000"/>
            </a:solidFill>
          </a:ln>
        </p:spPr>
        <p:style>
          <a:lnRef idx="3">
            <a:schemeClr val="accent6"/>
          </a:lnRef>
          <a:fillRef idx="0">
            <a:schemeClr val="accent6"/>
          </a:fillRef>
          <a:effectRef idx="2">
            <a:schemeClr val="accent6"/>
          </a:effectRef>
          <a:fontRef idx="minor">
            <a:schemeClr val="tx1"/>
          </a:fontRef>
        </p:style>
      </p:cxnSp>
      <p:cxnSp>
        <p:nvCxnSpPr>
          <p:cNvPr id="25" name="直接连接符 24"/>
          <p:cNvCxnSpPr/>
          <p:nvPr/>
        </p:nvCxnSpPr>
        <p:spPr bwMode="auto">
          <a:xfrm>
            <a:off x="7070933" y="1507673"/>
            <a:ext cx="0" cy="21602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7070933" y="1771823"/>
            <a:ext cx="0" cy="3186354"/>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a:spLocks noChangeArrowheads="1"/>
          </p:cNvSpPr>
          <p:nvPr/>
        </p:nvSpPr>
        <p:spPr bwMode="auto">
          <a:xfrm>
            <a:off x="4256330" y="1159575"/>
            <a:ext cx="530906" cy="300078"/>
          </a:xfrm>
          <a:prstGeom prst="rect">
            <a:avLst/>
          </a:prstGeom>
          <a:noFill/>
          <a:ln w="9525">
            <a:noFill/>
            <a:miter lim="800000"/>
            <a:headEnd/>
            <a:tailEnd/>
          </a:ln>
        </p:spPr>
        <p:txBody>
          <a:bodyPr wrap="none" lIns="91436" tIns="45718" rIns="91436" bIns="45718">
            <a:spAutoFit/>
          </a:bodyPr>
          <a:lstStyle/>
          <a:p>
            <a:pPr algn="ctr" defTabSz="914355">
              <a:defRPr/>
            </a:pPr>
            <a:r>
              <a:rPr lang="en-US" altLang="zh-CN" b="1" dirty="0" smtClean="0">
                <a:solidFill>
                  <a:prstClr val="black"/>
                </a:solidFill>
                <a:latin typeface="黑体" pitchFamily="49" charset="-122"/>
                <a:ea typeface="黑体" pitchFamily="49" charset="-122"/>
              </a:rPr>
              <a:t>2015</a:t>
            </a:r>
            <a:endParaRPr lang="zh-CN" altLang="en-US" b="1" dirty="0">
              <a:solidFill>
                <a:prstClr val="black"/>
              </a:solidFill>
              <a:latin typeface="黑体" pitchFamily="49" charset="-122"/>
              <a:ea typeface="黑体" pitchFamily="49" charset="-122"/>
            </a:endParaRPr>
          </a:p>
        </p:txBody>
      </p:sp>
      <p:sp>
        <p:nvSpPr>
          <p:cNvPr id="29" name="内容占位符 2"/>
          <p:cNvSpPr txBox="1">
            <a:spLocks/>
          </p:cNvSpPr>
          <p:nvPr/>
        </p:nvSpPr>
        <p:spPr>
          <a:xfrm>
            <a:off x="7050505" y="1801107"/>
            <a:ext cx="2117545" cy="2530376"/>
          </a:xfrm>
          <a:prstGeom prst="rect">
            <a:avLst/>
          </a:prstGeom>
        </p:spPr>
        <p:txBody>
          <a:bodyPr vert="horz" lIns="91436" tIns="45718" rIns="91436" bIns="45718" rtlCol="0">
            <a:normAutofit/>
          </a:bodyPr>
          <a:lstStyle/>
          <a:p>
            <a:pPr marL="342884" indent="-342884" defTabSz="914355">
              <a:spcBef>
                <a:spcPct val="20000"/>
              </a:spcBef>
              <a:buFont typeface="Arial" pitchFamily="34" charset="0"/>
              <a:buChar char="•"/>
              <a:defRPr/>
            </a:pPr>
            <a:r>
              <a:rPr lang="zh-CN" altLang="en-US" sz="1800" b="1" dirty="0" smtClean="0">
                <a:solidFill>
                  <a:prstClr val="black"/>
                </a:solidFill>
                <a:latin typeface="微软雅黑" pitchFamily="34" charset="-122"/>
                <a:ea typeface="微软雅黑" pitchFamily="34" charset="-122"/>
              </a:rPr>
              <a:t>大类招生</a:t>
            </a:r>
            <a:r>
              <a:rPr lang="en-US" altLang="zh-CN" sz="1800" dirty="0" smtClean="0">
                <a:solidFill>
                  <a:prstClr val="black"/>
                </a:solidFill>
                <a:latin typeface="微软雅黑" pitchFamily="34" charset="-122"/>
                <a:ea typeface="微软雅黑" pitchFamily="34" charset="-122"/>
              </a:rPr>
              <a:t>:《</a:t>
            </a:r>
            <a:r>
              <a:rPr lang="zh-CN" altLang="en-US" sz="1800" dirty="0" smtClean="0">
                <a:solidFill>
                  <a:prstClr val="black"/>
                </a:solidFill>
                <a:latin typeface="微软雅黑" pitchFamily="34" charset="-122"/>
                <a:ea typeface="微软雅黑" pitchFamily="34" charset="-122"/>
              </a:rPr>
              <a:t>数据结构与程序设计</a:t>
            </a:r>
            <a:r>
              <a:rPr lang="en-US" altLang="zh-CN" sz="1800" dirty="0" smtClean="0">
                <a:solidFill>
                  <a:prstClr val="black"/>
                </a:solidFill>
                <a:latin typeface="微软雅黑" pitchFamily="34" charset="-122"/>
                <a:ea typeface="微软雅黑" pitchFamily="34" charset="-122"/>
              </a:rPr>
              <a:t>》</a:t>
            </a:r>
          </a:p>
          <a:p>
            <a:pPr marL="742913" lvl="1" indent="-285736" defTabSz="914355">
              <a:spcBef>
                <a:spcPct val="20000"/>
              </a:spcBef>
              <a:buFont typeface="Arial" pitchFamily="34" charset="0"/>
              <a:buChar char="–"/>
              <a:defRPr/>
            </a:pPr>
            <a:r>
              <a:rPr lang="zh-CN" altLang="en-US" sz="1600" dirty="0" smtClean="0">
                <a:solidFill>
                  <a:prstClr val="black"/>
                </a:solidFill>
                <a:latin typeface="微软雅黑" pitchFamily="34" charset="-122"/>
                <a:ea typeface="微软雅黑" pitchFamily="34" charset="-122"/>
              </a:rPr>
              <a:t>数据结构与算法</a:t>
            </a:r>
            <a:endParaRPr lang="en-US" altLang="zh-CN" sz="1600" dirty="0" smtClean="0">
              <a:solidFill>
                <a:prstClr val="black"/>
              </a:solidFill>
              <a:latin typeface="微软雅黑" pitchFamily="34" charset="-122"/>
              <a:ea typeface="微软雅黑" pitchFamily="34" charset="-122"/>
            </a:endParaRPr>
          </a:p>
          <a:p>
            <a:pPr marL="742913" lvl="1" indent="-285736" defTabSz="914355">
              <a:spcBef>
                <a:spcPct val="20000"/>
              </a:spcBef>
              <a:buFont typeface="Arial" pitchFamily="34" charset="0"/>
              <a:buChar char="–"/>
              <a:defRPr/>
            </a:pPr>
            <a:r>
              <a:rPr lang="zh-CN" altLang="en-US" sz="1600" dirty="0" smtClean="0">
                <a:solidFill>
                  <a:prstClr val="black"/>
                </a:solidFill>
                <a:latin typeface="微软雅黑" pitchFamily="34" charset="-122"/>
                <a:ea typeface="微软雅黑" pitchFamily="34" charset="-122"/>
              </a:rPr>
              <a:t>高级语言程序设计</a:t>
            </a:r>
            <a:endParaRPr lang="en-US" altLang="zh-CN" sz="1600" dirty="0" smtClean="0">
              <a:solidFill>
                <a:prstClr val="black"/>
              </a:solidFill>
              <a:latin typeface="微软雅黑" pitchFamily="34" charset="-122"/>
              <a:ea typeface="微软雅黑" pitchFamily="34" charset="-122"/>
            </a:endParaRPr>
          </a:p>
          <a:p>
            <a:pPr marL="742913" lvl="1" indent="-285736" defTabSz="914355">
              <a:spcBef>
                <a:spcPct val="20000"/>
              </a:spcBef>
              <a:buFont typeface="Arial" pitchFamily="34" charset="0"/>
              <a:buChar char="–"/>
              <a:defRPr/>
            </a:pPr>
            <a:endParaRPr lang="en-US" altLang="zh-CN" sz="1800" dirty="0" smtClean="0">
              <a:solidFill>
                <a:prstClr val="black"/>
              </a:solidFill>
              <a:latin typeface="微软雅黑" pitchFamily="34" charset="-122"/>
              <a:ea typeface="微软雅黑" pitchFamily="34" charset="-122"/>
            </a:endParaRPr>
          </a:p>
          <a:p>
            <a:pPr marL="742913" lvl="1" indent="-285736" defTabSz="914355">
              <a:spcBef>
                <a:spcPct val="20000"/>
              </a:spcBef>
              <a:buFont typeface="Arial" pitchFamily="34" charset="0"/>
              <a:buChar char="–"/>
              <a:defRPr/>
            </a:pPr>
            <a:endParaRPr lang="zh-CN" altLang="en-US" sz="1800" dirty="0">
              <a:solidFill>
                <a:prstClr val="black"/>
              </a:solidFill>
              <a:latin typeface="Calibri"/>
              <a:ea typeface="宋体"/>
            </a:endParaRPr>
          </a:p>
        </p:txBody>
      </p:sp>
      <p:sp>
        <p:nvSpPr>
          <p:cNvPr id="33" name="标题 1"/>
          <p:cNvSpPr txBox="1">
            <a:spLocks noGrp="1"/>
          </p:cNvSpPr>
          <p:nvPr>
            <p:ph type="title"/>
          </p:nvPr>
        </p:nvSpPr>
        <p:spPr bwMode="auto">
          <a:xfrm>
            <a:off x="700839"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北航：程序设计课程应用案例</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16CAA922-B0F7-4394-A4B5-A6F8842741B0}" type="slidenum">
              <a:rPr lang="en-US" altLang="zh-CN" smtClean="0">
                <a:solidFill>
                  <a:prstClr val="black">
                    <a:tint val="75000"/>
                  </a:prstClr>
                </a:solidFill>
              </a:rPr>
              <a:pPr>
                <a:defRPr/>
              </a:pPr>
              <a:t>103</a:t>
            </a:fld>
            <a:endParaRPr lang="en-US" altLang="zh-CN">
              <a:solidFill>
                <a:prstClr val="black">
                  <a:tint val="75000"/>
                </a:prstClr>
              </a:solidFill>
            </a:endParaRPr>
          </a:p>
        </p:txBody>
      </p:sp>
      <p:graphicFrame>
        <p:nvGraphicFramePr>
          <p:cNvPr id="5" name="图表 4"/>
          <p:cNvGraphicFramePr/>
          <p:nvPr/>
        </p:nvGraphicFramePr>
        <p:xfrm>
          <a:off x="323528" y="1275606"/>
          <a:ext cx="4572000" cy="21717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图表 5"/>
          <p:cNvGraphicFramePr/>
          <p:nvPr/>
        </p:nvGraphicFramePr>
        <p:xfrm>
          <a:off x="4572000" y="3086100"/>
          <a:ext cx="4572000" cy="205740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4896544" y="1005576"/>
            <a:ext cx="4067944" cy="2054405"/>
          </a:xfrm>
          <a:prstGeom prst="rect">
            <a:avLst/>
          </a:prstGeom>
          <a:solidFill>
            <a:schemeClr val="bg2"/>
          </a:solidFill>
          <a:ln>
            <a:noFill/>
          </a:ln>
          <a:effectLst/>
          <a:scene3d>
            <a:camera prst="orthographicFront">
              <a:rot lat="0" lon="0" rev="0"/>
            </a:camera>
            <a:lightRig rig="contrasting" dir="t">
              <a:rot lat="0" lon="0" rev="7800000"/>
            </a:lightRig>
          </a:scene3d>
          <a:sp3d>
            <a:bevelT w="139700" h="139700"/>
          </a:sp3d>
        </p:spPr>
        <p:txBody>
          <a:bodyPr wrap="square" lIns="91436" tIns="45718" rIns="91436" bIns="45718" rtlCol="0">
            <a:spAutoFit/>
          </a:bodyPr>
          <a:lstStyle/>
          <a:p>
            <a:pPr algn="just" defTabSz="914355"/>
            <a:r>
              <a:rPr lang="zh-CN" altLang="en-US" sz="2000" b="1" dirty="0" smtClean="0">
                <a:solidFill>
                  <a:prstClr val="black"/>
                </a:solidFill>
                <a:latin typeface="微软雅黑" pitchFamily="34" charset="-122"/>
                <a:ea typeface="微软雅黑" pitchFamily="34" charset="-122"/>
              </a:rPr>
              <a:t>说明</a:t>
            </a:r>
            <a:r>
              <a:rPr lang="zh-CN" altLang="en-US" sz="2000" dirty="0" smtClean="0">
                <a:solidFill>
                  <a:prstClr val="black"/>
                </a:solidFill>
                <a:latin typeface="微软雅黑" pitchFamily="34" charset="-122"/>
                <a:ea typeface="微软雅黑" pitchFamily="34" charset="-122"/>
              </a:rPr>
              <a:t>：在此统计的是</a:t>
            </a:r>
            <a:r>
              <a:rPr lang="en-US" altLang="zh-CN" sz="2000" dirty="0" smtClean="0">
                <a:solidFill>
                  <a:prstClr val="black"/>
                </a:solidFill>
                <a:latin typeface="微软雅黑" pitchFamily="34" charset="-122"/>
                <a:ea typeface="微软雅黑" pitchFamily="34" charset="-122"/>
              </a:rPr>
              <a:t>5</a:t>
            </a:r>
            <a:r>
              <a:rPr lang="zh-CN" altLang="en-US" sz="2000" dirty="0" smtClean="0">
                <a:solidFill>
                  <a:prstClr val="black"/>
                </a:solidFill>
                <a:latin typeface="微软雅黑" pitchFamily="34" charset="-122"/>
                <a:ea typeface="微软雅黑" pitchFamily="34" charset="-122"/>
              </a:rPr>
              <a:t>个年级程序设计课期末考试情况。每次考试包括</a:t>
            </a:r>
            <a:r>
              <a:rPr lang="en-US" altLang="zh-CN" sz="2000" dirty="0" smtClean="0">
                <a:solidFill>
                  <a:prstClr val="black"/>
                </a:solidFill>
                <a:latin typeface="微软雅黑" pitchFamily="34" charset="-122"/>
                <a:ea typeface="微软雅黑" pitchFamily="34" charset="-122"/>
              </a:rPr>
              <a:t>3</a:t>
            </a:r>
            <a:r>
              <a:rPr lang="zh-CN" altLang="en-US" sz="2000" dirty="0" smtClean="0">
                <a:solidFill>
                  <a:prstClr val="black"/>
                </a:solidFill>
                <a:latin typeface="微软雅黑" pitchFamily="34" charset="-122"/>
                <a:ea typeface="微软雅黑" pitchFamily="34" charset="-122"/>
              </a:rPr>
              <a:t>个编程题</a:t>
            </a:r>
            <a:r>
              <a:rPr lang="en-US" altLang="zh-CN" sz="2000" dirty="0" smtClean="0">
                <a:solidFill>
                  <a:prstClr val="black"/>
                </a:solidFill>
                <a:latin typeface="微软雅黑" pitchFamily="34" charset="-122"/>
                <a:ea typeface="微软雅黑" pitchFamily="34" charset="-122"/>
              </a:rPr>
              <a:t>:</a:t>
            </a:r>
          </a:p>
          <a:p>
            <a:pPr marL="342884" indent="-342884" algn="just" defTabSz="914355">
              <a:buFont typeface="Arial" pitchFamily="34" charset="0"/>
              <a:buChar char="•"/>
            </a:pPr>
            <a:r>
              <a:rPr lang="zh-CN" altLang="en-US" dirty="0" smtClean="0">
                <a:solidFill>
                  <a:prstClr val="black"/>
                </a:solidFill>
                <a:latin typeface="微软雅黑" pitchFamily="34" charset="-122"/>
                <a:ea typeface="微软雅黑" pitchFamily="34" charset="-122"/>
              </a:rPr>
              <a:t>编程题</a:t>
            </a:r>
            <a:r>
              <a:rPr lang="en-US" altLang="zh-CN" dirty="0" smtClean="0">
                <a:solidFill>
                  <a:prstClr val="black"/>
                </a:solidFill>
                <a:latin typeface="微软雅黑" pitchFamily="34" charset="-122"/>
                <a:ea typeface="微软雅黑" pitchFamily="34" charset="-122"/>
              </a:rPr>
              <a:t>1</a:t>
            </a:r>
            <a:r>
              <a:rPr lang="zh-CN" altLang="en-US" dirty="0" smtClean="0">
                <a:solidFill>
                  <a:prstClr val="black"/>
                </a:solidFill>
                <a:latin typeface="微软雅黑" pitchFamily="34" charset="-122"/>
                <a:ea typeface="微软雅黑" pitchFamily="34" charset="-122"/>
              </a:rPr>
              <a:t>：为简单的基本题，涵盖了表达式、控制流等知识点</a:t>
            </a:r>
            <a:endParaRPr lang="en-US" altLang="zh-CN" dirty="0" smtClean="0">
              <a:solidFill>
                <a:prstClr val="black"/>
              </a:solidFill>
              <a:latin typeface="微软雅黑" pitchFamily="34" charset="-122"/>
              <a:ea typeface="微软雅黑" pitchFamily="34" charset="-122"/>
            </a:endParaRPr>
          </a:p>
          <a:p>
            <a:pPr marL="342884" indent="-342884" algn="just" defTabSz="914355">
              <a:buFont typeface="Arial" pitchFamily="34" charset="0"/>
              <a:buChar char="•"/>
            </a:pPr>
            <a:r>
              <a:rPr lang="zh-CN" altLang="en-US" dirty="0" smtClean="0">
                <a:solidFill>
                  <a:prstClr val="black"/>
                </a:solidFill>
                <a:latin typeface="微软雅黑" pitchFamily="34" charset="-122"/>
                <a:ea typeface="微软雅黑" pitchFamily="34" charset="-122"/>
              </a:rPr>
              <a:t>编程题</a:t>
            </a:r>
            <a:r>
              <a:rPr lang="en-US" altLang="zh-CN" dirty="0" smtClean="0">
                <a:solidFill>
                  <a:prstClr val="black"/>
                </a:solidFill>
                <a:latin typeface="微软雅黑" pitchFamily="34" charset="-122"/>
                <a:ea typeface="微软雅黑" pitchFamily="34" charset="-122"/>
              </a:rPr>
              <a:t>2</a:t>
            </a:r>
            <a:r>
              <a:rPr lang="zh-CN" altLang="en-US" dirty="0" smtClean="0">
                <a:solidFill>
                  <a:prstClr val="black"/>
                </a:solidFill>
                <a:latin typeface="微软雅黑" pitchFamily="34" charset="-122"/>
                <a:ea typeface="微软雅黑" pitchFamily="34" charset="-122"/>
              </a:rPr>
              <a:t>：为中等难度题，涵盖了表达式、控制流、数组、函数等知识点</a:t>
            </a:r>
            <a:endParaRPr lang="en-US" altLang="zh-CN" dirty="0" smtClean="0">
              <a:solidFill>
                <a:prstClr val="black"/>
              </a:solidFill>
              <a:latin typeface="微软雅黑" pitchFamily="34" charset="-122"/>
              <a:ea typeface="微软雅黑" pitchFamily="34" charset="-122"/>
            </a:endParaRPr>
          </a:p>
          <a:p>
            <a:pPr marL="342884" indent="-342884" algn="just" defTabSz="914355">
              <a:buFont typeface="Arial" pitchFamily="34" charset="0"/>
              <a:buChar char="•"/>
            </a:pPr>
            <a:r>
              <a:rPr lang="zh-CN" altLang="en-US" dirty="0" smtClean="0">
                <a:solidFill>
                  <a:prstClr val="black"/>
                </a:solidFill>
                <a:latin typeface="微软雅黑" pitchFamily="34" charset="-122"/>
                <a:ea typeface="微软雅黑" pitchFamily="34" charset="-122"/>
              </a:rPr>
              <a:t>编程题</a:t>
            </a:r>
            <a:r>
              <a:rPr lang="en-US" altLang="zh-CN" dirty="0" smtClean="0">
                <a:solidFill>
                  <a:prstClr val="black"/>
                </a:solidFill>
                <a:latin typeface="微软雅黑" pitchFamily="34" charset="-122"/>
                <a:ea typeface="微软雅黑" pitchFamily="34" charset="-122"/>
              </a:rPr>
              <a:t>3</a:t>
            </a:r>
            <a:r>
              <a:rPr lang="zh-CN" altLang="en-US" dirty="0" smtClean="0">
                <a:solidFill>
                  <a:prstClr val="black"/>
                </a:solidFill>
                <a:latin typeface="微软雅黑" pitchFamily="34" charset="-122"/>
                <a:ea typeface="微软雅黑" pitchFamily="34" charset="-122"/>
              </a:rPr>
              <a:t>：为综合应用题。</a:t>
            </a:r>
            <a:endParaRPr lang="zh-CN" altLang="en-US" dirty="0">
              <a:solidFill>
                <a:prstClr val="black"/>
              </a:solidFill>
              <a:latin typeface="微软雅黑" pitchFamily="34" charset="-122"/>
              <a:ea typeface="微软雅黑" pitchFamily="34" charset="-122"/>
            </a:endParaRPr>
          </a:p>
        </p:txBody>
      </p:sp>
      <p:sp>
        <p:nvSpPr>
          <p:cNvPr id="8" name="TextBox 7"/>
          <p:cNvSpPr txBox="1"/>
          <p:nvPr/>
        </p:nvSpPr>
        <p:spPr>
          <a:xfrm>
            <a:off x="251520" y="3759884"/>
            <a:ext cx="4067944" cy="1027200"/>
          </a:xfrm>
          <a:prstGeom prst="rect">
            <a:avLst/>
          </a:prstGeom>
          <a:solidFill>
            <a:schemeClr val="bg2"/>
          </a:solidFill>
          <a:ln>
            <a:noFill/>
          </a:ln>
          <a:effectLst/>
          <a:scene3d>
            <a:camera prst="orthographicFront">
              <a:rot lat="0" lon="0" rev="0"/>
            </a:camera>
            <a:lightRig rig="contrasting" dir="t">
              <a:rot lat="0" lon="0" rev="7800000"/>
            </a:lightRig>
          </a:scene3d>
          <a:sp3d>
            <a:bevelT w="139700" h="139700"/>
          </a:sp3d>
        </p:spPr>
        <p:txBody>
          <a:bodyPr wrap="square" lIns="91436" tIns="45718" rIns="91436" bIns="45718" rtlCol="0">
            <a:spAutoFit/>
          </a:bodyPr>
          <a:lstStyle/>
          <a:p>
            <a:pPr algn="just" defTabSz="914355"/>
            <a:r>
              <a:rPr lang="zh-CN" altLang="en-US" sz="2000" b="1" dirty="0" smtClean="0">
                <a:solidFill>
                  <a:prstClr val="black"/>
                </a:solidFill>
                <a:latin typeface="微软雅黑" pitchFamily="34" charset="-122"/>
                <a:ea typeface="微软雅黑" pitchFamily="34" charset="-122"/>
              </a:rPr>
              <a:t>从考试结果来看：</a:t>
            </a:r>
            <a:endParaRPr lang="en-US" altLang="zh-CN" sz="2000" b="1" dirty="0" smtClean="0">
              <a:solidFill>
                <a:prstClr val="black"/>
              </a:solidFill>
              <a:latin typeface="微软雅黑" pitchFamily="34" charset="-122"/>
              <a:ea typeface="微软雅黑" pitchFamily="34" charset="-122"/>
            </a:endParaRPr>
          </a:p>
          <a:p>
            <a:pPr marL="342884" indent="-342884" algn="just" defTabSz="914355">
              <a:buFontTx/>
              <a:buAutoNum type="arabicPeriod"/>
            </a:pPr>
            <a:r>
              <a:rPr lang="zh-CN" altLang="en-US" dirty="0" smtClean="0">
                <a:solidFill>
                  <a:prstClr val="black"/>
                </a:solidFill>
                <a:latin typeface="微软雅黑" pitchFamily="34" charset="-122"/>
                <a:ea typeface="微软雅黑" pitchFamily="34" charset="-122"/>
              </a:rPr>
              <a:t>考试能够贯彻教学目标要求</a:t>
            </a:r>
            <a:endParaRPr lang="en-US" altLang="zh-CN" dirty="0" smtClean="0">
              <a:solidFill>
                <a:prstClr val="black"/>
              </a:solidFill>
              <a:latin typeface="微软雅黑" pitchFamily="34" charset="-122"/>
              <a:ea typeface="微软雅黑" pitchFamily="34" charset="-122"/>
            </a:endParaRPr>
          </a:p>
          <a:p>
            <a:pPr marL="342884" indent="-342884" algn="just" defTabSz="914355">
              <a:buFontTx/>
              <a:buAutoNum type="arabicPeriod"/>
            </a:pPr>
            <a:r>
              <a:rPr lang="zh-CN" altLang="en-US" dirty="0" smtClean="0">
                <a:solidFill>
                  <a:prstClr val="black"/>
                </a:solidFill>
                <a:latin typeface="微软雅黑" pitchFamily="34" charset="-122"/>
                <a:ea typeface="微软雅黑" pitchFamily="34" charset="-122"/>
              </a:rPr>
              <a:t>在能够反映学生综合应用能力的编程题</a:t>
            </a:r>
            <a:r>
              <a:rPr lang="en-US" altLang="zh-CN" dirty="0" smtClean="0">
                <a:solidFill>
                  <a:prstClr val="black"/>
                </a:solidFill>
                <a:latin typeface="微软雅黑" pitchFamily="34" charset="-122"/>
                <a:ea typeface="微软雅黑" pitchFamily="34" charset="-122"/>
              </a:rPr>
              <a:t>3</a:t>
            </a:r>
            <a:r>
              <a:rPr lang="zh-CN" altLang="en-US" dirty="0" smtClean="0">
                <a:solidFill>
                  <a:prstClr val="black"/>
                </a:solidFill>
                <a:latin typeface="微软雅黑" pitchFamily="34" charset="-122"/>
                <a:ea typeface="微软雅黑" pitchFamily="34" charset="-122"/>
              </a:rPr>
              <a:t>上，反映学生的编程能力在提高</a:t>
            </a:r>
            <a:endParaRPr lang="zh-CN" altLang="en-US" dirty="0">
              <a:solidFill>
                <a:prstClr val="black"/>
              </a:solidFill>
              <a:latin typeface="微软雅黑" pitchFamily="34" charset="-122"/>
              <a:ea typeface="微软雅黑" pitchFamily="34" charset="-122"/>
            </a:endParaRPr>
          </a:p>
        </p:txBody>
      </p:sp>
      <p:sp>
        <p:nvSpPr>
          <p:cNvPr id="10" name="标题 1"/>
          <p:cNvSpPr txBox="1">
            <a:spLocks noGrp="1"/>
          </p:cNvSpPr>
          <p:nvPr>
            <p:ph type="title"/>
          </p:nvPr>
        </p:nvSpPr>
        <p:spPr bwMode="auto">
          <a:xfrm>
            <a:off x="700839"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北航：程序设计课程应用案例</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28186" y="1167595"/>
            <a:ext cx="2746648" cy="3394472"/>
          </a:xfrm>
        </p:spPr>
        <p:txBody>
          <a:bodyPr>
            <a:normAutofit lnSpcReduction="10000"/>
          </a:bodyPr>
          <a:lstStyle/>
          <a:p>
            <a:r>
              <a:rPr lang="zh-CN" altLang="en-US" dirty="0" smtClean="0">
                <a:latin typeface="微软雅黑" pitchFamily="34" charset="-122"/>
                <a:ea typeface="微软雅黑" pitchFamily="34" charset="-122"/>
              </a:rPr>
              <a:t>数据来源</a:t>
            </a:r>
            <a:endParaRPr lang="en-US" altLang="zh-CN" dirty="0" smtClean="0">
              <a:latin typeface="微软雅黑" pitchFamily="34" charset="-122"/>
              <a:ea typeface="微软雅黑" pitchFamily="34" charset="-122"/>
            </a:endParaRPr>
          </a:p>
          <a:p>
            <a:pPr lvl="1"/>
            <a:r>
              <a:rPr lang="zh-CN" altLang="en-US" sz="2100" dirty="0" smtClean="0">
                <a:latin typeface="微软雅黑" pitchFamily="34" charset="-122"/>
                <a:ea typeface="微软雅黑" pitchFamily="34" charset="-122"/>
              </a:rPr>
              <a:t>推免考试考生来源：各个高校优秀学生（大四）</a:t>
            </a:r>
            <a:endParaRPr lang="en-US" altLang="zh-CN" sz="2100" dirty="0" smtClean="0">
              <a:latin typeface="微软雅黑" pitchFamily="34" charset="-122"/>
              <a:ea typeface="微软雅黑" pitchFamily="34" charset="-122"/>
            </a:endParaRPr>
          </a:p>
          <a:p>
            <a:pPr lvl="1"/>
            <a:r>
              <a:rPr lang="zh-CN" altLang="en-US" sz="2100" dirty="0" smtClean="0">
                <a:latin typeface="微软雅黑" pitchFamily="34" charset="-122"/>
                <a:ea typeface="微软雅黑" pitchFamily="34" charset="-122"/>
              </a:rPr>
              <a:t>题目与大一学生的期末考试相近</a:t>
            </a:r>
            <a:endParaRPr lang="en-US" altLang="zh-CN" sz="2100" dirty="0" smtClean="0">
              <a:latin typeface="微软雅黑" pitchFamily="34" charset="-122"/>
              <a:ea typeface="微软雅黑" pitchFamily="34" charset="-122"/>
            </a:endParaRPr>
          </a:p>
          <a:p>
            <a:r>
              <a:rPr lang="zh-CN" altLang="en-US" dirty="0" smtClean="0">
                <a:latin typeface="微软雅黑" pitchFamily="34" charset="-122"/>
                <a:ea typeface="微软雅黑" pitchFamily="34" charset="-122"/>
              </a:rPr>
              <a:t>结论</a:t>
            </a:r>
            <a:endParaRPr lang="en-US" altLang="zh-CN" dirty="0" smtClean="0"/>
          </a:p>
          <a:p>
            <a:pPr lvl="1"/>
            <a:r>
              <a:rPr lang="zh-CN" altLang="en-US" sz="2200" dirty="0" smtClean="0">
                <a:latin typeface="微软雅黑" pitchFamily="34" charset="-122"/>
                <a:ea typeface="微软雅黑" pitchFamily="34" charset="-122"/>
              </a:rPr>
              <a:t>优秀率、及格率、平均分，北航大一的学生都高于推免研究生</a:t>
            </a:r>
            <a:endParaRPr lang="zh-CN" altLang="en-US" sz="2200" dirty="0">
              <a:latin typeface="微软雅黑" pitchFamily="34" charset="-122"/>
              <a:ea typeface="微软雅黑" pitchFamily="34" charset="-122"/>
            </a:endParaRPr>
          </a:p>
        </p:txBody>
      </p:sp>
      <p:graphicFrame>
        <p:nvGraphicFramePr>
          <p:cNvPr id="4" name="图表 3"/>
          <p:cNvGraphicFramePr/>
          <p:nvPr/>
        </p:nvGraphicFramePr>
        <p:xfrm>
          <a:off x="0" y="1005576"/>
          <a:ext cx="6143626" cy="2057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图表 4"/>
          <p:cNvGraphicFramePr/>
          <p:nvPr/>
        </p:nvGraphicFramePr>
        <p:xfrm>
          <a:off x="0" y="3086100"/>
          <a:ext cx="6228184" cy="2057400"/>
        </p:xfrm>
        <a:graphic>
          <a:graphicData uri="http://schemas.openxmlformats.org/drawingml/2006/chart">
            <c:chart xmlns:c="http://schemas.openxmlformats.org/drawingml/2006/chart" xmlns:r="http://schemas.openxmlformats.org/officeDocument/2006/relationships" r:id="rId4"/>
          </a:graphicData>
        </a:graphic>
      </p:graphicFrame>
      <p:sp>
        <p:nvSpPr>
          <p:cNvPr id="7" name="标题 1"/>
          <p:cNvSpPr txBox="1">
            <a:spLocks noGrp="1"/>
          </p:cNvSpPr>
          <p:nvPr>
            <p:ph type="title"/>
          </p:nvPr>
        </p:nvSpPr>
        <p:spPr bwMode="auto">
          <a:xfrm>
            <a:off x="700839"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北航：程序设计课程应用案例</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716018" y="1059582"/>
            <a:ext cx="4248472" cy="3888432"/>
          </a:xfrm>
        </p:spPr>
        <p:txBody>
          <a:bodyPr>
            <a:normAutofit/>
          </a:bodyPr>
          <a:lstStyle/>
          <a:p>
            <a:r>
              <a:rPr lang="zh-CN" altLang="en-US" sz="2600" b="1" dirty="0" smtClean="0">
                <a:solidFill>
                  <a:srgbClr val="000099"/>
                </a:solidFill>
                <a:latin typeface="微软雅黑" pitchFamily="34" charset="-122"/>
                <a:ea typeface="微软雅黑" pitchFamily="34" charset="-122"/>
              </a:rPr>
              <a:t>综合类作业（</a:t>
            </a:r>
            <a:r>
              <a:rPr lang="en-US" altLang="zh-CN" sz="2600" b="1" dirty="0" smtClean="0">
                <a:solidFill>
                  <a:srgbClr val="000099"/>
                </a:solidFill>
                <a:latin typeface="微软雅黑" pitchFamily="34" charset="-122"/>
                <a:ea typeface="微软雅黑" pitchFamily="34" charset="-122"/>
              </a:rPr>
              <a:t>Project</a:t>
            </a:r>
            <a:r>
              <a:rPr lang="zh-CN" altLang="en-US" sz="2600" b="1" dirty="0" smtClean="0">
                <a:solidFill>
                  <a:srgbClr val="000099"/>
                </a:solidFill>
                <a:latin typeface="微软雅黑" pitchFamily="34" charset="-122"/>
                <a:ea typeface="微软雅黑" pitchFamily="34" charset="-122"/>
              </a:rPr>
              <a:t>）</a:t>
            </a:r>
            <a:r>
              <a:rPr lang="zh-CN" altLang="en-US" sz="2600" dirty="0" smtClean="0">
                <a:latin typeface="微软雅黑" pitchFamily="34" charset="-122"/>
                <a:ea typeface="微软雅黑" pitchFamily="34" charset="-122"/>
              </a:rPr>
              <a:t>的设计，帮助学生理解当问题</a:t>
            </a:r>
            <a:r>
              <a:rPr lang="en-US" altLang="zh-CN" sz="2600" dirty="0" smtClean="0">
                <a:latin typeface="微软雅黑" pitchFamily="34" charset="-122"/>
                <a:ea typeface="微软雅黑" pitchFamily="34" charset="-122"/>
              </a:rPr>
              <a:t>N</a:t>
            </a:r>
            <a:r>
              <a:rPr lang="zh-CN" altLang="en-US" sz="2600" dirty="0" smtClean="0">
                <a:latin typeface="微软雅黑" pitchFamily="34" charset="-122"/>
                <a:ea typeface="微软雅黑" pitchFamily="34" charset="-122"/>
              </a:rPr>
              <a:t>变大时，数据结构与算法是如何影响程序性能</a:t>
            </a:r>
            <a:endParaRPr lang="en-US" altLang="zh-CN" sz="2600" b="1" dirty="0" smtClean="0">
              <a:latin typeface="微软雅黑" pitchFamily="34" charset="-122"/>
              <a:ea typeface="微软雅黑" pitchFamily="34" charset="-122"/>
            </a:endParaRPr>
          </a:p>
          <a:p>
            <a:pPr lvl="1"/>
            <a:r>
              <a:rPr lang="zh-CN" altLang="en-US" sz="2000" b="1" dirty="0" smtClean="0">
                <a:latin typeface="微软雅黑" pitchFamily="34" charset="-122"/>
                <a:ea typeface="微软雅黑" pitchFamily="34" charset="-122"/>
              </a:rPr>
              <a:t>题目</a:t>
            </a:r>
            <a:r>
              <a:rPr lang="zh-CN" altLang="en-US" sz="2000" dirty="0" smtClean="0">
                <a:latin typeface="微软雅黑" pitchFamily="34" charset="-122"/>
                <a:ea typeface="微软雅黑" pitchFamily="34" charset="-122"/>
              </a:rPr>
              <a:t>：词频统计（哈利波特全集、</a:t>
            </a:r>
            <a:r>
              <a:rPr lang="zh-CN" altLang="en-US" sz="2000" dirty="0" smtClean="0">
                <a:solidFill>
                  <a:srgbClr val="000099"/>
                </a:solidFill>
                <a:latin typeface="微软雅黑" pitchFamily="34" charset="-122"/>
                <a:ea typeface="微软雅黑" pitchFamily="34" charset="-122"/>
              </a:rPr>
              <a:t>近</a:t>
            </a:r>
            <a:r>
              <a:rPr lang="en-US" altLang="zh-CN" sz="2000" b="1" dirty="0" smtClean="0">
                <a:solidFill>
                  <a:srgbClr val="C00000"/>
                </a:solidFill>
                <a:latin typeface="微软雅黑" pitchFamily="34" charset="-122"/>
                <a:ea typeface="微软雅黑" pitchFamily="34" charset="-122"/>
              </a:rPr>
              <a:t>100</a:t>
            </a:r>
            <a:r>
              <a:rPr lang="zh-CN" altLang="en-US" sz="2000" b="1" dirty="0" smtClean="0">
                <a:solidFill>
                  <a:srgbClr val="C00000"/>
                </a:solidFill>
                <a:latin typeface="微软雅黑" pitchFamily="34" charset="-122"/>
                <a:ea typeface="微软雅黑" pitchFamily="34" charset="-122"/>
              </a:rPr>
              <a:t>万个单词</a:t>
            </a:r>
            <a:r>
              <a:rPr lang="zh-CN" altLang="en-US" sz="2000" dirty="0" smtClean="0">
                <a:solidFill>
                  <a:srgbClr val="000099"/>
                </a:solidFill>
                <a:latin typeface="微软雅黑" pitchFamily="34" charset="-122"/>
                <a:ea typeface="微软雅黑" pitchFamily="34" charset="-122"/>
              </a:rPr>
              <a:t>、</a:t>
            </a:r>
            <a:r>
              <a:rPr lang="zh-CN" altLang="en-US" sz="2000" dirty="0" smtClean="0">
                <a:latin typeface="微软雅黑" pitchFamily="34" charset="-122"/>
                <a:ea typeface="微软雅黑" pitchFamily="34" charset="-122"/>
              </a:rPr>
              <a:t>性能参与评分）</a:t>
            </a:r>
            <a:endParaRPr lang="en-US" altLang="zh-CN" sz="2000" dirty="0" smtClean="0">
              <a:latin typeface="微软雅黑" pitchFamily="34" charset="-122"/>
              <a:ea typeface="微软雅黑" pitchFamily="34" charset="-122"/>
            </a:endParaRPr>
          </a:p>
          <a:p>
            <a:pPr lvl="1"/>
            <a:r>
              <a:rPr lang="zh-CN" altLang="en-US" sz="2000" dirty="0" smtClean="0">
                <a:latin typeface="微软雅黑" pitchFamily="34" charset="-122"/>
                <a:ea typeface="微软雅黑" pitchFamily="34" charset="-122"/>
              </a:rPr>
              <a:t>贯穿整个学期的作业，学生利用学到的知识不断优化程序</a:t>
            </a:r>
            <a:endParaRPr lang="en-US" altLang="zh-CN" sz="2000" dirty="0" smtClean="0">
              <a:latin typeface="微软雅黑" pitchFamily="34" charset="-122"/>
              <a:ea typeface="微软雅黑" pitchFamily="34" charset="-122"/>
            </a:endParaRPr>
          </a:p>
          <a:p>
            <a:pPr lvl="1"/>
            <a:r>
              <a:rPr lang="zh-CN" altLang="en-US" sz="2000" dirty="0" smtClean="0">
                <a:latin typeface="微软雅黑" pitchFamily="34" charset="-122"/>
                <a:ea typeface="微软雅黑" pitchFamily="34" charset="-122"/>
              </a:rPr>
              <a:t>其中运行最快的是</a:t>
            </a:r>
            <a:r>
              <a:rPr lang="en-US" altLang="zh-CN" sz="2000" b="1" dirty="0" smtClean="0">
                <a:solidFill>
                  <a:srgbClr val="C00000"/>
                </a:solidFill>
                <a:latin typeface="微软雅黑" pitchFamily="34" charset="-122"/>
                <a:ea typeface="微软雅黑" pitchFamily="34" charset="-122"/>
              </a:rPr>
              <a:t>0.093s</a:t>
            </a:r>
            <a:r>
              <a:rPr lang="zh-CN" altLang="en-US" sz="2000" dirty="0" smtClean="0">
                <a:latin typeface="微软雅黑" pitchFamily="34" charset="-122"/>
                <a:ea typeface="微软雅黑" pitchFamily="34" charset="-122"/>
              </a:rPr>
              <a:t>，运行时间最长为</a:t>
            </a:r>
            <a:r>
              <a:rPr lang="en-US" altLang="zh-CN" sz="2000" b="1" dirty="0" smtClean="0">
                <a:solidFill>
                  <a:srgbClr val="C00000"/>
                </a:solidFill>
                <a:latin typeface="微软雅黑" pitchFamily="34" charset="-122"/>
                <a:ea typeface="微软雅黑" pitchFamily="34" charset="-122"/>
              </a:rPr>
              <a:t>155.912s</a:t>
            </a:r>
            <a:endParaRPr lang="en-US" altLang="zh-CN" sz="2000" dirty="0" smtClean="0">
              <a:solidFill>
                <a:srgbClr val="C00000"/>
              </a:solidFill>
              <a:latin typeface="微软雅黑" pitchFamily="34" charset="-122"/>
              <a:ea typeface="微软雅黑" pitchFamily="34" charset="-122"/>
            </a:endParaRPr>
          </a:p>
          <a:p>
            <a:pPr lvl="1"/>
            <a:endParaRPr lang="zh-CN" altLang="en-US" dirty="0">
              <a:latin typeface="微软雅黑" pitchFamily="34" charset="-122"/>
              <a:ea typeface="微软雅黑" pitchFamily="34" charset="-122"/>
            </a:endParaRPr>
          </a:p>
        </p:txBody>
      </p:sp>
      <p:grpSp>
        <p:nvGrpSpPr>
          <p:cNvPr id="4" name="组合 7"/>
          <p:cNvGrpSpPr/>
          <p:nvPr/>
        </p:nvGrpSpPr>
        <p:grpSpPr>
          <a:xfrm>
            <a:off x="251520" y="951570"/>
            <a:ext cx="4262698" cy="3097523"/>
            <a:chOff x="251520" y="1268760"/>
            <a:chExt cx="4262698" cy="4130030"/>
          </a:xfrm>
        </p:grpSpPr>
        <p:pic>
          <p:nvPicPr>
            <p:cNvPr id="1026" name="Picture 2"/>
            <p:cNvPicPr>
              <a:picLocks noChangeAspect="1" noChangeArrowheads="1"/>
            </p:cNvPicPr>
            <p:nvPr/>
          </p:nvPicPr>
          <p:blipFill>
            <a:blip r:embed="rId3" cstate="print"/>
            <a:srcRect/>
            <a:stretch>
              <a:fillRect/>
            </a:stretch>
          </p:blipFill>
          <p:spPr bwMode="auto">
            <a:xfrm>
              <a:off x="251520" y="1268760"/>
              <a:ext cx="4262698" cy="4130030"/>
            </a:xfrm>
            <a:prstGeom prst="rect">
              <a:avLst/>
            </a:prstGeom>
            <a:noFill/>
            <a:ln w="9525">
              <a:noFill/>
              <a:miter lim="800000"/>
              <a:headEnd/>
              <a:tailEnd/>
            </a:ln>
          </p:spPr>
        </p:pic>
        <p:sp>
          <p:nvSpPr>
            <p:cNvPr id="7" name="矩形 6"/>
            <p:cNvSpPr/>
            <p:nvPr/>
          </p:nvSpPr>
          <p:spPr>
            <a:xfrm>
              <a:off x="755576" y="1988840"/>
              <a:ext cx="792088" cy="33843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endParaRPr lang="zh-CN" altLang="en-US" dirty="0">
                <a:solidFill>
                  <a:prstClr val="white"/>
                </a:solidFill>
              </a:endParaRPr>
            </a:p>
          </p:txBody>
        </p:sp>
      </p:grpSp>
      <p:grpSp>
        <p:nvGrpSpPr>
          <p:cNvPr id="6" name="组合 9"/>
          <p:cNvGrpSpPr/>
          <p:nvPr/>
        </p:nvGrpSpPr>
        <p:grpSpPr>
          <a:xfrm>
            <a:off x="251520" y="3073881"/>
            <a:ext cx="4248472" cy="2069621"/>
            <a:chOff x="251520" y="3789040"/>
            <a:chExt cx="4248472" cy="2759494"/>
          </a:xfrm>
        </p:grpSpPr>
        <p:pic>
          <p:nvPicPr>
            <p:cNvPr id="1027" name="Picture 3"/>
            <p:cNvPicPr>
              <a:picLocks noChangeAspect="1" noChangeArrowheads="1"/>
            </p:cNvPicPr>
            <p:nvPr/>
          </p:nvPicPr>
          <p:blipFill>
            <a:blip r:embed="rId4" cstate="print"/>
            <a:srcRect/>
            <a:stretch>
              <a:fillRect/>
            </a:stretch>
          </p:blipFill>
          <p:spPr bwMode="auto">
            <a:xfrm>
              <a:off x="251520" y="3789040"/>
              <a:ext cx="4248472" cy="2759494"/>
            </a:xfrm>
            <a:prstGeom prst="rect">
              <a:avLst/>
            </a:prstGeom>
            <a:noFill/>
            <a:ln w="9525">
              <a:noFill/>
              <a:miter lim="800000"/>
              <a:headEnd/>
              <a:tailEnd/>
            </a:ln>
          </p:spPr>
        </p:pic>
        <p:sp>
          <p:nvSpPr>
            <p:cNvPr id="9" name="矩形 8"/>
            <p:cNvSpPr/>
            <p:nvPr/>
          </p:nvSpPr>
          <p:spPr>
            <a:xfrm>
              <a:off x="755576" y="3861048"/>
              <a:ext cx="792088" cy="25922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endParaRPr lang="zh-CN" altLang="en-US" dirty="0">
                <a:solidFill>
                  <a:prstClr val="white"/>
                </a:solidFill>
              </a:endParaRPr>
            </a:p>
          </p:txBody>
        </p:sp>
      </p:grpSp>
      <p:sp>
        <p:nvSpPr>
          <p:cNvPr id="5" name="矩形 4"/>
          <p:cNvSpPr/>
          <p:nvPr/>
        </p:nvSpPr>
        <p:spPr>
          <a:xfrm>
            <a:off x="3635896" y="1383618"/>
            <a:ext cx="864096" cy="291632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5"/>
            <a:endParaRPr lang="zh-CN" altLang="en-US" dirty="0">
              <a:solidFill>
                <a:prstClr val="white"/>
              </a:solidFill>
            </a:endParaRPr>
          </a:p>
        </p:txBody>
      </p:sp>
      <p:sp>
        <p:nvSpPr>
          <p:cNvPr id="12" name="标题 1"/>
          <p:cNvSpPr txBox="1">
            <a:spLocks noGrp="1"/>
          </p:cNvSpPr>
          <p:nvPr>
            <p:ph type="title"/>
          </p:nvPr>
        </p:nvSpPr>
        <p:spPr bwMode="auto">
          <a:xfrm>
            <a:off x="700839"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北航：程序设计课程应用案例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a:bodyPr>
          <a:lstStyle/>
          <a:p>
            <a:r>
              <a:rPr lang="zh-CN" altLang="en-US" dirty="0" smtClean="0"/>
              <a:t>知乎评价：</a:t>
            </a:r>
            <a:endParaRPr lang="en-US" altLang="zh-CN" dirty="0" smtClean="0"/>
          </a:p>
          <a:p>
            <a:pPr lvl="1"/>
            <a:r>
              <a:rPr lang="en-US" altLang="zh-CN" dirty="0" smtClean="0"/>
              <a:t>…… </a:t>
            </a:r>
            <a:r>
              <a:rPr lang="zh-CN" altLang="en-US" dirty="0" smtClean="0"/>
              <a:t>想想四年，收获最大的只有</a:t>
            </a:r>
            <a:r>
              <a:rPr lang="en-US" altLang="zh-CN" dirty="0" smtClean="0"/>
              <a:t>C</a:t>
            </a:r>
            <a:r>
              <a:rPr lang="zh-CN" altLang="en-US" dirty="0" smtClean="0"/>
              <a:t>语言、数据结构、邹欣老师的程序设计和怀骑士的课</a:t>
            </a:r>
            <a:r>
              <a:rPr lang="en-US" altLang="zh-CN" dirty="0" smtClean="0"/>
              <a:t>…..</a:t>
            </a:r>
          </a:p>
          <a:p>
            <a:pPr lvl="1"/>
            <a:r>
              <a:rPr lang="zh-CN" altLang="en-US" dirty="0" smtClean="0"/>
              <a:t>北航本科课业繁重（虽然我也不怎么上），</a:t>
            </a:r>
            <a:r>
              <a:rPr lang="en-US" altLang="zh-CN" dirty="0" smtClean="0"/>
              <a:t>……</a:t>
            </a:r>
            <a:r>
              <a:rPr lang="zh-CN" altLang="en-US" dirty="0" smtClean="0"/>
              <a:t>，印象最深的是</a:t>
            </a:r>
            <a:r>
              <a:rPr lang="en-US" altLang="zh-CN" dirty="0" smtClean="0"/>
              <a:t>C</a:t>
            </a:r>
            <a:r>
              <a:rPr lang="zh-CN" altLang="en-US" dirty="0" smtClean="0"/>
              <a:t>语言课，收获很大，基础夯实。</a:t>
            </a:r>
            <a:endParaRPr lang="en-US" altLang="zh-CN" dirty="0" smtClean="0"/>
          </a:p>
          <a:p>
            <a:pPr algn="r">
              <a:buNone/>
            </a:pPr>
            <a:r>
              <a:rPr lang="en-US" altLang="zh-CN" sz="1200" b="1" dirty="0" smtClean="0"/>
              <a:t>Ref: </a:t>
            </a:r>
            <a:r>
              <a:rPr lang="zh-CN" altLang="en-US" sz="1200" b="1" dirty="0" smtClean="0"/>
              <a:t>北航计算机学院怎么样？ </a:t>
            </a:r>
            <a:r>
              <a:rPr lang="en-US" altLang="zh-CN" sz="1200" dirty="0" smtClean="0">
                <a:hlinkClick r:id="rId2"/>
              </a:rPr>
              <a:t>https://www.zhihu.com/question/23026820/answer/24282950</a:t>
            </a:r>
            <a:endParaRPr lang="en-US" altLang="zh-CN" sz="1200" dirty="0" smtClean="0"/>
          </a:p>
          <a:p>
            <a:pPr lvl="1"/>
            <a:endParaRPr lang="en-US" altLang="zh-CN" dirty="0" smtClean="0"/>
          </a:p>
          <a:p>
            <a:r>
              <a:rPr lang="zh-CN" altLang="en-US" dirty="0" smtClean="0"/>
              <a:t>“</a:t>
            </a:r>
            <a:r>
              <a:rPr lang="en-US" altLang="zh-CN" dirty="0" smtClean="0"/>
              <a:t>CCF CSP</a:t>
            </a:r>
            <a:r>
              <a:rPr lang="zh-CN" altLang="en-US" dirty="0" smtClean="0"/>
              <a:t>软件能力认证”</a:t>
            </a:r>
            <a:r>
              <a:rPr lang="en-US" altLang="zh-CN" dirty="0" smtClean="0"/>
              <a:t>2016</a:t>
            </a:r>
            <a:r>
              <a:rPr lang="zh-CN" altLang="en-US" dirty="0" smtClean="0"/>
              <a:t>最佳合作单位</a:t>
            </a:r>
            <a:endParaRPr lang="en-US" altLang="zh-CN" dirty="0" smtClean="0"/>
          </a:p>
          <a:p>
            <a:pPr lvl="1"/>
            <a:r>
              <a:rPr lang="zh-CN" altLang="en-US" dirty="0" smtClean="0"/>
              <a:t>获得最佳合作奖的单位是：北京航空航天大学、国防科技大学</a:t>
            </a:r>
            <a:r>
              <a:rPr lang="en-US" altLang="zh-CN" dirty="0" smtClean="0"/>
              <a:t>……</a:t>
            </a:r>
          </a:p>
          <a:p>
            <a:pPr lvl="6">
              <a:buNone/>
            </a:pPr>
            <a:r>
              <a:rPr lang="en-US" altLang="zh-CN" sz="1200" dirty="0" smtClean="0"/>
              <a:t>Ref</a:t>
            </a:r>
            <a:r>
              <a:rPr lang="zh-CN" altLang="en-US" sz="1200" dirty="0" smtClean="0"/>
              <a:t>：</a:t>
            </a:r>
            <a:r>
              <a:rPr lang="zh-CN" altLang="en-US" sz="1200" b="1" dirty="0" smtClean="0">
                <a:hlinkClick r:id="rId3"/>
              </a:rPr>
              <a:t>用</a:t>
            </a:r>
            <a:r>
              <a:rPr lang="en-US" altLang="zh-CN" sz="1200" b="1" dirty="0" smtClean="0">
                <a:hlinkClick r:id="rId3"/>
              </a:rPr>
              <a:t>CSP</a:t>
            </a:r>
            <a:r>
              <a:rPr lang="zh-CN" altLang="en-US" sz="1200" b="1" dirty="0" smtClean="0">
                <a:hlinkClick r:id="rId3"/>
              </a:rPr>
              <a:t>证明专业能力</a:t>
            </a:r>
            <a:r>
              <a:rPr lang="en-US" altLang="zh-CN" sz="1200" b="1" dirty="0" smtClean="0">
                <a:hlinkClick r:id="rId3"/>
              </a:rPr>
              <a:t>——CCF</a:t>
            </a:r>
            <a:r>
              <a:rPr lang="zh-CN" altLang="en-US" sz="1200" b="1" dirty="0" smtClean="0">
                <a:hlinkClick r:id="rId3"/>
              </a:rPr>
              <a:t>在京召开软件能力认证大会</a:t>
            </a:r>
            <a:endParaRPr lang="en-US" altLang="zh-CN" sz="1200" dirty="0" smtClean="0"/>
          </a:p>
          <a:p>
            <a:pPr algn="r">
              <a:buNone/>
            </a:pPr>
            <a:endParaRPr lang="zh-CN" altLang="en-US" sz="1200" dirty="0"/>
          </a:p>
        </p:txBody>
      </p:sp>
      <p:sp>
        <p:nvSpPr>
          <p:cNvPr id="5" name="标题 1"/>
          <p:cNvSpPr txBox="1">
            <a:spLocks noGrp="1"/>
          </p:cNvSpPr>
          <p:nvPr>
            <p:ph type="title"/>
          </p:nvPr>
        </p:nvSpPr>
        <p:spPr bwMode="auto">
          <a:xfrm>
            <a:off x="700839"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北航：程序设计课程应用案例</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r>
              <a:rPr lang="zh-CN" altLang="en-US" b="1" dirty="0" smtClean="0">
                <a:latin typeface="微软雅黑" pitchFamily="34" charset="-122"/>
                <a:ea typeface="微软雅黑" pitchFamily="34" charset="-122"/>
              </a:rPr>
              <a:t>数据结构与程序设计基础</a:t>
            </a:r>
            <a:endParaRPr lang="en-US" altLang="zh-CN" b="1" dirty="0" smtClean="0">
              <a:latin typeface="微软雅黑" pitchFamily="34" charset="-122"/>
              <a:ea typeface="微软雅黑" pitchFamily="34" charset="-122"/>
            </a:endParaRPr>
          </a:p>
          <a:p>
            <a:pPr lvl="1"/>
            <a:r>
              <a:rPr lang="zh-CN" altLang="en-US" dirty="0" smtClean="0">
                <a:latin typeface="微软雅黑" pitchFamily="34" charset="-122"/>
                <a:ea typeface="微软雅黑" pitchFamily="34" charset="-122"/>
              </a:rPr>
              <a:t>作业（</a:t>
            </a:r>
            <a:r>
              <a:rPr lang="en-US" altLang="zh-CN" dirty="0" smtClean="0">
                <a:latin typeface="微软雅黑" pitchFamily="34" charset="-122"/>
                <a:ea typeface="微软雅黑" pitchFamily="34" charset="-122"/>
              </a:rPr>
              <a:t>20</a:t>
            </a:r>
            <a:r>
              <a:rPr lang="zh-CN" altLang="en-US" dirty="0" smtClean="0">
                <a:latin typeface="微软雅黑" pitchFamily="34" charset="-122"/>
                <a:ea typeface="微软雅黑" pitchFamily="34" charset="-122"/>
              </a:rPr>
              <a:t>分）：</a:t>
            </a:r>
            <a:r>
              <a:rPr lang="en-US" altLang="zh-CN" sz="1600" dirty="0" smtClean="0">
                <a:latin typeface="微软雅黑" pitchFamily="34" charset="-122"/>
                <a:ea typeface="微软雅黑" pitchFamily="34" charset="-122"/>
              </a:rPr>
              <a:t>8</a:t>
            </a:r>
            <a:r>
              <a:rPr lang="zh-CN" altLang="en-US" sz="1600" dirty="0" smtClean="0">
                <a:latin typeface="微软雅黑" pitchFamily="34" charset="-122"/>
                <a:ea typeface="微软雅黑" pitchFamily="34" charset="-122"/>
              </a:rPr>
              <a:t>次作业（</a:t>
            </a:r>
            <a:r>
              <a:rPr lang="en-US" altLang="zh-CN" sz="1600" dirty="0" smtClean="0">
                <a:latin typeface="微软雅黑" pitchFamily="34" charset="-122"/>
                <a:ea typeface="微软雅黑" pitchFamily="34" charset="-122"/>
              </a:rPr>
              <a:t>15</a:t>
            </a:r>
            <a:r>
              <a:rPr lang="zh-CN" altLang="en-US" sz="1600" dirty="0" smtClean="0">
                <a:latin typeface="微软雅黑" pitchFamily="34" charset="-122"/>
                <a:ea typeface="微软雅黑" pitchFamily="34" charset="-122"/>
              </a:rPr>
              <a:t>分）</a:t>
            </a:r>
            <a:r>
              <a:rPr lang="en-US" altLang="zh-CN" sz="1600" dirty="0" smtClean="0">
                <a:latin typeface="微软雅黑" pitchFamily="34" charset="-122"/>
                <a:ea typeface="微软雅黑" pitchFamily="34" charset="-122"/>
              </a:rPr>
              <a:t>+ 1</a:t>
            </a:r>
            <a:r>
              <a:rPr lang="zh-CN" altLang="en-US" sz="1600" dirty="0" smtClean="0">
                <a:latin typeface="微软雅黑" pitchFamily="34" charset="-122"/>
                <a:ea typeface="微软雅黑" pitchFamily="34" charset="-122"/>
              </a:rPr>
              <a:t>次性能测试作业（</a:t>
            </a:r>
            <a:r>
              <a:rPr lang="en-US" altLang="zh-CN" sz="1600" dirty="0" smtClean="0">
                <a:latin typeface="微软雅黑" pitchFamily="34" charset="-122"/>
                <a:ea typeface="微软雅黑" pitchFamily="34" charset="-122"/>
              </a:rPr>
              <a:t>5</a:t>
            </a:r>
            <a:r>
              <a:rPr lang="zh-CN" altLang="en-US" sz="1600" dirty="0" smtClean="0">
                <a:latin typeface="微软雅黑" pitchFamily="34" charset="-122"/>
                <a:ea typeface="微软雅黑" pitchFamily="34" charset="-122"/>
              </a:rPr>
              <a:t>分）</a:t>
            </a:r>
            <a:endParaRPr lang="en-US" altLang="zh-CN" sz="1600" dirty="0" smtClean="0">
              <a:latin typeface="微软雅黑" pitchFamily="34" charset="-122"/>
              <a:ea typeface="微软雅黑" pitchFamily="34" charset="-122"/>
            </a:endParaRPr>
          </a:p>
          <a:p>
            <a:pPr lvl="1"/>
            <a:r>
              <a:rPr lang="zh-CN" altLang="en-US" dirty="0" smtClean="0">
                <a:latin typeface="微软雅黑" pitchFamily="34" charset="-122"/>
                <a:ea typeface="微软雅黑" pitchFamily="34" charset="-122"/>
              </a:rPr>
              <a:t>考试（</a:t>
            </a:r>
            <a:r>
              <a:rPr lang="en-US" altLang="zh-CN" dirty="0" smtClean="0">
                <a:latin typeface="微软雅黑" pitchFamily="34" charset="-122"/>
                <a:ea typeface="微软雅黑" pitchFamily="34" charset="-122"/>
              </a:rPr>
              <a:t>80</a:t>
            </a:r>
            <a:r>
              <a:rPr lang="zh-CN" altLang="en-US" dirty="0" smtClean="0">
                <a:latin typeface="微软雅黑" pitchFamily="34" charset="-122"/>
                <a:ea typeface="微软雅黑" pitchFamily="34" charset="-122"/>
              </a:rPr>
              <a:t>分）：</a:t>
            </a:r>
            <a:r>
              <a:rPr lang="zh-CN" altLang="en-US" sz="1600" dirty="0" smtClean="0">
                <a:latin typeface="微软雅黑" pitchFamily="34" charset="-122"/>
                <a:ea typeface="微软雅黑" pitchFamily="34" charset="-122"/>
              </a:rPr>
              <a:t>期中考试（</a:t>
            </a:r>
            <a:r>
              <a:rPr lang="en-US" altLang="zh-CN" sz="1600" dirty="0" smtClean="0">
                <a:latin typeface="微软雅黑" pitchFamily="34" charset="-122"/>
                <a:ea typeface="微软雅黑" pitchFamily="34" charset="-122"/>
              </a:rPr>
              <a:t>30</a:t>
            </a:r>
            <a:r>
              <a:rPr lang="zh-CN" altLang="en-US" sz="1600" dirty="0" smtClean="0">
                <a:latin typeface="微软雅黑" pitchFamily="34" charset="-122"/>
                <a:ea typeface="微软雅黑" pitchFamily="34" charset="-122"/>
              </a:rPr>
              <a:t>分）</a:t>
            </a:r>
            <a:r>
              <a:rPr lang="en-US" altLang="zh-CN" sz="1600" dirty="0" smtClean="0">
                <a:latin typeface="微软雅黑" pitchFamily="34" charset="-122"/>
                <a:ea typeface="微软雅黑" pitchFamily="34" charset="-122"/>
              </a:rPr>
              <a:t>+ </a:t>
            </a:r>
            <a:r>
              <a:rPr lang="zh-CN" altLang="en-US" sz="1600" dirty="0" smtClean="0">
                <a:latin typeface="微软雅黑" pitchFamily="34" charset="-122"/>
                <a:ea typeface="微软雅黑" pitchFamily="34" charset="-122"/>
              </a:rPr>
              <a:t>期末考试（</a:t>
            </a:r>
            <a:r>
              <a:rPr lang="en-US" altLang="zh-CN" sz="1600" dirty="0" smtClean="0">
                <a:latin typeface="微软雅黑" pitchFamily="34" charset="-122"/>
                <a:ea typeface="微软雅黑" pitchFamily="34" charset="-122"/>
              </a:rPr>
              <a:t>50</a:t>
            </a:r>
            <a:r>
              <a:rPr lang="zh-CN" altLang="en-US" sz="1600" dirty="0" smtClean="0">
                <a:latin typeface="微软雅黑" pitchFamily="34" charset="-122"/>
                <a:ea typeface="微软雅黑" pitchFamily="34" charset="-122"/>
              </a:rPr>
              <a:t>分）</a:t>
            </a:r>
          </a:p>
        </p:txBody>
      </p:sp>
      <p:pic>
        <p:nvPicPr>
          <p:cNvPr id="7170" name="Picture 2"/>
          <p:cNvPicPr>
            <a:picLocks noChangeAspect="1" noChangeArrowheads="1"/>
          </p:cNvPicPr>
          <p:nvPr/>
        </p:nvPicPr>
        <p:blipFill>
          <a:blip r:embed="rId2" cstate="print"/>
          <a:srcRect/>
          <a:stretch>
            <a:fillRect/>
          </a:stretch>
        </p:blipFill>
        <p:spPr bwMode="auto">
          <a:xfrm>
            <a:off x="467545" y="2715766"/>
            <a:ext cx="7848872" cy="2246114"/>
          </a:xfrm>
          <a:prstGeom prst="rect">
            <a:avLst/>
          </a:prstGeom>
          <a:noFill/>
          <a:ln w="9525">
            <a:noFill/>
            <a:miter lim="800000"/>
            <a:headEnd/>
            <a:tailEnd/>
          </a:ln>
        </p:spPr>
      </p:pic>
      <p:sp>
        <p:nvSpPr>
          <p:cNvPr id="6" name="标题 1"/>
          <p:cNvSpPr txBox="1">
            <a:spLocks noGrp="1"/>
          </p:cNvSpPr>
          <p:nvPr>
            <p:ph type="title"/>
          </p:nvPr>
        </p:nvSpPr>
        <p:spPr bwMode="auto">
          <a:xfrm>
            <a:off x="700839"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北航：程序设计课程应用案例</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r>
              <a:rPr lang="zh-CN" altLang="en-US" b="1" dirty="0" smtClean="0"/>
              <a:t>高质量的练习题目</a:t>
            </a:r>
            <a:endParaRPr lang="en-US" altLang="zh-CN" b="1" dirty="0" smtClean="0"/>
          </a:p>
        </p:txBody>
      </p:sp>
      <p:grpSp>
        <p:nvGrpSpPr>
          <p:cNvPr id="5" name="组合 8"/>
          <p:cNvGrpSpPr/>
          <p:nvPr/>
        </p:nvGrpSpPr>
        <p:grpSpPr>
          <a:xfrm>
            <a:off x="179512" y="1707654"/>
            <a:ext cx="5256584" cy="1836204"/>
            <a:chOff x="179512" y="2060848"/>
            <a:chExt cx="5364088" cy="2610163"/>
          </a:xfrm>
        </p:grpSpPr>
        <p:pic>
          <p:nvPicPr>
            <p:cNvPr id="1026" name="Picture 2"/>
            <p:cNvPicPr>
              <a:picLocks noChangeAspect="1" noChangeArrowheads="1"/>
            </p:cNvPicPr>
            <p:nvPr/>
          </p:nvPicPr>
          <p:blipFill>
            <a:blip r:embed="rId3" cstate="print"/>
            <a:srcRect/>
            <a:stretch>
              <a:fillRect/>
            </a:stretch>
          </p:blipFill>
          <p:spPr bwMode="auto">
            <a:xfrm>
              <a:off x="179512" y="2060848"/>
              <a:ext cx="5364088" cy="2610163"/>
            </a:xfrm>
            <a:prstGeom prst="rect">
              <a:avLst/>
            </a:prstGeom>
            <a:noFill/>
            <a:ln w="9525">
              <a:noFill/>
              <a:miter lim="800000"/>
              <a:headEnd/>
              <a:tailEnd/>
            </a:ln>
          </p:spPr>
        </p:pic>
        <p:sp>
          <p:nvSpPr>
            <p:cNvPr id="7" name="TextBox 6"/>
            <p:cNvSpPr txBox="1"/>
            <p:nvPr/>
          </p:nvSpPr>
          <p:spPr>
            <a:xfrm>
              <a:off x="179512" y="2204864"/>
              <a:ext cx="1296144" cy="721881"/>
            </a:xfrm>
            <a:prstGeom prst="rect">
              <a:avLst/>
            </a:prstGeom>
            <a:solidFill>
              <a:schemeClr val="bg1">
                <a:lumMod val="95000"/>
              </a:schemeClr>
            </a:solidFill>
          </p:spPr>
          <p:txBody>
            <a:bodyPr wrap="square" rtlCol="0">
              <a:spAutoFit/>
            </a:bodyPr>
            <a:lstStyle/>
            <a:p>
              <a:pPr algn="ctr" defTabSz="914355"/>
              <a:r>
                <a:rPr lang="zh-CN" altLang="en-US" dirty="0" smtClean="0">
                  <a:solidFill>
                    <a:prstClr val="black"/>
                  </a:solidFill>
                  <a:latin typeface="微软雅黑" pitchFamily="34" charset="-122"/>
                  <a:ea typeface="微软雅黑" pitchFamily="34" charset="-122"/>
                </a:rPr>
                <a:t>北京地铁换乘查询</a:t>
              </a:r>
              <a:endParaRPr lang="zh-CN" altLang="en-US" dirty="0">
                <a:solidFill>
                  <a:prstClr val="black"/>
                </a:solidFill>
                <a:latin typeface="微软雅黑" pitchFamily="34" charset="-122"/>
                <a:ea typeface="微软雅黑" pitchFamily="34" charset="-122"/>
              </a:endParaRPr>
            </a:p>
          </p:txBody>
        </p:sp>
      </p:grpSp>
      <p:grpSp>
        <p:nvGrpSpPr>
          <p:cNvPr id="6" name="组合 9"/>
          <p:cNvGrpSpPr/>
          <p:nvPr/>
        </p:nvGrpSpPr>
        <p:grpSpPr>
          <a:xfrm>
            <a:off x="107506" y="3543858"/>
            <a:ext cx="5688632" cy="1969192"/>
            <a:chOff x="179512" y="4725144"/>
            <a:chExt cx="5868144" cy="2625589"/>
          </a:xfrm>
        </p:grpSpPr>
        <p:pic>
          <p:nvPicPr>
            <p:cNvPr id="4" name="Picture 2"/>
            <p:cNvPicPr>
              <a:picLocks noChangeAspect="1" noChangeArrowheads="1"/>
            </p:cNvPicPr>
            <p:nvPr/>
          </p:nvPicPr>
          <p:blipFill>
            <a:blip r:embed="rId4" cstate="print"/>
            <a:srcRect/>
            <a:stretch>
              <a:fillRect/>
            </a:stretch>
          </p:blipFill>
          <p:spPr bwMode="auto">
            <a:xfrm>
              <a:off x="179512" y="4725144"/>
              <a:ext cx="5868144" cy="2625589"/>
            </a:xfrm>
            <a:prstGeom prst="rect">
              <a:avLst/>
            </a:prstGeom>
            <a:noFill/>
            <a:ln w="9525">
              <a:noFill/>
              <a:miter lim="800000"/>
              <a:headEnd/>
              <a:tailEnd/>
            </a:ln>
          </p:spPr>
        </p:pic>
        <p:sp>
          <p:nvSpPr>
            <p:cNvPr id="8" name="TextBox 7"/>
            <p:cNvSpPr txBox="1"/>
            <p:nvPr/>
          </p:nvSpPr>
          <p:spPr>
            <a:xfrm>
              <a:off x="179512" y="4931876"/>
              <a:ext cx="1296144" cy="400109"/>
            </a:xfrm>
            <a:prstGeom prst="rect">
              <a:avLst/>
            </a:prstGeom>
            <a:solidFill>
              <a:schemeClr val="bg1">
                <a:lumMod val="95000"/>
              </a:schemeClr>
            </a:solidFill>
          </p:spPr>
          <p:txBody>
            <a:bodyPr wrap="square" rtlCol="0">
              <a:spAutoFit/>
            </a:bodyPr>
            <a:lstStyle/>
            <a:p>
              <a:pPr algn="ctr" defTabSz="914355"/>
              <a:r>
                <a:rPr lang="zh-CN" altLang="en-US" dirty="0" smtClean="0">
                  <a:solidFill>
                    <a:prstClr val="black"/>
                  </a:solidFill>
                  <a:latin typeface="微软雅黑" pitchFamily="34" charset="-122"/>
                  <a:ea typeface="微软雅黑" pitchFamily="34" charset="-122"/>
                </a:rPr>
                <a:t>拼写检查</a:t>
              </a:r>
              <a:endParaRPr lang="zh-CN" altLang="en-US" dirty="0">
                <a:solidFill>
                  <a:prstClr val="black"/>
                </a:solidFill>
                <a:latin typeface="微软雅黑" pitchFamily="34" charset="-122"/>
                <a:ea typeface="微软雅黑" pitchFamily="34" charset="-122"/>
              </a:endParaRPr>
            </a:p>
          </p:txBody>
        </p:sp>
      </p:grpSp>
      <p:grpSp>
        <p:nvGrpSpPr>
          <p:cNvPr id="9" name="组合 12"/>
          <p:cNvGrpSpPr/>
          <p:nvPr/>
        </p:nvGrpSpPr>
        <p:grpSpPr>
          <a:xfrm>
            <a:off x="4572001" y="2715766"/>
            <a:ext cx="6070808" cy="2054684"/>
            <a:chOff x="5652120" y="2420888"/>
            <a:chExt cx="6358840" cy="2739579"/>
          </a:xfrm>
        </p:grpSpPr>
        <p:pic>
          <p:nvPicPr>
            <p:cNvPr id="1027" name="Picture 3"/>
            <p:cNvPicPr>
              <a:picLocks noChangeAspect="1" noChangeArrowheads="1"/>
            </p:cNvPicPr>
            <p:nvPr/>
          </p:nvPicPr>
          <p:blipFill>
            <a:blip r:embed="rId5" cstate="print"/>
            <a:srcRect/>
            <a:stretch>
              <a:fillRect/>
            </a:stretch>
          </p:blipFill>
          <p:spPr bwMode="auto">
            <a:xfrm>
              <a:off x="5652120" y="2420888"/>
              <a:ext cx="6358840" cy="2739579"/>
            </a:xfrm>
            <a:prstGeom prst="rect">
              <a:avLst/>
            </a:prstGeom>
            <a:noFill/>
            <a:ln w="9525">
              <a:noFill/>
              <a:miter lim="800000"/>
              <a:headEnd/>
              <a:tailEnd/>
            </a:ln>
          </p:spPr>
        </p:pic>
        <p:sp>
          <p:nvSpPr>
            <p:cNvPr id="12" name="TextBox 11"/>
            <p:cNvSpPr txBox="1"/>
            <p:nvPr/>
          </p:nvSpPr>
          <p:spPr>
            <a:xfrm>
              <a:off x="5652120" y="2627620"/>
              <a:ext cx="1152128" cy="400109"/>
            </a:xfrm>
            <a:prstGeom prst="rect">
              <a:avLst/>
            </a:prstGeom>
            <a:solidFill>
              <a:schemeClr val="bg1">
                <a:lumMod val="95000"/>
              </a:schemeClr>
            </a:solidFill>
          </p:spPr>
          <p:txBody>
            <a:bodyPr wrap="square" rtlCol="0">
              <a:spAutoFit/>
            </a:bodyPr>
            <a:lstStyle/>
            <a:p>
              <a:pPr algn="ctr" defTabSz="914355"/>
              <a:r>
                <a:rPr lang="zh-CN" altLang="en-US" dirty="0" smtClean="0">
                  <a:solidFill>
                    <a:prstClr val="black"/>
                  </a:solidFill>
                  <a:latin typeface="微软雅黑" pitchFamily="34" charset="-122"/>
                  <a:ea typeface="微软雅黑" pitchFamily="34" charset="-122"/>
                </a:rPr>
                <a:t>词频统计</a:t>
              </a:r>
              <a:endParaRPr lang="zh-CN" altLang="en-US" dirty="0">
                <a:solidFill>
                  <a:prstClr val="black"/>
                </a:solidFill>
                <a:latin typeface="微软雅黑" pitchFamily="34" charset="-122"/>
                <a:ea typeface="微软雅黑" pitchFamily="34" charset="-122"/>
              </a:endParaRPr>
            </a:p>
          </p:txBody>
        </p:sp>
      </p:grpSp>
      <p:sp>
        <p:nvSpPr>
          <p:cNvPr id="14" name="矩形 13"/>
          <p:cNvSpPr/>
          <p:nvPr/>
        </p:nvSpPr>
        <p:spPr>
          <a:xfrm>
            <a:off x="6156176" y="1383620"/>
            <a:ext cx="2016224" cy="1200325"/>
          </a:xfrm>
          <a:prstGeom prst="rect">
            <a:avLst/>
          </a:prstGeom>
        </p:spPr>
        <p:txBody>
          <a:bodyPr wrap="square" lIns="91436" tIns="45718" rIns="91436" bIns="45718">
            <a:spAutoFit/>
          </a:bodyPr>
          <a:lstStyle/>
          <a:p>
            <a:pPr defTabSz="914355"/>
            <a:r>
              <a:rPr lang="zh-CN" altLang="en-US" sz="2400" dirty="0" smtClean="0">
                <a:solidFill>
                  <a:prstClr val="black"/>
                </a:solidFill>
                <a:latin typeface="微软雅黑" pitchFamily="34" charset="-122"/>
                <a:ea typeface="微软雅黑" pitchFamily="34" charset="-122"/>
              </a:rPr>
              <a:t>面向工程应用</a:t>
            </a:r>
            <a:endParaRPr lang="en-US" altLang="zh-CN" sz="2400" dirty="0" smtClean="0">
              <a:solidFill>
                <a:prstClr val="black"/>
              </a:solidFill>
              <a:latin typeface="微软雅黑" pitchFamily="34" charset="-122"/>
              <a:ea typeface="微软雅黑" pitchFamily="34" charset="-122"/>
            </a:endParaRPr>
          </a:p>
          <a:p>
            <a:pPr defTabSz="914355"/>
            <a:r>
              <a:rPr lang="zh-CN" altLang="en-US" sz="2400" dirty="0" smtClean="0">
                <a:solidFill>
                  <a:prstClr val="black"/>
                </a:solidFill>
                <a:latin typeface="微软雅黑" pitchFamily="34" charset="-122"/>
                <a:ea typeface="微软雅黑" pitchFamily="34" charset="-122"/>
              </a:rPr>
              <a:t>实际问题</a:t>
            </a:r>
            <a:endParaRPr lang="en-US" altLang="zh-CN" sz="2400" dirty="0" smtClean="0">
              <a:solidFill>
                <a:prstClr val="black"/>
              </a:solidFill>
              <a:latin typeface="微软雅黑" pitchFamily="34" charset="-122"/>
              <a:ea typeface="微软雅黑" pitchFamily="34" charset="-122"/>
            </a:endParaRPr>
          </a:p>
          <a:p>
            <a:pPr defTabSz="914355"/>
            <a:r>
              <a:rPr lang="zh-CN" altLang="en-US" sz="2400" dirty="0" smtClean="0">
                <a:solidFill>
                  <a:prstClr val="black"/>
                </a:solidFill>
                <a:latin typeface="微软雅黑" pitchFamily="34" charset="-122"/>
                <a:ea typeface="微软雅黑" pitchFamily="34" charset="-122"/>
              </a:rPr>
              <a:t>大数据</a:t>
            </a:r>
            <a:endParaRPr lang="en-US" altLang="zh-CN" sz="2400" dirty="0" smtClean="0">
              <a:solidFill>
                <a:prstClr val="black"/>
              </a:solidFill>
              <a:latin typeface="微软雅黑" pitchFamily="34" charset="-122"/>
              <a:ea typeface="微软雅黑" pitchFamily="34" charset="-122"/>
            </a:endParaRPr>
          </a:p>
        </p:txBody>
      </p:sp>
      <p:sp>
        <p:nvSpPr>
          <p:cNvPr id="16" name="标题 1"/>
          <p:cNvSpPr txBox="1">
            <a:spLocks noGrp="1"/>
          </p:cNvSpPr>
          <p:nvPr>
            <p:ph type="title"/>
          </p:nvPr>
        </p:nvSpPr>
        <p:spPr bwMode="auto">
          <a:xfrm>
            <a:off x="700839"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北航：程序设计课程应用案例</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8755" y="0"/>
            <a:ext cx="7886700" cy="994172"/>
          </a:xfrm>
        </p:spPr>
        <p:txBody>
          <a:bodyPr>
            <a:normAutofit/>
          </a:bodyPr>
          <a:lstStyle/>
          <a:p>
            <a:pPr algn="ctr"/>
            <a:r>
              <a:rPr lang="zh-CN" altLang="en-US" sz="2700" b="1" dirty="0" smtClean="0">
                <a:latin typeface="微软雅黑" pitchFamily="34" charset="-122"/>
                <a:ea typeface="微软雅黑" pitchFamily="34" charset="-122"/>
              </a:rPr>
              <a:t>与</a:t>
            </a:r>
            <a:r>
              <a:rPr lang="en-US" altLang="zh-CN" sz="2700" b="1" dirty="0" err="1" smtClean="0">
                <a:latin typeface="微软雅黑" pitchFamily="34" charset="-122"/>
                <a:ea typeface="微软雅黑" pitchFamily="34" charset="-122"/>
                <a:cs typeface="Times New Roman" pitchFamily="18" charset="0"/>
              </a:rPr>
              <a:t>CourseGrading</a:t>
            </a:r>
            <a:r>
              <a:rPr lang="zh-CN" altLang="en-US" sz="2700" b="1" dirty="0" smtClean="0">
                <a:latin typeface="微软雅黑" pitchFamily="34" charset="-122"/>
                <a:ea typeface="微软雅黑" pitchFamily="34" charset="-122"/>
              </a:rPr>
              <a:t>共同发展</a:t>
            </a:r>
            <a:endParaRPr lang="zh-CN" altLang="en-US" sz="2700" b="1" dirty="0">
              <a:latin typeface="微软雅黑" pitchFamily="34" charset="-122"/>
              <a:ea typeface="微软雅黑" pitchFamily="34" charset="-122"/>
            </a:endParaRPr>
          </a:p>
        </p:txBody>
      </p:sp>
      <p:sp>
        <p:nvSpPr>
          <p:cNvPr id="3" name="内容占位符 2"/>
          <p:cNvSpPr>
            <a:spLocks noGrp="1"/>
          </p:cNvSpPr>
          <p:nvPr>
            <p:ph idx="1"/>
          </p:nvPr>
        </p:nvSpPr>
        <p:spPr>
          <a:xfrm>
            <a:off x="457200" y="1091095"/>
            <a:ext cx="8229600" cy="3819871"/>
          </a:xfrm>
        </p:spPr>
        <p:txBody>
          <a:bodyPr/>
          <a:lstStyle/>
          <a:p>
            <a:r>
              <a:rPr lang="zh-CN" altLang="en-US" dirty="0" smtClean="0">
                <a:latin typeface="微软雅黑" pitchFamily="34" charset="-122"/>
                <a:ea typeface="微软雅黑" pitchFamily="34" charset="-122"/>
              </a:rPr>
              <a:t>您的参与是</a:t>
            </a:r>
            <a:r>
              <a:rPr lang="en-US" altLang="zh-CN" dirty="0" err="1" smtClean="0">
                <a:latin typeface="微软雅黑" pitchFamily="34" charset="-122"/>
                <a:ea typeface="微软雅黑" pitchFamily="34" charset="-122"/>
              </a:rPr>
              <a:t>CourseGrading</a:t>
            </a:r>
            <a:r>
              <a:rPr lang="zh-CN" altLang="en-US" dirty="0" smtClean="0">
                <a:latin typeface="微软雅黑" pitchFamily="34" charset="-122"/>
                <a:ea typeface="微软雅黑" pitchFamily="34" charset="-122"/>
              </a:rPr>
              <a:t>发展的动力！</a:t>
            </a:r>
            <a:endParaRPr lang="zh-CN" altLang="en-US" dirty="0">
              <a:latin typeface="微软雅黑" pitchFamily="34" charset="-122"/>
              <a:ea typeface="微软雅黑" pitchFamily="34" charset="-122"/>
            </a:endParaRPr>
          </a:p>
        </p:txBody>
      </p:sp>
      <p:sp>
        <p:nvSpPr>
          <p:cNvPr id="4" name="内容占位符 2"/>
          <p:cNvSpPr txBox="1">
            <a:spLocks/>
          </p:cNvSpPr>
          <p:nvPr/>
        </p:nvSpPr>
        <p:spPr>
          <a:xfrm>
            <a:off x="251520" y="1498279"/>
            <a:ext cx="8692428" cy="3717139"/>
          </a:xfrm>
          <a:prstGeom prst="rect">
            <a:avLst/>
          </a:prstGeom>
        </p:spPr>
        <p:txBody>
          <a:bodyPr vert="horz" lIns="91436" tIns="45718" rIns="91436" bIns="45718" rtlCol="0">
            <a:normAutofit fontScale="25000" lnSpcReduction="20000"/>
          </a:bodyPr>
          <a:lstStyle/>
          <a:p>
            <a:pPr marL="342884" indent="-342884" defTabSz="914355">
              <a:spcBef>
                <a:spcPct val="20000"/>
              </a:spcBef>
              <a:buFont typeface="Arial" pitchFamily="34" charset="0"/>
              <a:buChar char="•"/>
              <a:defRPr/>
            </a:pPr>
            <a:endParaRPr lang="zh-CN" altLang="en-US" sz="3200" dirty="0" smtClean="0">
              <a:solidFill>
                <a:prstClr val="black"/>
              </a:solidFill>
              <a:latin typeface="微软雅黑" pitchFamily="34" charset="-122"/>
              <a:ea typeface="微软雅黑" pitchFamily="34" charset="-122"/>
            </a:endParaRPr>
          </a:p>
          <a:p>
            <a:pPr marL="685784" lvl="1" indent="-342884" defTabSz="914355">
              <a:spcBef>
                <a:spcPct val="20000"/>
              </a:spcBef>
              <a:defRPr/>
            </a:pPr>
            <a:r>
              <a:rPr lang="zh-CN" altLang="en-US" sz="2400" dirty="0" smtClean="0">
                <a:solidFill>
                  <a:prstClr val="black"/>
                </a:solidFill>
                <a:latin typeface="微软雅黑" pitchFamily="34" charset="-122"/>
                <a:ea typeface="微软雅黑" pitchFamily="34" charset="-122"/>
                <a:hlinkClick r:id="rId2"/>
              </a:rPr>
              <a:t>北京航空航天大学</a:t>
            </a:r>
            <a:endParaRPr lang="en-US" altLang="zh-CN" sz="2400" dirty="0" smtClean="0">
              <a:solidFill>
                <a:prstClr val="black"/>
              </a:solidFill>
              <a:latin typeface="微软雅黑" pitchFamily="34" charset="-122"/>
              <a:ea typeface="微软雅黑" pitchFamily="34" charset="-122"/>
            </a:endParaRPr>
          </a:p>
          <a:p>
            <a:pPr lvl="1" hangingPunct="0"/>
            <a:r>
              <a:rPr lang="zh-CN" altLang="zh-CN" sz="2400" dirty="0" smtClean="0"/>
              <a:t>北京航空航天大学</a:t>
            </a:r>
          </a:p>
          <a:p>
            <a:pPr lvl="1" hangingPunct="0"/>
            <a:r>
              <a:rPr lang="en-US" altLang="zh-CN" sz="2400" dirty="0" err="1" smtClean="0">
                <a:hlinkClick r:id="rId3"/>
              </a:rPr>
              <a:t>上海大学计算中心</a:t>
            </a:r>
            <a:endParaRPr lang="zh-CN" altLang="zh-CN" sz="2400" dirty="0" smtClean="0"/>
          </a:p>
          <a:p>
            <a:pPr lvl="1" hangingPunct="0"/>
            <a:r>
              <a:rPr lang="zh-CN" altLang="zh-CN" sz="2400" dirty="0" smtClean="0"/>
              <a:t>北京交通大学计算机与信息技术学院</a:t>
            </a:r>
          </a:p>
          <a:p>
            <a:pPr lvl="1" hangingPunct="0"/>
            <a:r>
              <a:rPr lang="zh-CN" altLang="zh-CN" sz="2400" dirty="0" smtClean="0"/>
              <a:t>北方工业大学</a:t>
            </a:r>
          </a:p>
          <a:p>
            <a:pPr lvl="1" hangingPunct="0"/>
            <a:r>
              <a:rPr lang="zh-CN" altLang="zh-CN" sz="2400" dirty="0" smtClean="0"/>
              <a:t>国防科学技术大学</a:t>
            </a:r>
          </a:p>
          <a:p>
            <a:pPr lvl="1" hangingPunct="0"/>
            <a:r>
              <a:rPr lang="zh-CN" altLang="zh-CN" sz="2400" dirty="0" smtClean="0"/>
              <a:t>江南大学</a:t>
            </a:r>
          </a:p>
          <a:p>
            <a:pPr lvl="1" hangingPunct="0"/>
            <a:r>
              <a:rPr lang="zh-CN" altLang="zh-CN" sz="2400" dirty="0" smtClean="0"/>
              <a:t>中国传媒大学</a:t>
            </a:r>
          </a:p>
          <a:p>
            <a:pPr lvl="1" hangingPunct="0"/>
            <a:r>
              <a:rPr lang="zh-CN" altLang="zh-CN" sz="2400" dirty="0" smtClean="0"/>
              <a:t>中国石油大学</a:t>
            </a:r>
          </a:p>
          <a:p>
            <a:pPr lvl="1" hangingPunct="0"/>
            <a:r>
              <a:rPr lang="zh-CN" altLang="zh-CN" sz="2400" dirty="0" smtClean="0"/>
              <a:t>北京信息科技大学</a:t>
            </a:r>
          </a:p>
          <a:p>
            <a:pPr lvl="1" hangingPunct="0"/>
            <a:r>
              <a:rPr lang="zh-CN" altLang="zh-CN" sz="2400" dirty="0" smtClean="0"/>
              <a:t>首都经济贸易大学</a:t>
            </a:r>
          </a:p>
          <a:p>
            <a:pPr lvl="1" hangingPunct="0"/>
            <a:r>
              <a:rPr lang="zh-CN" altLang="zh-CN" sz="2400" dirty="0" smtClean="0"/>
              <a:t>陆军工程大学</a:t>
            </a:r>
          </a:p>
          <a:p>
            <a:pPr lvl="1" hangingPunct="0"/>
            <a:r>
              <a:rPr lang="zh-CN" altLang="zh-CN" sz="2400" dirty="0" smtClean="0"/>
              <a:t>齐鲁工业大学</a:t>
            </a:r>
          </a:p>
          <a:p>
            <a:pPr lvl="1" hangingPunct="0"/>
            <a:r>
              <a:rPr lang="zh-CN" altLang="zh-CN" sz="2400" dirty="0" smtClean="0"/>
              <a:t>华北电力大学</a:t>
            </a:r>
          </a:p>
          <a:p>
            <a:pPr lvl="1" hangingPunct="0"/>
            <a:r>
              <a:rPr lang="zh-CN" altLang="zh-CN" sz="2400" dirty="0" smtClean="0"/>
              <a:t>河北地质大学</a:t>
            </a:r>
          </a:p>
          <a:p>
            <a:pPr lvl="1" hangingPunct="0"/>
            <a:r>
              <a:rPr lang="zh-CN" altLang="zh-CN" sz="2400" dirty="0" smtClean="0"/>
              <a:t>杭州电子科技大学</a:t>
            </a:r>
          </a:p>
          <a:p>
            <a:pPr lvl="1" hangingPunct="0"/>
            <a:r>
              <a:rPr lang="zh-CN" altLang="zh-CN" sz="2400" dirty="0" smtClean="0"/>
              <a:t>华北科技学院</a:t>
            </a:r>
          </a:p>
          <a:p>
            <a:pPr lvl="1" hangingPunct="0"/>
            <a:r>
              <a:rPr lang="zh-CN" altLang="zh-CN" sz="2400" dirty="0" smtClean="0"/>
              <a:t>浙江工业大学</a:t>
            </a:r>
          </a:p>
          <a:p>
            <a:pPr lvl="1" hangingPunct="0"/>
            <a:r>
              <a:rPr lang="zh-CN" altLang="zh-CN" sz="2400" dirty="0" smtClean="0"/>
              <a:t>北京信息科技大学计算中心</a:t>
            </a:r>
          </a:p>
          <a:p>
            <a:pPr lvl="1" hangingPunct="0"/>
            <a:r>
              <a:rPr lang="zh-CN" altLang="zh-CN" sz="2400" dirty="0" smtClean="0"/>
              <a:t>重庆邮电大学</a:t>
            </a:r>
            <a:endParaRPr lang="en-US" altLang="zh-CN" sz="2400" dirty="0" smtClean="0"/>
          </a:p>
          <a:p>
            <a:pPr lvl="1" hangingPunct="0"/>
            <a:r>
              <a:rPr lang="zh-CN" altLang="en-US" sz="2400" dirty="0" smtClean="0"/>
              <a:t>重庆交通大学</a:t>
            </a:r>
            <a:endParaRPr lang="zh-CN" altLang="zh-CN" sz="2400" dirty="0" smtClean="0"/>
          </a:p>
          <a:p>
            <a:pPr lvl="1" hangingPunct="0"/>
            <a:r>
              <a:rPr lang="zh-CN" altLang="zh-CN" sz="2400" dirty="0" smtClean="0"/>
              <a:t>西南民族大学</a:t>
            </a:r>
          </a:p>
          <a:p>
            <a:pPr lvl="1" hangingPunct="0"/>
            <a:r>
              <a:rPr lang="en-US" altLang="zh-CN" sz="2400" dirty="0" err="1" smtClean="0">
                <a:hlinkClick r:id="rId4"/>
              </a:rPr>
              <a:t>沈阳航空航天大学计算机学院</a:t>
            </a:r>
            <a:endParaRPr lang="zh-CN" altLang="zh-CN" sz="2400" dirty="0" smtClean="0"/>
          </a:p>
          <a:p>
            <a:pPr lvl="1" hangingPunct="0"/>
            <a:r>
              <a:rPr lang="zh-CN" altLang="zh-CN" sz="2400" dirty="0" smtClean="0"/>
              <a:t>山东建筑大学</a:t>
            </a:r>
          </a:p>
          <a:p>
            <a:pPr lvl="1" hangingPunct="0"/>
            <a:r>
              <a:rPr lang="zh-CN" altLang="zh-CN" sz="2400" dirty="0" smtClean="0"/>
              <a:t>电子科技大学信息与软件工程学院</a:t>
            </a:r>
          </a:p>
          <a:p>
            <a:pPr lvl="1" hangingPunct="0"/>
            <a:r>
              <a:rPr lang="zh-CN" altLang="zh-CN" sz="2400" dirty="0" smtClean="0"/>
              <a:t>昆明理工大学</a:t>
            </a:r>
          </a:p>
          <a:p>
            <a:pPr lvl="1" hangingPunct="0"/>
            <a:r>
              <a:rPr lang="zh-CN" altLang="zh-CN" sz="2400" dirty="0" smtClean="0"/>
              <a:t>哈尔滨理工大学</a:t>
            </a:r>
          </a:p>
          <a:p>
            <a:pPr lvl="1" hangingPunct="0"/>
            <a:r>
              <a:rPr lang="zh-CN" altLang="zh-CN" sz="2400" dirty="0" smtClean="0"/>
              <a:t>重庆交通大学</a:t>
            </a:r>
          </a:p>
          <a:p>
            <a:pPr lvl="1" hangingPunct="0"/>
            <a:r>
              <a:rPr lang="zh-CN" altLang="zh-CN" sz="2400" dirty="0" smtClean="0"/>
              <a:t>上海电机学院</a:t>
            </a:r>
          </a:p>
          <a:p>
            <a:pPr lvl="1" hangingPunct="0"/>
            <a:r>
              <a:rPr lang="zh-CN" altLang="zh-CN" sz="2400" dirty="0" smtClean="0"/>
              <a:t>西南交通大学</a:t>
            </a:r>
          </a:p>
          <a:p>
            <a:pPr lvl="1" hangingPunct="0"/>
            <a:r>
              <a:rPr lang="zh-CN" altLang="zh-CN" sz="2400" dirty="0" smtClean="0"/>
              <a:t>北京印刷学院</a:t>
            </a:r>
            <a:endParaRPr lang="en-US" altLang="zh-CN" sz="2400" dirty="0" smtClean="0"/>
          </a:p>
          <a:p>
            <a:pPr lvl="1" hangingPunct="0"/>
            <a:r>
              <a:rPr lang="zh-CN" altLang="en-US" sz="2400" dirty="0" smtClean="0"/>
              <a:t>湖南工程学院</a:t>
            </a:r>
            <a:endParaRPr lang="zh-CN" altLang="zh-CN" sz="2400" dirty="0" smtClean="0"/>
          </a:p>
          <a:p>
            <a:pPr lvl="1" hangingPunct="0"/>
            <a:r>
              <a:rPr lang="zh-CN" altLang="zh-CN" sz="2400" dirty="0" smtClean="0"/>
              <a:t>武汉理工大学</a:t>
            </a:r>
            <a:endParaRPr lang="en-US" altLang="zh-CN" sz="2400" dirty="0" smtClean="0"/>
          </a:p>
          <a:p>
            <a:pPr lvl="1" hangingPunct="0"/>
            <a:r>
              <a:rPr lang="zh-CN" altLang="en-US" sz="2400" dirty="0" smtClean="0"/>
              <a:t>江苏大学</a:t>
            </a:r>
            <a:endParaRPr lang="en-US" altLang="zh-CN" sz="2400" dirty="0" smtClean="0"/>
          </a:p>
          <a:p>
            <a:pPr lvl="1" hangingPunct="0"/>
            <a:r>
              <a:rPr lang="zh-CN" altLang="en-US" sz="2400" dirty="0" smtClean="0"/>
              <a:t>江苏师范大学</a:t>
            </a:r>
            <a:endParaRPr lang="zh-CN" altLang="zh-CN" sz="2400" dirty="0" smtClean="0"/>
          </a:p>
          <a:p>
            <a:pPr lvl="1" hangingPunct="0"/>
            <a:r>
              <a:rPr lang="zh-CN" altLang="zh-CN" sz="2400" dirty="0" smtClean="0"/>
              <a:t>中国海洋大学</a:t>
            </a:r>
          </a:p>
          <a:p>
            <a:pPr lvl="1" hangingPunct="0"/>
            <a:r>
              <a:rPr lang="zh-CN" altLang="zh-CN" sz="2400" dirty="0" smtClean="0"/>
              <a:t>山东大学</a:t>
            </a:r>
          </a:p>
          <a:p>
            <a:pPr lvl="1"/>
            <a:r>
              <a:rPr lang="zh-CN" altLang="zh-CN" sz="2400" dirty="0" smtClean="0"/>
              <a:t>湖南大学</a:t>
            </a:r>
            <a:endParaRPr lang="en-US" altLang="zh-CN" sz="2400" dirty="0" smtClean="0"/>
          </a:p>
          <a:p>
            <a:pPr lvl="1"/>
            <a:r>
              <a:rPr lang="zh-CN" altLang="en-US" sz="2400" dirty="0" smtClean="0"/>
              <a:t>中国矿业大学（徐州）</a:t>
            </a:r>
            <a:endParaRPr lang="en-US" altLang="zh-CN" sz="2400" dirty="0" smtClean="0"/>
          </a:p>
          <a:p>
            <a:pPr lvl="1"/>
            <a:r>
              <a:rPr lang="en-US" altLang="zh-CN" sz="2400" dirty="0" smtClean="0">
                <a:solidFill>
                  <a:prstClr val="black"/>
                </a:solidFill>
                <a:latin typeface="微软雅黑" pitchFamily="34" charset="-122"/>
                <a:ea typeface="微软雅黑" pitchFamily="34" charset="-122"/>
              </a:rPr>
              <a:t>……</a:t>
            </a:r>
            <a:endParaRPr lang="zh-CN" altLang="en-US" sz="2400" dirty="0" smtClean="0">
              <a:solidFill>
                <a:prstClr val="black"/>
              </a:solidFill>
              <a:latin typeface="微软雅黑" pitchFamily="34" charset="-122"/>
              <a:ea typeface="微软雅黑" pitchFamily="34" charset="-122"/>
            </a:endParaRPr>
          </a:p>
        </p:txBody>
      </p:sp>
      <p:pic>
        <p:nvPicPr>
          <p:cNvPr id="6" name="Picture 2" descr="C:\Users\ZCH\Desktop\CG-WORKSPACE\第二届mooc工具研讨会\cggrouptdc.png"/>
          <p:cNvPicPr>
            <a:picLocks noChangeAspect="1" noChangeArrowheads="1"/>
          </p:cNvPicPr>
          <p:nvPr/>
        </p:nvPicPr>
        <p:blipFill>
          <a:blip r:embed="rId5" cstate="print"/>
          <a:srcRect/>
          <a:stretch>
            <a:fillRect/>
          </a:stretch>
        </p:blipFill>
        <p:spPr bwMode="auto">
          <a:xfrm>
            <a:off x="3922621" y="1579722"/>
            <a:ext cx="2044541" cy="2801779"/>
          </a:xfrm>
          <a:prstGeom prst="rect">
            <a:avLst/>
          </a:prstGeom>
          <a:noFill/>
        </p:spPr>
      </p:pic>
      <p:sp>
        <p:nvSpPr>
          <p:cNvPr id="8" name="矩形 7"/>
          <p:cNvSpPr/>
          <p:nvPr/>
        </p:nvSpPr>
        <p:spPr>
          <a:xfrm>
            <a:off x="3307039" y="4394888"/>
            <a:ext cx="3839719" cy="300082"/>
          </a:xfrm>
          <a:prstGeom prst="rect">
            <a:avLst/>
          </a:prstGeom>
        </p:spPr>
        <p:txBody>
          <a:bodyPr wrap="square">
            <a:spAutoFit/>
          </a:bodyPr>
          <a:lstStyle/>
          <a:p>
            <a:r>
              <a:rPr lang="en-US" altLang="zh-CN" dirty="0" smtClean="0">
                <a:latin typeface="微软雅黑" pitchFamily="34" charset="-122"/>
                <a:ea typeface="微软雅黑" pitchFamily="34" charset="-122"/>
              </a:rPr>
              <a:t>QQ</a:t>
            </a:r>
            <a:r>
              <a:rPr lang="zh-CN" altLang="en-US" dirty="0" smtClean="0">
                <a:latin typeface="微软雅黑" pitchFamily="34" charset="-122"/>
                <a:ea typeface="微软雅黑" pitchFamily="34" charset="-122"/>
              </a:rPr>
              <a:t>群：</a:t>
            </a:r>
            <a:r>
              <a:rPr lang="en-US" altLang="zh-CN" dirty="0" smtClean="0">
                <a:latin typeface="微软雅黑" pitchFamily="34" charset="-122"/>
                <a:ea typeface="微软雅黑" pitchFamily="34" charset="-122"/>
              </a:rPr>
              <a:t>214085215</a:t>
            </a:r>
            <a:r>
              <a:rPr lang="zh-CN" altLang="en-US" dirty="0" smtClean="0">
                <a:latin typeface="微软雅黑" pitchFamily="34" charset="-122"/>
                <a:ea typeface="微软雅黑" pitchFamily="34" charset="-122"/>
              </a:rPr>
              <a:t>（实名：学校</a:t>
            </a:r>
            <a:r>
              <a:rPr lang="en-US" altLang="zh-CN" dirty="0" smtClean="0">
                <a:latin typeface="微软雅黑" pitchFamily="34" charset="-122"/>
                <a:ea typeface="微软雅黑" pitchFamily="34" charset="-122"/>
              </a:rPr>
              <a:t>+</a:t>
            </a:r>
            <a:r>
              <a:rPr lang="zh-CN" altLang="en-US" dirty="0" smtClean="0">
                <a:latin typeface="微软雅黑" pitchFamily="34" charset="-122"/>
                <a:ea typeface="微软雅黑" pitchFamily="34" charset="-122"/>
              </a:rPr>
              <a:t>姓名 ）</a:t>
            </a:r>
            <a:endParaRPr lang="zh-CN" altLang="en-US" dirty="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5953"/>
            <a:ext cx="8229600" cy="857250"/>
          </a:xfrm>
        </p:spPr>
        <p:txBody>
          <a:bodyPr>
            <a:normAutofit/>
          </a:bodyPr>
          <a:lstStyle/>
          <a:p>
            <a:pPr algn="ctr"/>
            <a:r>
              <a:rPr lang="en-US" altLang="zh-CN" sz="2700" b="1" dirty="0" err="1" smtClean="0">
                <a:latin typeface="微软雅黑" pitchFamily="34" charset="-122"/>
                <a:ea typeface="微软雅黑" pitchFamily="34" charset="-122"/>
                <a:cs typeface="Calibri" pitchFamily="34" charset="0"/>
                <a:sym typeface="Calibri" pitchFamily="34" charset="0"/>
              </a:rPr>
              <a:t>CourseGrading</a:t>
            </a:r>
            <a:r>
              <a:rPr lang="zh-CN" altLang="en-US" sz="2700" b="1" dirty="0" smtClean="0">
                <a:latin typeface="微软雅黑" pitchFamily="34" charset="-122"/>
                <a:ea typeface="微软雅黑" pitchFamily="34" charset="-122"/>
                <a:cs typeface="Calibri" pitchFamily="34" charset="0"/>
                <a:sym typeface="Calibri" pitchFamily="34" charset="0"/>
              </a:rPr>
              <a:t>发展史</a:t>
            </a:r>
          </a:p>
        </p:txBody>
      </p:sp>
      <p:sp>
        <p:nvSpPr>
          <p:cNvPr id="8" name="内容占位符 7"/>
          <p:cNvSpPr>
            <a:spLocks noGrp="1"/>
          </p:cNvSpPr>
          <p:nvPr>
            <p:ph idx="1"/>
          </p:nvPr>
        </p:nvSpPr>
        <p:spPr>
          <a:xfrm>
            <a:off x="1839806" y="1836230"/>
            <a:ext cx="2107941" cy="2832962"/>
          </a:xfrm>
        </p:spPr>
        <p:txBody>
          <a:bodyPr>
            <a:normAutofit/>
          </a:bodyPr>
          <a:lstStyle/>
          <a:p>
            <a:pPr algn="just"/>
            <a:r>
              <a:rPr lang="en-US" altLang="zh-CN" dirty="0" smtClean="0">
                <a:latin typeface="Times New Roman" pitchFamily="18" charset="0"/>
                <a:ea typeface="微软雅黑" pitchFamily="34" charset="-122"/>
                <a:cs typeface="Times New Roman" pitchFamily="18" charset="0"/>
              </a:rPr>
              <a:t>CG</a:t>
            </a:r>
            <a:r>
              <a:rPr lang="zh-CN" altLang="en-US" dirty="0" smtClean="0">
                <a:latin typeface="Times New Roman" pitchFamily="18" charset="0"/>
                <a:ea typeface="微软雅黑" pitchFamily="34" charset="-122"/>
                <a:cs typeface="Times New Roman" pitchFamily="18" charset="0"/>
              </a:rPr>
              <a:t>成功研发，经受大并发测试</a:t>
            </a:r>
            <a:endParaRPr lang="en-US" altLang="zh-CN" dirty="0" smtClean="0">
              <a:latin typeface="Times New Roman" pitchFamily="18" charset="0"/>
              <a:ea typeface="微软雅黑" pitchFamily="34" charset="-122"/>
              <a:cs typeface="Times New Roman" pitchFamily="18" charset="0"/>
            </a:endParaRPr>
          </a:p>
          <a:p>
            <a:pPr algn="just"/>
            <a:r>
              <a:rPr lang="zh-CN" altLang="en-US" dirty="0" smtClean="0">
                <a:latin typeface="Times New Roman" pitchFamily="18" charset="0"/>
                <a:ea typeface="微软雅黑" pitchFamily="34" charset="-122"/>
                <a:cs typeface="Times New Roman" pitchFamily="18" charset="0"/>
              </a:rPr>
              <a:t>内部使用，持续完善</a:t>
            </a:r>
            <a:endParaRPr lang="en-US" altLang="zh-CN" dirty="0" smtClean="0">
              <a:latin typeface="Times New Roman" pitchFamily="18" charset="0"/>
              <a:ea typeface="微软雅黑" pitchFamily="34" charset="-122"/>
              <a:cs typeface="Times New Roman" pitchFamily="18" charset="0"/>
            </a:endParaRPr>
          </a:p>
          <a:p>
            <a:pPr lvl="1" algn="just"/>
            <a:endParaRPr lang="en-US" altLang="zh-CN" sz="2100" dirty="0" smtClean="0">
              <a:latin typeface="Times New Roman" pitchFamily="18" charset="0"/>
              <a:ea typeface="微软雅黑" pitchFamily="34" charset="-122"/>
              <a:cs typeface="Times New Roman" pitchFamily="18" charset="0"/>
            </a:endParaRPr>
          </a:p>
        </p:txBody>
      </p:sp>
      <p:sp>
        <p:nvSpPr>
          <p:cNvPr id="10" name="TextBox 9"/>
          <p:cNvSpPr txBox="1">
            <a:spLocks noChangeArrowheads="1"/>
          </p:cNvSpPr>
          <p:nvPr/>
        </p:nvSpPr>
        <p:spPr bwMode="auto">
          <a:xfrm>
            <a:off x="1483297" y="1113593"/>
            <a:ext cx="806631" cy="461665"/>
          </a:xfrm>
          <a:prstGeom prst="rect">
            <a:avLst/>
          </a:prstGeom>
          <a:noFill/>
          <a:ln w="9525">
            <a:noFill/>
            <a:miter lim="800000"/>
            <a:headEnd/>
            <a:tailEnd/>
          </a:ln>
        </p:spPr>
        <p:txBody>
          <a:bodyPr wrap="none" lIns="91430" tIns="45715" rIns="91430" bIns="45715">
            <a:spAutoFit/>
          </a:bodyPr>
          <a:lstStyle/>
          <a:p>
            <a:pPr algn="ctr" defTabSz="914288">
              <a:defRPr/>
            </a:pPr>
            <a:r>
              <a:rPr lang="en-US" altLang="zh-CN" sz="2400" b="1" dirty="0" smtClean="0">
                <a:solidFill>
                  <a:prstClr val="black"/>
                </a:solidFill>
                <a:latin typeface="黑体" pitchFamily="49" charset="-122"/>
                <a:ea typeface="黑体" pitchFamily="49" charset="-122"/>
              </a:rPr>
              <a:t>2003</a:t>
            </a:r>
            <a:endParaRPr lang="zh-CN" altLang="en-US" sz="2400" b="1" dirty="0">
              <a:solidFill>
                <a:prstClr val="black"/>
              </a:solidFill>
              <a:latin typeface="黑体" pitchFamily="49" charset="-122"/>
              <a:ea typeface="黑体" pitchFamily="49" charset="-122"/>
            </a:endParaRPr>
          </a:p>
        </p:txBody>
      </p:sp>
      <p:sp>
        <p:nvSpPr>
          <p:cNvPr id="11" name="TextBox 13"/>
          <p:cNvSpPr txBox="1">
            <a:spLocks noChangeArrowheads="1"/>
          </p:cNvSpPr>
          <p:nvPr/>
        </p:nvSpPr>
        <p:spPr bwMode="auto">
          <a:xfrm>
            <a:off x="3561922" y="1113593"/>
            <a:ext cx="806631" cy="461665"/>
          </a:xfrm>
          <a:prstGeom prst="rect">
            <a:avLst/>
          </a:prstGeom>
          <a:noFill/>
          <a:ln w="9525">
            <a:noFill/>
            <a:miter lim="800000"/>
            <a:headEnd/>
            <a:tailEnd/>
          </a:ln>
        </p:spPr>
        <p:txBody>
          <a:bodyPr wrap="none" lIns="91430" tIns="45715" rIns="91430" bIns="45715">
            <a:spAutoFit/>
          </a:bodyPr>
          <a:lstStyle/>
          <a:p>
            <a:pPr algn="ctr" defTabSz="914288">
              <a:defRPr/>
            </a:pPr>
            <a:r>
              <a:rPr lang="en-US" altLang="zh-CN" sz="2400" b="1" dirty="0" smtClean="0">
                <a:solidFill>
                  <a:prstClr val="black"/>
                </a:solidFill>
                <a:latin typeface="黑体" pitchFamily="49" charset="-122"/>
                <a:ea typeface="黑体" pitchFamily="49" charset="-122"/>
              </a:rPr>
              <a:t>2009</a:t>
            </a:r>
            <a:endParaRPr lang="zh-CN" altLang="en-US" sz="2400" b="1" dirty="0">
              <a:solidFill>
                <a:prstClr val="black"/>
              </a:solidFill>
              <a:latin typeface="黑体" pitchFamily="49" charset="-122"/>
              <a:ea typeface="黑体" pitchFamily="49" charset="-122"/>
            </a:endParaRPr>
          </a:p>
        </p:txBody>
      </p:sp>
      <p:cxnSp>
        <p:nvCxnSpPr>
          <p:cNvPr id="13" name="直接连接符 12"/>
          <p:cNvCxnSpPr/>
          <p:nvPr/>
        </p:nvCxnSpPr>
        <p:spPr bwMode="auto">
          <a:xfrm>
            <a:off x="6419576" y="1707654"/>
            <a:ext cx="2430000" cy="0"/>
          </a:xfrm>
          <a:prstGeom prst="line">
            <a:avLst/>
          </a:prstGeom>
          <a:ln w="76200">
            <a:solidFill>
              <a:srgbClr val="00B0F0"/>
            </a:solidFill>
            <a:headEnd type="none" w="med" len="med"/>
            <a:tailEnd type="triangle" w="med" len="med"/>
          </a:ln>
        </p:spPr>
        <p:style>
          <a:lnRef idx="3">
            <a:schemeClr val="accent6"/>
          </a:lnRef>
          <a:fillRef idx="0">
            <a:schemeClr val="accent6"/>
          </a:fillRef>
          <a:effectRef idx="2">
            <a:schemeClr val="accent6"/>
          </a:effectRef>
          <a:fontRef idx="minor">
            <a:schemeClr val="tx1"/>
          </a:fontRef>
        </p:style>
      </p:cxnSp>
      <p:cxnSp>
        <p:nvCxnSpPr>
          <p:cNvPr id="22" name="直接连接符 21"/>
          <p:cNvCxnSpPr/>
          <p:nvPr/>
        </p:nvCxnSpPr>
        <p:spPr bwMode="auto">
          <a:xfrm>
            <a:off x="1848272" y="1707654"/>
            <a:ext cx="2088232" cy="0"/>
          </a:xfrm>
          <a:prstGeom prst="line">
            <a:avLst/>
          </a:prstGeom>
          <a:ln w="76200">
            <a:solidFill>
              <a:srgbClr val="C00000"/>
            </a:solidFill>
          </a:ln>
        </p:spPr>
        <p:style>
          <a:lnRef idx="3">
            <a:schemeClr val="accent6"/>
          </a:lnRef>
          <a:fillRef idx="0">
            <a:schemeClr val="accent6"/>
          </a:fillRef>
          <a:effectRef idx="2">
            <a:schemeClr val="accent6"/>
          </a:effectRef>
          <a:fontRef idx="minor">
            <a:schemeClr val="tx1"/>
          </a:fontRef>
        </p:style>
      </p:cxnSp>
      <p:cxnSp>
        <p:nvCxnSpPr>
          <p:cNvPr id="27" name="直接连接符 26"/>
          <p:cNvCxnSpPr/>
          <p:nvPr/>
        </p:nvCxnSpPr>
        <p:spPr bwMode="auto">
          <a:xfrm>
            <a:off x="0" y="1696915"/>
            <a:ext cx="1848272" cy="10739"/>
          </a:xfrm>
          <a:prstGeom prst="line">
            <a:avLst/>
          </a:prstGeom>
          <a:ln w="76200">
            <a:solidFill>
              <a:schemeClr val="bg1">
                <a:lumMod val="50000"/>
              </a:schemeClr>
            </a:solidFill>
          </a:ln>
        </p:spPr>
        <p:style>
          <a:lnRef idx="3">
            <a:schemeClr val="accent6"/>
          </a:lnRef>
          <a:fillRef idx="0">
            <a:schemeClr val="accent6"/>
          </a:fillRef>
          <a:effectRef idx="2">
            <a:schemeClr val="accent6"/>
          </a:effectRef>
          <a:fontRef idx="minor">
            <a:schemeClr val="tx1"/>
          </a:fontRef>
        </p:style>
      </p:cxnSp>
      <p:cxnSp>
        <p:nvCxnSpPr>
          <p:cNvPr id="18" name="直接连接符 17"/>
          <p:cNvCxnSpPr/>
          <p:nvPr/>
        </p:nvCxnSpPr>
        <p:spPr bwMode="auto">
          <a:xfrm>
            <a:off x="1848271" y="1491631"/>
            <a:ext cx="0" cy="21602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bwMode="auto">
          <a:xfrm>
            <a:off x="3936503" y="1491630"/>
            <a:ext cx="0" cy="21602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3936503" y="1707654"/>
            <a:ext cx="0" cy="3186354"/>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6384775" y="1707654"/>
            <a:ext cx="0" cy="3186354"/>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42" name="内容占位符 2"/>
          <p:cNvSpPr txBox="1">
            <a:spLocks/>
          </p:cNvSpPr>
          <p:nvPr/>
        </p:nvSpPr>
        <p:spPr>
          <a:xfrm>
            <a:off x="6383216" y="1815667"/>
            <a:ext cx="2541844" cy="3327833"/>
          </a:xfrm>
          <a:prstGeom prst="rect">
            <a:avLst/>
          </a:prstGeom>
        </p:spPr>
        <p:txBody>
          <a:bodyPr vert="horz" lIns="91430" tIns="45715" rIns="91430" bIns="45715" rtlCol="0">
            <a:normAutofit lnSpcReduction="10000"/>
          </a:bodyPr>
          <a:lstStyle/>
          <a:p>
            <a:pPr marL="342857" indent="-342857" algn="just" defTabSz="914288">
              <a:spcBef>
                <a:spcPct val="20000"/>
              </a:spcBef>
              <a:buFont typeface="Arial" pitchFamily="34" charset="0"/>
              <a:buChar char="•"/>
              <a:defRPr/>
            </a:pPr>
            <a:r>
              <a:rPr lang="zh-CN" altLang="en-US" sz="2100" dirty="0" smtClean="0">
                <a:solidFill>
                  <a:prstClr val="black"/>
                </a:solidFill>
                <a:latin typeface="微软雅黑" pitchFamily="34" charset="-122"/>
                <a:ea typeface="微软雅黑" pitchFamily="34" charset="-122"/>
              </a:rPr>
              <a:t>迁移到阿里云（</a:t>
            </a:r>
            <a:r>
              <a:rPr lang="en-US" altLang="zh-CN" sz="2100" dirty="0" smtClean="0">
                <a:solidFill>
                  <a:prstClr val="black"/>
                </a:solidFill>
                <a:latin typeface="微软雅黑" pitchFamily="34" charset="-122"/>
                <a:ea typeface="微软雅黑" pitchFamily="34" charset="-122"/>
              </a:rPr>
              <a:t>educg.net</a:t>
            </a:r>
            <a:r>
              <a:rPr lang="zh-CN" altLang="en-US" sz="2100" dirty="0" smtClean="0">
                <a:solidFill>
                  <a:prstClr val="black"/>
                </a:solidFill>
                <a:latin typeface="微软雅黑" pitchFamily="34" charset="-122"/>
                <a:ea typeface="微软雅黑" pitchFamily="34" charset="-122"/>
              </a:rPr>
              <a:t>）</a:t>
            </a:r>
            <a:endParaRPr lang="en-US" altLang="zh-CN" sz="2100" dirty="0" smtClean="0">
              <a:solidFill>
                <a:prstClr val="black"/>
              </a:solidFill>
              <a:latin typeface="微软雅黑" pitchFamily="34" charset="-122"/>
              <a:ea typeface="微软雅黑" pitchFamily="34" charset="-122"/>
            </a:endParaRPr>
          </a:p>
          <a:p>
            <a:pPr marL="342857" indent="-342857" defTabSz="914288">
              <a:spcBef>
                <a:spcPct val="20000"/>
              </a:spcBef>
              <a:buFont typeface="Arial" pitchFamily="34" charset="0"/>
              <a:buChar char="•"/>
              <a:defRPr/>
            </a:pPr>
            <a:r>
              <a:rPr lang="zh-CN" altLang="en-US" sz="2100" dirty="0" smtClean="0">
                <a:solidFill>
                  <a:prstClr val="black"/>
                </a:solidFill>
                <a:latin typeface="微软雅黑" pitchFamily="34" charset="-122"/>
                <a:ea typeface="微软雅黑" pitchFamily="34" charset="-122"/>
              </a:rPr>
              <a:t>商业化维持系统的长远发展</a:t>
            </a:r>
            <a:endParaRPr lang="en-US" altLang="zh-CN" sz="2100" dirty="0" smtClean="0">
              <a:solidFill>
                <a:prstClr val="black"/>
              </a:solidFill>
              <a:latin typeface="微软雅黑" pitchFamily="34" charset="-122"/>
              <a:ea typeface="微软雅黑" pitchFamily="34" charset="-122"/>
            </a:endParaRPr>
          </a:p>
          <a:p>
            <a:pPr marL="342857" indent="-342857" algn="just" defTabSz="914288">
              <a:spcBef>
                <a:spcPct val="20000"/>
              </a:spcBef>
              <a:buFont typeface="Arial" pitchFamily="34" charset="0"/>
              <a:buChar char="•"/>
              <a:defRPr/>
            </a:pPr>
            <a:r>
              <a:rPr lang="zh-CN" altLang="en-US" sz="2100" dirty="0" smtClean="0">
                <a:solidFill>
                  <a:prstClr val="black"/>
                </a:solidFill>
                <a:latin typeface="微软雅黑" pitchFamily="34" charset="-122"/>
                <a:ea typeface="微软雅黑" pitchFamily="34" charset="-122"/>
              </a:rPr>
              <a:t>版本快速迭代，大概每</a:t>
            </a:r>
            <a:r>
              <a:rPr lang="en-US" altLang="zh-CN" sz="2100" dirty="0" smtClean="0">
                <a:solidFill>
                  <a:prstClr val="black"/>
                </a:solidFill>
                <a:latin typeface="微软雅黑" pitchFamily="34" charset="-122"/>
                <a:ea typeface="微软雅黑" pitchFamily="34" charset="-122"/>
              </a:rPr>
              <a:t>1</a:t>
            </a:r>
            <a:r>
              <a:rPr lang="zh-CN" altLang="en-US" sz="2100" dirty="0" smtClean="0">
                <a:solidFill>
                  <a:prstClr val="black"/>
                </a:solidFill>
                <a:latin typeface="微软雅黑" pitchFamily="34" charset="-122"/>
                <a:ea typeface="微软雅黑" pitchFamily="34" charset="-122"/>
              </a:rPr>
              <a:t>个半月升级一次</a:t>
            </a:r>
            <a:endParaRPr lang="en-US" altLang="zh-CN" sz="2100" dirty="0" smtClean="0">
              <a:solidFill>
                <a:prstClr val="black"/>
              </a:solidFill>
              <a:latin typeface="微软雅黑" pitchFamily="34" charset="-122"/>
              <a:ea typeface="微软雅黑" pitchFamily="34" charset="-122"/>
            </a:endParaRPr>
          </a:p>
          <a:p>
            <a:pPr marL="342857" indent="-342857" defTabSz="914288">
              <a:spcBef>
                <a:spcPct val="20000"/>
              </a:spcBef>
              <a:buFont typeface="Arial" pitchFamily="34" charset="0"/>
              <a:buChar char="•"/>
              <a:defRPr/>
            </a:pPr>
            <a:r>
              <a:rPr lang="zh-CN" altLang="en-US" sz="2100" dirty="0" smtClean="0">
                <a:solidFill>
                  <a:prstClr val="black"/>
                </a:solidFill>
                <a:latin typeface="微软雅黑" pitchFamily="34" charset="-122"/>
                <a:ea typeface="微软雅黑" pitchFamily="34" charset="-122"/>
              </a:rPr>
              <a:t>程序评判系统</a:t>
            </a:r>
            <a:r>
              <a:rPr lang="en-US" altLang="zh-CN" sz="2100" b="1" dirty="0" smtClean="0">
                <a:solidFill>
                  <a:srgbClr val="C00000"/>
                </a:solidFill>
                <a:latin typeface="微软雅黑" pitchFamily="34" charset="-122"/>
                <a:ea typeface="微软雅黑" pitchFamily="34" charset="-122"/>
              </a:rPr>
              <a:t>→</a:t>
            </a:r>
            <a:r>
              <a:rPr lang="zh-CN" altLang="en-US" sz="2100" b="1" dirty="0" smtClean="0">
                <a:solidFill>
                  <a:prstClr val="black"/>
                </a:solidFill>
                <a:latin typeface="微软雅黑" pitchFamily="34" charset="-122"/>
                <a:ea typeface="微软雅黑" pitchFamily="34" charset="-122"/>
              </a:rPr>
              <a:t>计算机课程一体化支撑平台</a:t>
            </a:r>
            <a:endParaRPr lang="zh-CN" altLang="en-US" sz="2100" b="1" dirty="0">
              <a:solidFill>
                <a:prstClr val="black"/>
              </a:solidFill>
              <a:latin typeface="微软雅黑" pitchFamily="34" charset="-122"/>
              <a:ea typeface="微软雅黑" pitchFamily="34" charset="-122"/>
            </a:endParaRPr>
          </a:p>
        </p:txBody>
      </p:sp>
      <p:cxnSp>
        <p:nvCxnSpPr>
          <p:cNvPr id="21" name="直接连接符 20"/>
          <p:cNvCxnSpPr/>
          <p:nvPr/>
        </p:nvCxnSpPr>
        <p:spPr bwMode="auto">
          <a:xfrm>
            <a:off x="3936504" y="1707654"/>
            <a:ext cx="2483768"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23" name="直接连接符 22"/>
          <p:cNvCxnSpPr/>
          <p:nvPr/>
        </p:nvCxnSpPr>
        <p:spPr bwMode="auto">
          <a:xfrm>
            <a:off x="6384775" y="1491630"/>
            <a:ext cx="0" cy="216024"/>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Box 13"/>
          <p:cNvSpPr txBox="1">
            <a:spLocks noChangeArrowheads="1"/>
          </p:cNvSpPr>
          <p:nvPr/>
        </p:nvSpPr>
        <p:spPr bwMode="auto">
          <a:xfrm>
            <a:off x="5950891" y="1113593"/>
            <a:ext cx="962102" cy="461655"/>
          </a:xfrm>
          <a:prstGeom prst="rect">
            <a:avLst/>
          </a:prstGeom>
          <a:noFill/>
          <a:ln w="9525">
            <a:noFill/>
            <a:miter lim="800000"/>
            <a:headEnd/>
            <a:tailEnd/>
          </a:ln>
        </p:spPr>
        <p:txBody>
          <a:bodyPr wrap="none" lIns="91430" tIns="45715" rIns="91430" bIns="45715">
            <a:spAutoFit/>
          </a:bodyPr>
          <a:lstStyle/>
          <a:p>
            <a:pPr algn="ctr" defTabSz="914288">
              <a:defRPr/>
            </a:pPr>
            <a:r>
              <a:rPr lang="en-US" altLang="zh-CN" sz="2400" b="1" dirty="0" smtClean="0">
                <a:solidFill>
                  <a:prstClr val="black"/>
                </a:solidFill>
                <a:latin typeface="黑体" pitchFamily="49" charset="-122"/>
                <a:ea typeface="黑体" pitchFamily="49" charset="-122"/>
              </a:rPr>
              <a:t>2015</a:t>
            </a:r>
            <a:r>
              <a:rPr lang="zh-CN" altLang="en-US" sz="2400" b="1" dirty="0" smtClean="0">
                <a:solidFill>
                  <a:prstClr val="black"/>
                </a:solidFill>
                <a:latin typeface="黑体" pitchFamily="49" charset="-122"/>
                <a:ea typeface="黑体" pitchFamily="49" charset="-122"/>
              </a:rPr>
              <a:t> </a:t>
            </a:r>
            <a:endParaRPr lang="zh-CN" altLang="en-US" sz="2400" b="1" dirty="0">
              <a:solidFill>
                <a:prstClr val="black"/>
              </a:solidFill>
              <a:latin typeface="黑体" pitchFamily="49" charset="-122"/>
              <a:ea typeface="黑体" pitchFamily="49" charset="-122"/>
            </a:endParaRPr>
          </a:p>
        </p:txBody>
      </p:sp>
      <p:sp>
        <p:nvSpPr>
          <p:cNvPr id="28" name="内容占位符 7"/>
          <p:cNvSpPr txBox="1">
            <a:spLocks/>
          </p:cNvSpPr>
          <p:nvPr/>
        </p:nvSpPr>
        <p:spPr>
          <a:xfrm>
            <a:off x="3936504" y="1815666"/>
            <a:ext cx="2448272" cy="3186354"/>
          </a:xfrm>
          <a:prstGeom prst="rect">
            <a:avLst/>
          </a:prstGeom>
        </p:spPr>
        <p:txBody>
          <a:bodyPr vert="horz" lIns="91430" tIns="45715" rIns="91430" bIns="45715" rtlCol="0">
            <a:normAutofit/>
          </a:bodyPr>
          <a:lstStyle/>
          <a:p>
            <a:pPr marL="342857" indent="-342857" algn="just" defTabSz="914288">
              <a:spcBef>
                <a:spcPct val="20000"/>
              </a:spcBef>
              <a:buFont typeface="Arial" pitchFamily="34" charset="0"/>
              <a:buChar char="•"/>
              <a:defRPr/>
            </a:pPr>
            <a:r>
              <a:rPr lang="zh-CN" altLang="en-US" sz="2100" dirty="0" smtClean="0">
                <a:solidFill>
                  <a:prstClr val="black"/>
                </a:solidFill>
                <a:latin typeface="微软雅黑" pitchFamily="34" charset="-122"/>
                <a:ea typeface="微软雅黑" pitchFamily="34" charset="-122"/>
              </a:rPr>
              <a:t>放在校内服务器供免费下载使用</a:t>
            </a:r>
            <a:endParaRPr lang="en-US" altLang="zh-CN" sz="2100" dirty="0" smtClean="0">
              <a:solidFill>
                <a:prstClr val="black"/>
              </a:solidFill>
              <a:latin typeface="微软雅黑" pitchFamily="34" charset="-122"/>
              <a:ea typeface="微软雅黑" pitchFamily="34" charset="-122"/>
            </a:endParaRPr>
          </a:p>
          <a:p>
            <a:pPr marL="342857" indent="-342857" algn="just" defTabSz="914288">
              <a:spcBef>
                <a:spcPct val="20000"/>
              </a:spcBef>
              <a:buFont typeface="Arial" pitchFamily="34" charset="0"/>
              <a:buChar char="•"/>
              <a:defRPr/>
            </a:pPr>
            <a:r>
              <a:rPr lang="zh-CN" altLang="en-US" sz="2100" dirty="0" smtClean="0">
                <a:solidFill>
                  <a:prstClr val="black"/>
                </a:solidFill>
                <a:latin typeface="微软雅黑" pitchFamily="34" charset="-122"/>
                <a:ea typeface="微软雅黑" pitchFamily="34" charset="-122"/>
              </a:rPr>
              <a:t>根据用户需求持续完善</a:t>
            </a:r>
            <a:endParaRPr lang="en-US" altLang="zh-CN" sz="2100" dirty="0" smtClean="0">
              <a:solidFill>
                <a:prstClr val="black"/>
              </a:solidFill>
              <a:latin typeface="微软雅黑" pitchFamily="34" charset="-122"/>
              <a:ea typeface="微软雅黑" pitchFamily="34" charset="-122"/>
            </a:endParaRPr>
          </a:p>
          <a:p>
            <a:pPr marL="685733" lvl="1" indent="-342857" algn="just" defTabSz="914288">
              <a:spcBef>
                <a:spcPct val="20000"/>
              </a:spcBef>
              <a:buFont typeface="Arial" pitchFamily="34" charset="0"/>
              <a:buChar char="•"/>
              <a:defRPr/>
            </a:pPr>
            <a:r>
              <a:rPr lang="zh-CN" altLang="en-US" sz="1500" dirty="0" smtClean="0">
                <a:solidFill>
                  <a:prstClr val="black"/>
                </a:solidFill>
                <a:latin typeface="微软雅黑" pitchFamily="34" charset="-122"/>
                <a:ea typeface="微软雅黑" pitchFamily="34" charset="-122"/>
              </a:rPr>
              <a:t>稳定性</a:t>
            </a:r>
            <a:endParaRPr lang="en-US" altLang="zh-CN" sz="1500" dirty="0" smtClean="0">
              <a:solidFill>
                <a:prstClr val="black"/>
              </a:solidFill>
              <a:latin typeface="微软雅黑" pitchFamily="34" charset="-122"/>
              <a:ea typeface="微软雅黑" pitchFamily="34" charset="-122"/>
            </a:endParaRPr>
          </a:p>
          <a:p>
            <a:pPr marL="685733" lvl="1" indent="-342857" algn="just" defTabSz="914288">
              <a:spcBef>
                <a:spcPct val="20000"/>
              </a:spcBef>
              <a:buFont typeface="Arial" pitchFamily="34" charset="0"/>
              <a:buChar char="•"/>
              <a:defRPr/>
            </a:pPr>
            <a:r>
              <a:rPr lang="zh-CN" altLang="en-US" sz="1500" dirty="0" smtClean="0">
                <a:solidFill>
                  <a:prstClr val="black"/>
                </a:solidFill>
                <a:latin typeface="微软雅黑" pitchFamily="34" charset="-122"/>
                <a:ea typeface="微软雅黑" pitchFamily="34" charset="-122"/>
              </a:rPr>
              <a:t>安全性</a:t>
            </a:r>
            <a:endParaRPr lang="en-US" altLang="zh-CN" sz="1500" dirty="0" smtClean="0">
              <a:solidFill>
                <a:prstClr val="black"/>
              </a:solidFill>
              <a:latin typeface="微软雅黑" pitchFamily="34" charset="-122"/>
              <a:ea typeface="微软雅黑" pitchFamily="34" charset="-122"/>
            </a:endParaRPr>
          </a:p>
          <a:p>
            <a:pPr marL="685733" lvl="1" indent="-342857" algn="just" defTabSz="914288">
              <a:spcBef>
                <a:spcPct val="20000"/>
              </a:spcBef>
              <a:buFont typeface="Arial" pitchFamily="34" charset="0"/>
              <a:buChar char="•"/>
              <a:defRPr/>
            </a:pPr>
            <a:r>
              <a:rPr lang="zh-CN" altLang="en-US" sz="1500" dirty="0" smtClean="0">
                <a:solidFill>
                  <a:prstClr val="black"/>
                </a:solidFill>
                <a:latin typeface="微软雅黑" pitchFamily="34" charset="-122"/>
                <a:ea typeface="微软雅黑" pitchFamily="34" charset="-122"/>
              </a:rPr>
              <a:t>用户体验</a:t>
            </a:r>
            <a:endParaRPr lang="en-US" altLang="zh-CN" sz="1500" dirty="0" smtClean="0">
              <a:solidFill>
                <a:prstClr val="black"/>
              </a:solidFill>
              <a:latin typeface="微软雅黑" pitchFamily="34" charset="-122"/>
              <a:ea typeface="微软雅黑" pitchFamily="34" charset="-122"/>
            </a:endParaRPr>
          </a:p>
        </p:txBody>
      </p:sp>
      <p:cxnSp>
        <p:nvCxnSpPr>
          <p:cNvPr id="31" name="直接连接符 30"/>
          <p:cNvCxnSpPr/>
          <p:nvPr/>
        </p:nvCxnSpPr>
        <p:spPr>
          <a:xfrm>
            <a:off x="1848271" y="1761660"/>
            <a:ext cx="0" cy="3186354"/>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34" name="内容占位符 7"/>
          <p:cNvSpPr txBox="1">
            <a:spLocks/>
          </p:cNvSpPr>
          <p:nvPr/>
        </p:nvSpPr>
        <p:spPr>
          <a:xfrm>
            <a:off x="1" y="1845022"/>
            <a:ext cx="1837592" cy="3298478"/>
          </a:xfrm>
          <a:prstGeom prst="rect">
            <a:avLst/>
          </a:prstGeom>
        </p:spPr>
        <p:txBody>
          <a:bodyPr vert="horz" lIns="91430" tIns="45715" rIns="91430" bIns="45715" rtlCol="0">
            <a:normAutofit/>
          </a:bodyPr>
          <a:lstStyle/>
          <a:p>
            <a:pPr marL="342857" indent="-342857" algn="just" defTabSz="914288">
              <a:spcBef>
                <a:spcPct val="20000"/>
              </a:spcBef>
              <a:buFont typeface="Arial" pitchFamily="34" charset="0"/>
              <a:buChar char="•"/>
              <a:defRPr/>
            </a:pPr>
            <a:r>
              <a:rPr lang="zh-CN" altLang="en-US" sz="2000" dirty="0" smtClean="0">
                <a:solidFill>
                  <a:prstClr val="black"/>
                </a:solidFill>
                <a:latin typeface="Times New Roman" pitchFamily="18" charset="0"/>
                <a:ea typeface="微软雅黑" pitchFamily="34" charset="-122"/>
                <a:cs typeface="Times New Roman" pitchFamily="18" charset="0"/>
              </a:rPr>
              <a:t>学院研发类</a:t>
            </a:r>
            <a:r>
              <a:rPr lang="en-US" altLang="zh-CN" sz="2000" dirty="0" smtClean="0">
                <a:solidFill>
                  <a:prstClr val="black"/>
                </a:solidFill>
                <a:latin typeface="Times New Roman" pitchFamily="18" charset="0"/>
                <a:ea typeface="微软雅黑" pitchFamily="34" charset="-122"/>
                <a:cs typeface="Times New Roman" pitchFamily="18" charset="0"/>
              </a:rPr>
              <a:t>OJ</a:t>
            </a:r>
            <a:r>
              <a:rPr lang="zh-CN" altLang="en-US" sz="2000" dirty="0" smtClean="0">
                <a:solidFill>
                  <a:prstClr val="black"/>
                </a:solidFill>
                <a:latin typeface="Times New Roman" pitchFamily="18" charset="0"/>
                <a:ea typeface="微软雅黑" pitchFamily="34" charset="-122"/>
                <a:cs typeface="Times New Roman" pitchFamily="18" charset="0"/>
              </a:rPr>
              <a:t>系统</a:t>
            </a:r>
            <a:endParaRPr lang="en-US" altLang="zh-CN" sz="2000" dirty="0" smtClean="0">
              <a:solidFill>
                <a:prstClr val="black"/>
              </a:solidFill>
              <a:latin typeface="Times New Roman" pitchFamily="18" charset="0"/>
              <a:ea typeface="微软雅黑" pitchFamily="34" charset="-122"/>
              <a:cs typeface="Times New Roman" pitchFamily="18" charset="0"/>
            </a:endParaRPr>
          </a:p>
          <a:p>
            <a:pPr marL="742859" lvl="1" indent="-285715" algn="just" defTabSz="914288">
              <a:spcBef>
                <a:spcPct val="20000"/>
              </a:spcBef>
              <a:buFont typeface="Arial" pitchFamily="34" charset="0"/>
              <a:buChar char="–"/>
              <a:defRPr/>
            </a:pPr>
            <a:r>
              <a:rPr lang="zh-CN" altLang="en-US" sz="1600" dirty="0" smtClean="0">
                <a:solidFill>
                  <a:prstClr val="black"/>
                </a:solidFill>
                <a:latin typeface="Times New Roman" pitchFamily="18" charset="0"/>
                <a:ea typeface="微软雅黑" pitchFamily="34" charset="-122"/>
                <a:cs typeface="Times New Roman" pitchFamily="18" charset="0"/>
              </a:rPr>
              <a:t>性能问题导致考试时系统崩溃，引发教学事故</a:t>
            </a:r>
            <a:endParaRPr lang="en-US" altLang="zh-CN" sz="1600" dirty="0" smtClean="0">
              <a:solidFill>
                <a:prstClr val="black"/>
              </a:solidFill>
              <a:latin typeface="Times New Roman" pitchFamily="18" charset="0"/>
              <a:ea typeface="微软雅黑" pitchFamily="34" charset="-122"/>
              <a:cs typeface="Times New Roman" pitchFamily="18" charset="0"/>
            </a:endParaRPr>
          </a:p>
          <a:p>
            <a:pPr marL="742859" lvl="1" indent="-285715" algn="just" defTabSz="914288">
              <a:spcBef>
                <a:spcPct val="20000"/>
              </a:spcBef>
              <a:buFont typeface="Arial" pitchFamily="34" charset="0"/>
              <a:buChar char="–"/>
              <a:defRPr/>
            </a:pPr>
            <a:r>
              <a:rPr lang="zh-CN" altLang="en-US" sz="1600" dirty="0" smtClean="0">
                <a:solidFill>
                  <a:prstClr val="black"/>
                </a:solidFill>
                <a:latin typeface="Times New Roman" pitchFamily="18" charset="0"/>
                <a:ea typeface="微软雅黑" pitchFamily="34" charset="-122"/>
                <a:cs typeface="Times New Roman" pitchFamily="18" charset="0"/>
              </a:rPr>
              <a:t>缺乏课程管理功能，使用不便</a:t>
            </a:r>
            <a:endParaRPr lang="en-US" altLang="zh-CN" sz="2400" dirty="0" smtClean="0">
              <a:solidFill>
                <a:prstClr val="black"/>
              </a:solidFill>
              <a:latin typeface="Times New Roman" pitchFamily="18" charset="0"/>
              <a:ea typeface="微软雅黑" pitchFamily="34" charset="-122"/>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燕尾形 106"/>
          <p:cNvSpPr/>
          <p:nvPr/>
        </p:nvSpPr>
        <p:spPr>
          <a:xfrm rot="5400000">
            <a:off x="590715" y="1349460"/>
            <a:ext cx="269960" cy="431936"/>
          </a:xfrm>
          <a:prstGeom prst="chevron">
            <a:avLst/>
          </a:prstGeom>
          <a:solidFill>
            <a:srgbClr val="4B5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solidFill>
                <a:schemeClr val="tx1"/>
              </a:solidFill>
            </a:endParaRPr>
          </a:p>
        </p:txBody>
      </p:sp>
      <p:cxnSp>
        <p:nvCxnSpPr>
          <p:cNvPr id="108" name="直接连接符 107"/>
          <p:cNvCxnSpPr/>
          <p:nvPr/>
        </p:nvCxnSpPr>
        <p:spPr>
          <a:xfrm>
            <a:off x="725695" y="1781395"/>
            <a:ext cx="2726593"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9" name="矩形 108"/>
          <p:cNvSpPr/>
          <p:nvPr/>
        </p:nvSpPr>
        <p:spPr>
          <a:xfrm>
            <a:off x="978378" y="1202789"/>
            <a:ext cx="2889202" cy="323141"/>
          </a:xfrm>
          <a:prstGeom prst="rect">
            <a:avLst/>
          </a:prstGeom>
        </p:spPr>
        <p:txBody>
          <a:bodyPr wrap="none" lIns="68555" tIns="34278" rIns="68555" bIns="34278">
            <a:spAutoFit/>
          </a:bodyPr>
          <a:lstStyle/>
          <a:p>
            <a:r>
              <a:rPr lang="zh-CN" altLang="en-US" sz="1650" b="1" dirty="0" smtClean="0">
                <a:solidFill>
                  <a:schemeClr val="tx1">
                    <a:lumMod val="75000"/>
                    <a:lumOff val="25000"/>
                  </a:schemeClr>
                </a:solidFill>
                <a:latin typeface="微软雅黑" pitchFamily="34" charset="-122"/>
                <a:ea typeface="微软雅黑" pitchFamily="34" charset="-122"/>
              </a:rPr>
              <a:t>唯一支持“算法与数据结构”</a:t>
            </a:r>
            <a:endParaRPr lang="en-US" altLang="zh-CN" sz="1650" b="1" dirty="0" smtClean="0">
              <a:solidFill>
                <a:schemeClr val="tx1">
                  <a:lumMod val="75000"/>
                  <a:lumOff val="25000"/>
                </a:schemeClr>
              </a:solidFill>
              <a:latin typeface="微软雅黑" pitchFamily="34" charset="-122"/>
              <a:ea typeface="微软雅黑" pitchFamily="34" charset="-122"/>
            </a:endParaRPr>
          </a:p>
        </p:txBody>
      </p:sp>
      <p:sp>
        <p:nvSpPr>
          <p:cNvPr id="110" name="矩形 47"/>
          <p:cNvSpPr>
            <a:spLocks noChangeArrowheads="1"/>
          </p:cNvSpPr>
          <p:nvPr/>
        </p:nvSpPr>
        <p:spPr bwMode="auto">
          <a:xfrm>
            <a:off x="968659" y="1513761"/>
            <a:ext cx="2483629" cy="26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55" tIns="34278" rIns="68555" bIns="3427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lvl="1" indent="0">
              <a:lnSpc>
                <a:spcPct val="120000"/>
              </a:lnSpc>
              <a:spcBef>
                <a:spcPct val="0"/>
              </a:spcBef>
              <a:buNone/>
            </a:pPr>
            <a:r>
              <a:rPr lang="zh-CN" altLang="en-US" sz="1050" dirty="0" smtClean="0">
                <a:solidFill>
                  <a:srgbClr val="333333"/>
                </a:solidFill>
                <a:sym typeface="微软雅黑" pitchFamily="34" charset="-122"/>
              </a:rPr>
              <a:t>支持算法时间复杂度分析，算法可视化</a:t>
            </a:r>
            <a:endParaRPr lang="en-US" altLang="zh-CN" sz="1050" dirty="0" smtClean="0">
              <a:solidFill>
                <a:srgbClr val="333333"/>
              </a:solidFill>
              <a:sym typeface="微软雅黑" pitchFamily="34" charset="-122"/>
            </a:endParaRPr>
          </a:p>
        </p:txBody>
      </p:sp>
      <p:sp>
        <p:nvSpPr>
          <p:cNvPr id="111" name="燕尾形 110"/>
          <p:cNvSpPr/>
          <p:nvPr/>
        </p:nvSpPr>
        <p:spPr>
          <a:xfrm rot="5400000">
            <a:off x="590715" y="2375307"/>
            <a:ext cx="269960" cy="431936"/>
          </a:xfrm>
          <a:prstGeom prst="chevron">
            <a:avLst/>
          </a:prstGeom>
          <a:solidFill>
            <a:srgbClr val="4B5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solidFill>
                <a:schemeClr val="tx1"/>
              </a:solidFill>
            </a:endParaRPr>
          </a:p>
        </p:txBody>
      </p:sp>
      <p:cxnSp>
        <p:nvCxnSpPr>
          <p:cNvPr id="112" name="直接连接符 111"/>
          <p:cNvCxnSpPr/>
          <p:nvPr/>
        </p:nvCxnSpPr>
        <p:spPr>
          <a:xfrm>
            <a:off x="725695" y="2807242"/>
            <a:ext cx="2726593"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3" name="矩形 112"/>
          <p:cNvSpPr/>
          <p:nvPr/>
        </p:nvSpPr>
        <p:spPr>
          <a:xfrm>
            <a:off x="978378" y="2245414"/>
            <a:ext cx="2600661" cy="315447"/>
          </a:xfrm>
          <a:prstGeom prst="rect">
            <a:avLst/>
          </a:prstGeom>
        </p:spPr>
        <p:txBody>
          <a:bodyPr wrap="none" lIns="68555" tIns="34278" rIns="68555" bIns="34278">
            <a:spAutoFit/>
          </a:bodyPr>
          <a:lstStyle/>
          <a:p>
            <a:r>
              <a:rPr lang="zh-CN" altLang="en-US" sz="1600" b="1" dirty="0" smtClean="0">
                <a:solidFill>
                  <a:schemeClr val="tx1">
                    <a:lumMod val="75000"/>
                    <a:lumOff val="25000"/>
                  </a:schemeClr>
                </a:solidFill>
                <a:latin typeface="微软雅黑" pitchFamily="34" charset="-122"/>
                <a:ea typeface="微软雅黑" pitchFamily="34" charset="-122"/>
              </a:rPr>
              <a:t>唯一支持并行程序自动评测</a:t>
            </a:r>
            <a:endParaRPr lang="en-US" altLang="zh-CN" sz="1650" b="1" dirty="0">
              <a:solidFill>
                <a:schemeClr val="tx1">
                  <a:lumMod val="75000"/>
                  <a:lumOff val="25000"/>
                </a:schemeClr>
              </a:solidFill>
              <a:latin typeface="微软雅黑" pitchFamily="34" charset="-122"/>
              <a:ea typeface="微软雅黑" pitchFamily="34" charset="-122"/>
            </a:endParaRPr>
          </a:p>
        </p:txBody>
      </p:sp>
      <p:sp>
        <p:nvSpPr>
          <p:cNvPr id="114" name="矩形 47"/>
          <p:cNvSpPr>
            <a:spLocks noChangeArrowheads="1"/>
          </p:cNvSpPr>
          <p:nvPr/>
        </p:nvSpPr>
        <p:spPr bwMode="auto">
          <a:xfrm>
            <a:off x="968659" y="2556386"/>
            <a:ext cx="2483629" cy="2467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55" tIns="34278" rIns="68555" bIns="3427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050" dirty="0" smtClean="0">
                <a:solidFill>
                  <a:srgbClr val="333333"/>
                </a:solidFill>
                <a:sym typeface="微软雅黑" pitchFamily="34" charset="-122"/>
              </a:rPr>
              <a:t>正确性 </a:t>
            </a:r>
            <a:r>
              <a:rPr lang="en-US" altLang="zh-CN" sz="1050" dirty="0" smtClean="0">
                <a:solidFill>
                  <a:srgbClr val="333333"/>
                </a:solidFill>
                <a:sym typeface="微软雅黑" pitchFamily="34" charset="-122"/>
              </a:rPr>
              <a:t>+ </a:t>
            </a:r>
            <a:r>
              <a:rPr lang="zh-CN" altLang="en-US" sz="1050" dirty="0" smtClean="0">
                <a:solidFill>
                  <a:srgbClr val="333333"/>
                </a:solidFill>
                <a:sym typeface="微软雅黑" pitchFamily="34" charset="-122"/>
              </a:rPr>
              <a:t>可扩展性 </a:t>
            </a:r>
            <a:r>
              <a:rPr lang="en-US" altLang="zh-CN" sz="1050" dirty="0" smtClean="0">
                <a:solidFill>
                  <a:srgbClr val="333333"/>
                </a:solidFill>
                <a:sym typeface="微软雅黑" pitchFamily="34" charset="-122"/>
              </a:rPr>
              <a:t>+ </a:t>
            </a:r>
            <a:r>
              <a:rPr lang="zh-CN" altLang="en-US" sz="1050" dirty="0" smtClean="0">
                <a:solidFill>
                  <a:srgbClr val="333333"/>
                </a:solidFill>
                <a:sym typeface="微软雅黑" pitchFamily="34" charset="-122"/>
              </a:rPr>
              <a:t>性能全面量化</a:t>
            </a:r>
            <a:endParaRPr lang="zh-CN" altLang="en-US" sz="1050" dirty="0">
              <a:solidFill>
                <a:srgbClr val="333333"/>
              </a:solidFill>
              <a:sym typeface="微软雅黑" pitchFamily="34" charset="-122"/>
            </a:endParaRPr>
          </a:p>
        </p:txBody>
      </p:sp>
      <p:sp>
        <p:nvSpPr>
          <p:cNvPr id="115" name="燕尾形 114"/>
          <p:cNvSpPr/>
          <p:nvPr/>
        </p:nvSpPr>
        <p:spPr>
          <a:xfrm rot="5400000">
            <a:off x="590715" y="3455145"/>
            <a:ext cx="269960" cy="431936"/>
          </a:xfrm>
          <a:prstGeom prst="chevron">
            <a:avLst/>
          </a:prstGeom>
          <a:solidFill>
            <a:srgbClr val="4B5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solidFill>
                <a:schemeClr val="tx1"/>
              </a:solidFill>
            </a:endParaRPr>
          </a:p>
        </p:txBody>
      </p:sp>
      <p:cxnSp>
        <p:nvCxnSpPr>
          <p:cNvPr id="116" name="直接连接符 115"/>
          <p:cNvCxnSpPr/>
          <p:nvPr/>
        </p:nvCxnSpPr>
        <p:spPr>
          <a:xfrm>
            <a:off x="725695" y="3887081"/>
            <a:ext cx="2726593"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7" name="矩形 116"/>
          <p:cNvSpPr/>
          <p:nvPr/>
        </p:nvSpPr>
        <p:spPr>
          <a:xfrm>
            <a:off x="978378" y="3308475"/>
            <a:ext cx="2190293" cy="315447"/>
          </a:xfrm>
          <a:prstGeom prst="rect">
            <a:avLst/>
          </a:prstGeom>
        </p:spPr>
        <p:txBody>
          <a:bodyPr wrap="none" lIns="68555" tIns="34278" rIns="68555" bIns="34278">
            <a:spAutoFit/>
          </a:bodyPr>
          <a:lstStyle/>
          <a:p>
            <a:r>
              <a:rPr lang="zh-CN" altLang="en-US" sz="1600" b="1" dirty="0" smtClean="0">
                <a:solidFill>
                  <a:schemeClr val="tx1">
                    <a:lumMod val="75000"/>
                    <a:lumOff val="25000"/>
                  </a:schemeClr>
                </a:solidFill>
                <a:latin typeface="微软雅黑" pitchFamily="34" charset="-122"/>
                <a:ea typeface="微软雅黑" pitchFamily="34" charset="-122"/>
              </a:rPr>
              <a:t>唯一全面支持在线考试</a:t>
            </a:r>
            <a:endParaRPr lang="en-US" altLang="zh-CN" sz="1600" b="1" dirty="0">
              <a:solidFill>
                <a:schemeClr val="tx1">
                  <a:lumMod val="75000"/>
                  <a:lumOff val="25000"/>
                </a:schemeClr>
              </a:solidFill>
              <a:latin typeface="微软雅黑" pitchFamily="34" charset="-122"/>
              <a:ea typeface="微软雅黑" pitchFamily="34" charset="-122"/>
            </a:endParaRPr>
          </a:p>
        </p:txBody>
      </p:sp>
      <p:sp>
        <p:nvSpPr>
          <p:cNvPr id="118" name="矩形 47"/>
          <p:cNvSpPr>
            <a:spLocks noChangeArrowheads="1"/>
          </p:cNvSpPr>
          <p:nvPr/>
        </p:nvSpPr>
        <p:spPr bwMode="auto">
          <a:xfrm>
            <a:off x="968658" y="3619447"/>
            <a:ext cx="2923833" cy="26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55" tIns="34278" rIns="68555" bIns="3427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050" dirty="0" smtClean="0">
                <a:solidFill>
                  <a:srgbClr val="333333"/>
                </a:solidFill>
                <a:sym typeface="微软雅黑" pitchFamily="34" charset="-122"/>
              </a:rPr>
              <a:t>支持大并发、高可靠、安全、全面的监考机制</a:t>
            </a:r>
          </a:p>
        </p:txBody>
      </p:sp>
      <p:sp>
        <p:nvSpPr>
          <p:cNvPr id="119" name="标题 1"/>
          <p:cNvSpPr txBox="1">
            <a:spLocks/>
          </p:cNvSpPr>
          <p:nvPr/>
        </p:nvSpPr>
        <p:spPr bwMode="auto">
          <a:xfrm>
            <a:off x="647700" y="1"/>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平台的独特之处</a:t>
            </a:r>
          </a:p>
        </p:txBody>
      </p:sp>
      <p:sp>
        <p:nvSpPr>
          <p:cNvPr id="120" name="燕尾形 119"/>
          <p:cNvSpPr/>
          <p:nvPr/>
        </p:nvSpPr>
        <p:spPr>
          <a:xfrm rot="5400000">
            <a:off x="5172507" y="1342469"/>
            <a:ext cx="269960" cy="431936"/>
          </a:xfrm>
          <a:prstGeom prst="chevron">
            <a:avLst/>
          </a:prstGeom>
          <a:solidFill>
            <a:srgbClr val="4B5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solidFill>
                <a:schemeClr val="tx1"/>
              </a:solidFill>
            </a:endParaRPr>
          </a:p>
        </p:txBody>
      </p:sp>
      <p:cxnSp>
        <p:nvCxnSpPr>
          <p:cNvPr id="121" name="直接连接符 120"/>
          <p:cNvCxnSpPr/>
          <p:nvPr/>
        </p:nvCxnSpPr>
        <p:spPr>
          <a:xfrm>
            <a:off x="5307487" y="1774404"/>
            <a:ext cx="2726593"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2" name="矩形 121"/>
          <p:cNvSpPr/>
          <p:nvPr/>
        </p:nvSpPr>
        <p:spPr>
          <a:xfrm>
            <a:off x="5560170" y="1195798"/>
            <a:ext cx="2600661" cy="315447"/>
          </a:xfrm>
          <a:prstGeom prst="rect">
            <a:avLst/>
          </a:prstGeom>
        </p:spPr>
        <p:txBody>
          <a:bodyPr wrap="none" lIns="68555" tIns="34278" rIns="68555" bIns="34278">
            <a:spAutoFit/>
          </a:bodyPr>
          <a:lstStyle/>
          <a:p>
            <a:r>
              <a:rPr lang="zh-CN" altLang="en-US" sz="1600" b="1" dirty="0" smtClean="0">
                <a:solidFill>
                  <a:schemeClr val="tx1">
                    <a:lumMod val="75000"/>
                    <a:lumOff val="25000"/>
                  </a:schemeClr>
                </a:solidFill>
                <a:latin typeface="微软雅黑" pitchFamily="34" charset="-122"/>
                <a:ea typeface="微软雅黑" pitchFamily="34" charset="-122"/>
              </a:rPr>
              <a:t>唯一支持在线虚拟实验环境</a:t>
            </a:r>
            <a:endParaRPr lang="en-US" altLang="zh-CN" sz="1600" b="1" dirty="0" smtClean="0">
              <a:solidFill>
                <a:schemeClr val="tx1">
                  <a:lumMod val="75000"/>
                  <a:lumOff val="25000"/>
                </a:schemeClr>
              </a:solidFill>
              <a:latin typeface="微软雅黑" pitchFamily="34" charset="-122"/>
              <a:ea typeface="微软雅黑" pitchFamily="34" charset="-122"/>
            </a:endParaRPr>
          </a:p>
        </p:txBody>
      </p:sp>
      <p:sp>
        <p:nvSpPr>
          <p:cNvPr id="123" name="矩形 47"/>
          <p:cNvSpPr>
            <a:spLocks noChangeArrowheads="1"/>
          </p:cNvSpPr>
          <p:nvPr/>
        </p:nvSpPr>
        <p:spPr bwMode="auto">
          <a:xfrm>
            <a:off x="5550451" y="1506770"/>
            <a:ext cx="2964375" cy="26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55" tIns="34278" rIns="68555" bIns="3427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lvl="1" indent="0">
              <a:lnSpc>
                <a:spcPct val="120000"/>
              </a:lnSpc>
              <a:spcBef>
                <a:spcPct val="0"/>
              </a:spcBef>
              <a:buNone/>
            </a:pPr>
            <a:r>
              <a:rPr lang="zh-CN" altLang="en-US" sz="1050" dirty="0" smtClean="0">
                <a:solidFill>
                  <a:srgbClr val="333333"/>
                </a:solidFill>
                <a:sym typeface="微软雅黑" pitchFamily="34" charset="-122"/>
              </a:rPr>
              <a:t>支持随时随地实验及实训、学习过程监控与分析</a:t>
            </a:r>
            <a:endParaRPr lang="en-US" altLang="zh-CN" sz="1050" dirty="0" smtClean="0">
              <a:solidFill>
                <a:srgbClr val="333333"/>
              </a:solidFill>
              <a:sym typeface="微软雅黑" pitchFamily="34" charset="-122"/>
            </a:endParaRPr>
          </a:p>
        </p:txBody>
      </p:sp>
      <p:sp>
        <p:nvSpPr>
          <p:cNvPr id="124" name="燕尾形 123"/>
          <p:cNvSpPr/>
          <p:nvPr/>
        </p:nvSpPr>
        <p:spPr>
          <a:xfrm rot="5400000">
            <a:off x="5172507" y="2368316"/>
            <a:ext cx="269960" cy="431936"/>
          </a:xfrm>
          <a:prstGeom prst="chevron">
            <a:avLst/>
          </a:prstGeom>
          <a:solidFill>
            <a:srgbClr val="4B5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solidFill>
                <a:schemeClr val="tx1"/>
              </a:solidFill>
            </a:endParaRPr>
          </a:p>
        </p:txBody>
      </p:sp>
      <p:cxnSp>
        <p:nvCxnSpPr>
          <p:cNvPr id="125" name="直接连接符 124"/>
          <p:cNvCxnSpPr/>
          <p:nvPr/>
        </p:nvCxnSpPr>
        <p:spPr>
          <a:xfrm>
            <a:off x="5307487" y="2800251"/>
            <a:ext cx="2726593"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6" name="矩形 125"/>
          <p:cNvSpPr/>
          <p:nvPr/>
        </p:nvSpPr>
        <p:spPr>
          <a:xfrm>
            <a:off x="5560170" y="2238423"/>
            <a:ext cx="2395477" cy="315447"/>
          </a:xfrm>
          <a:prstGeom prst="rect">
            <a:avLst/>
          </a:prstGeom>
        </p:spPr>
        <p:txBody>
          <a:bodyPr wrap="none" lIns="68555" tIns="34278" rIns="68555" bIns="34278">
            <a:spAutoFit/>
          </a:bodyPr>
          <a:lstStyle/>
          <a:p>
            <a:r>
              <a:rPr lang="zh-CN" altLang="en-US" sz="1600" b="1" dirty="0" smtClean="0">
                <a:solidFill>
                  <a:schemeClr val="tx1">
                    <a:lumMod val="75000"/>
                    <a:lumOff val="25000"/>
                  </a:schemeClr>
                </a:solidFill>
                <a:latin typeface="微软雅黑" pitchFamily="34" charset="-122"/>
                <a:ea typeface="微软雅黑" pitchFamily="34" charset="-122"/>
              </a:rPr>
              <a:t>唯一具备完善的课程管理</a:t>
            </a:r>
            <a:endParaRPr lang="en-US" altLang="zh-CN" sz="1650" b="1" dirty="0">
              <a:solidFill>
                <a:schemeClr val="tx1">
                  <a:lumMod val="75000"/>
                  <a:lumOff val="25000"/>
                </a:schemeClr>
              </a:solidFill>
              <a:latin typeface="微软雅黑" pitchFamily="34" charset="-122"/>
              <a:ea typeface="微软雅黑" pitchFamily="34" charset="-122"/>
            </a:endParaRPr>
          </a:p>
        </p:txBody>
      </p:sp>
      <p:sp>
        <p:nvSpPr>
          <p:cNvPr id="127" name="矩形 47"/>
          <p:cNvSpPr>
            <a:spLocks noChangeArrowheads="1"/>
          </p:cNvSpPr>
          <p:nvPr/>
        </p:nvSpPr>
        <p:spPr bwMode="auto">
          <a:xfrm>
            <a:off x="5550451" y="2549395"/>
            <a:ext cx="2964375" cy="26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55" tIns="34278" rIns="68555" bIns="3427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050" dirty="0" smtClean="0">
                <a:solidFill>
                  <a:srgbClr val="333333"/>
                </a:solidFill>
                <a:sym typeface="微软雅黑" pitchFamily="34" charset="-122"/>
              </a:rPr>
              <a:t>支持所有的课程、极佳的用户体验、完备的功能</a:t>
            </a:r>
            <a:endParaRPr lang="zh-CN" altLang="en-US" sz="1050" dirty="0">
              <a:solidFill>
                <a:srgbClr val="333333"/>
              </a:solidFill>
              <a:sym typeface="微软雅黑" pitchFamily="34" charset="-122"/>
            </a:endParaRPr>
          </a:p>
        </p:txBody>
      </p:sp>
      <p:sp>
        <p:nvSpPr>
          <p:cNvPr id="128" name="燕尾形 127"/>
          <p:cNvSpPr/>
          <p:nvPr/>
        </p:nvSpPr>
        <p:spPr>
          <a:xfrm rot="5400000">
            <a:off x="5172507" y="3448154"/>
            <a:ext cx="269960" cy="431936"/>
          </a:xfrm>
          <a:prstGeom prst="chevron">
            <a:avLst/>
          </a:prstGeom>
          <a:solidFill>
            <a:srgbClr val="4B5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solidFill>
                <a:schemeClr val="tx1"/>
              </a:solidFill>
            </a:endParaRPr>
          </a:p>
        </p:txBody>
      </p:sp>
      <p:cxnSp>
        <p:nvCxnSpPr>
          <p:cNvPr id="129" name="直接连接符 128"/>
          <p:cNvCxnSpPr/>
          <p:nvPr/>
        </p:nvCxnSpPr>
        <p:spPr>
          <a:xfrm>
            <a:off x="5307487" y="3880090"/>
            <a:ext cx="2726593"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30" name="矩形 129"/>
          <p:cNvSpPr/>
          <p:nvPr/>
        </p:nvSpPr>
        <p:spPr>
          <a:xfrm>
            <a:off x="5560170" y="3301484"/>
            <a:ext cx="2190293" cy="315447"/>
          </a:xfrm>
          <a:prstGeom prst="rect">
            <a:avLst/>
          </a:prstGeom>
        </p:spPr>
        <p:txBody>
          <a:bodyPr wrap="none" lIns="68555" tIns="34278" rIns="68555" bIns="34278">
            <a:spAutoFit/>
          </a:bodyPr>
          <a:lstStyle/>
          <a:p>
            <a:r>
              <a:rPr lang="zh-CN" altLang="en-US" sz="1600" b="1" dirty="0" smtClean="0">
                <a:solidFill>
                  <a:schemeClr val="tx1">
                    <a:lumMod val="75000"/>
                    <a:lumOff val="25000"/>
                  </a:schemeClr>
                </a:solidFill>
                <a:latin typeface="微软雅黑" pitchFamily="34" charset="-122"/>
                <a:ea typeface="微软雅黑" pitchFamily="34" charset="-122"/>
              </a:rPr>
              <a:t>唯一支持自动在线运维</a:t>
            </a:r>
            <a:endParaRPr lang="en-US" altLang="zh-CN" sz="1600" b="1" dirty="0">
              <a:solidFill>
                <a:schemeClr val="tx1">
                  <a:lumMod val="75000"/>
                  <a:lumOff val="25000"/>
                </a:schemeClr>
              </a:solidFill>
              <a:latin typeface="微软雅黑" pitchFamily="34" charset="-122"/>
              <a:ea typeface="微软雅黑" pitchFamily="34" charset="-122"/>
            </a:endParaRPr>
          </a:p>
        </p:txBody>
      </p:sp>
      <p:sp>
        <p:nvSpPr>
          <p:cNvPr id="131" name="矩形 47"/>
          <p:cNvSpPr>
            <a:spLocks noChangeArrowheads="1"/>
          </p:cNvSpPr>
          <p:nvPr/>
        </p:nvSpPr>
        <p:spPr bwMode="auto">
          <a:xfrm>
            <a:off x="5550450" y="3612456"/>
            <a:ext cx="2923833" cy="2467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55" tIns="34278" rIns="68555" bIns="3427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050" dirty="0" smtClean="0">
                <a:solidFill>
                  <a:srgbClr val="333333"/>
                </a:solidFill>
                <a:sym typeface="微软雅黑" pitchFamily="34" charset="-122"/>
              </a:rPr>
              <a:t>保持系统长期、可靠运行</a:t>
            </a:r>
          </a:p>
        </p:txBody>
      </p:sp>
      <p:sp>
        <p:nvSpPr>
          <p:cNvPr id="32" name="燕尾形 31"/>
          <p:cNvSpPr/>
          <p:nvPr/>
        </p:nvSpPr>
        <p:spPr>
          <a:xfrm rot="5400000">
            <a:off x="583449" y="4393092"/>
            <a:ext cx="269960" cy="431936"/>
          </a:xfrm>
          <a:prstGeom prst="chevron">
            <a:avLst/>
          </a:prstGeom>
          <a:solidFill>
            <a:srgbClr val="4B5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solidFill>
                <a:schemeClr val="tx1"/>
              </a:solidFill>
            </a:endParaRPr>
          </a:p>
        </p:txBody>
      </p:sp>
      <p:cxnSp>
        <p:nvCxnSpPr>
          <p:cNvPr id="33" name="直接连接符 32"/>
          <p:cNvCxnSpPr/>
          <p:nvPr/>
        </p:nvCxnSpPr>
        <p:spPr>
          <a:xfrm>
            <a:off x="718429" y="4825028"/>
            <a:ext cx="2726593"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4" name="矩形 33"/>
          <p:cNvSpPr/>
          <p:nvPr/>
        </p:nvSpPr>
        <p:spPr>
          <a:xfrm>
            <a:off x="971112" y="4246422"/>
            <a:ext cx="1985108" cy="315447"/>
          </a:xfrm>
          <a:prstGeom prst="rect">
            <a:avLst/>
          </a:prstGeom>
        </p:spPr>
        <p:txBody>
          <a:bodyPr wrap="none" lIns="68555" tIns="34278" rIns="68555" bIns="34278">
            <a:spAutoFit/>
          </a:bodyPr>
          <a:lstStyle/>
          <a:p>
            <a:r>
              <a:rPr lang="zh-CN" altLang="en-US" sz="1600" b="1" dirty="0" smtClean="0">
                <a:solidFill>
                  <a:schemeClr val="tx1">
                    <a:lumMod val="75000"/>
                    <a:lumOff val="25000"/>
                  </a:schemeClr>
                </a:solidFill>
                <a:latin typeface="微软雅黑" pitchFamily="34" charset="-122"/>
                <a:ea typeface="微软雅黑" pitchFamily="34" charset="-122"/>
              </a:rPr>
              <a:t>最具技术深度的平台</a:t>
            </a:r>
            <a:endParaRPr lang="en-US" altLang="zh-CN" sz="1600" b="1" dirty="0">
              <a:solidFill>
                <a:schemeClr val="tx1">
                  <a:lumMod val="75000"/>
                  <a:lumOff val="25000"/>
                </a:schemeClr>
              </a:solidFill>
              <a:latin typeface="微软雅黑" pitchFamily="34" charset="-122"/>
              <a:ea typeface="微软雅黑" pitchFamily="34" charset="-122"/>
            </a:endParaRPr>
          </a:p>
        </p:txBody>
      </p:sp>
      <p:sp>
        <p:nvSpPr>
          <p:cNvPr id="35" name="矩形 47"/>
          <p:cNvSpPr>
            <a:spLocks noChangeArrowheads="1"/>
          </p:cNvSpPr>
          <p:nvPr/>
        </p:nvSpPr>
        <p:spPr bwMode="auto">
          <a:xfrm>
            <a:off x="961392" y="4557394"/>
            <a:ext cx="2923833" cy="2467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55" tIns="34278" rIns="68555" bIns="3427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050" dirty="0" smtClean="0">
                <a:solidFill>
                  <a:srgbClr val="333333"/>
                </a:solidFill>
                <a:sym typeface="微软雅黑" pitchFamily="34" charset="-122"/>
              </a:rPr>
              <a:t>每一门课程的支持技术都处于国内顶尖水平！</a:t>
            </a:r>
          </a:p>
        </p:txBody>
      </p:sp>
      <p:sp>
        <p:nvSpPr>
          <p:cNvPr id="31" name="燕尾形 30"/>
          <p:cNvSpPr/>
          <p:nvPr/>
        </p:nvSpPr>
        <p:spPr>
          <a:xfrm rot="5400000">
            <a:off x="5179483" y="4393093"/>
            <a:ext cx="269960" cy="431936"/>
          </a:xfrm>
          <a:prstGeom prst="chevron">
            <a:avLst/>
          </a:prstGeom>
          <a:solidFill>
            <a:srgbClr val="4B5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solidFill>
                <a:schemeClr val="tx1"/>
              </a:solidFill>
            </a:endParaRPr>
          </a:p>
        </p:txBody>
      </p:sp>
      <p:cxnSp>
        <p:nvCxnSpPr>
          <p:cNvPr id="36" name="直接连接符 35"/>
          <p:cNvCxnSpPr/>
          <p:nvPr/>
        </p:nvCxnSpPr>
        <p:spPr>
          <a:xfrm>
            <a:off x="5314463" y="4825029"/>
            <a:ext cx="2726593"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7" name="矩形 36"/>
          <p:cNvSpPr/>
          <p:nvPr/>
        </p:nvSpPr>
        <p:spPr>
          <a:xfrm>
            <a:off x="5567146" y="4246423"/>
            <a:ext cx="2190293" cy="315447"/>
          </a:xfrm>
          <a:prstGeom prst="rect">
            <a:avLst/>
          </a:prstGeom>
        </p:spPr>
        <p:txBody>
          <a:bodyPr wrap="none" lIns="68555" tIns="34278" rIns="68555" bIns="34278">
            <a:spAutoFit/>
          </a:bodyPr>
          <a:lstStyle/>
          <a:p>
            <a:r>
              <a:rPr lang="zh-CN" altLang="en-US" sz="1600" b="1" dirty="0" smtClean="0">
                <a:solidFill>
                  <a:schemeClr val="tx1">
                    <a:lumMod val="75000"/>
                    <a:lumOff val="25000"/>
                  </a:schemeClr>
                </a:solidFill>
                <a:latin typeface="微软雅黑" pitchFamily="34" charset="-122"/>
                <a:ea typeface="微软雅黑" pitchFamily="34" charset="-122"/>
              </a:rPr>
              <a:t>唯一的一体化支撑平台</a:t>
            </a:r>
            <a:endParaRPr lang="en-US" altLang="zh-CN" sz="1600" b="1" dirty="0">
              <a:solidFill>
                <a:schemeClr val="tx1">
                  <a:lumMod val="75000"/>
                  <a:lumOff val="25000"/>
                </a:schemeClr>
              </a:solidFill>
              <a:latin typeface="微软雅黑" pitchFamily="34" charset="-122"/>
              <a:ea typeface="微软雅黑" pitchFamily="34" charset="-122"/>
            </a:endParaRPr>
          </a:p>
        </p:txBody>
      </p:sp>
      <p:sp>
        <p:nvSpPr>
          <p:cNvPr id="38" name="矩形 47"/>
          <p:cNvSpPr>
            <a:spLocks noChangeArrowheads="1"/>
          </p:cNvSpPr>
          <p:nvPr/>
        </p:nvSpPr>
        <p:spPr bwMode="auto">
          <a:xfrm>
            <a:off x="5557427" y="4557395"/>
            <a:ext cx="3297816" cy="26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55" tIns="34278" rIns="68555" bIns="3427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050" dirty="0" smtClean="0">
                <a:solidFill>
                  <a:srgbClr val="333333"/>
                </a:solidFill>
                <a:sym typeface="微软雅黑" pitchFamily="34" charset="-122"/>
              </a:rPr>
              <a:t>良好体验和稳定性的前提下，有机融合各个专业功能</a:t>
            </a:r>
          </a:p>
        </p:txBody>
      </p:sp>
    </p:spTree>
    <p:extLst>
      <p:ext uri="{BB962C8B-B14F-4D97-AF65-F5344CB8AC3E}">
        <p14:creationId xmlns:p14="http://schemas.microsoft.com/office/powerpoint/2010/main" xmlns="" val="1329452162"/>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a:spLocks noChangeArrowheads="1"/>
          </p:cNvSpPr>
          <p:nvPr/>
        </p:nvSpPr>
        <p:spPr bwMode="auto">
          <a:xfrm>
            <a:off x="1021019" y="1223218"/>
            <a:ext cx="61438" cy="2367270"/>
          </a:xfrm>
          <a:prstGeom prst="rect">
            <a:avLst/>
          </a:prstGeom>
          <a:solidFill>
            <a:srgbClr val="D20000"/>
          </a:solidFill>
          <a:ln w="9525">
            <a:noFill/>
            <a:miter lim="800000"/>
            <a:headEnd/>
            <a:tailEnd/>
          </a:ln>
        </p:spPr>
        <p:txBody>
          <a:bodyPr lIns="68580" tIns="34290" rIns="68580" bIns="34290" anchor="ctr"/>
          <a:lstStyle/>
          <a:p>
            <a:pPr algn="ctr">
              <a:defRPr/>
            </a:pPr>
            <a:endParaRPr lang="zh-CN" altLang="en-US" kern="0"/>
          </a:p>
        </p:txBody>
      </p:sp>
      <p:sp>
        <p:nvSpPr>
          <p:cNvPr id="17" name="矩形 70"/>
          <p:cNvSpPr>
            <a:spLocks noChangeArrowheads="1"/>
          </p:cNvSpPr>
          <p:nvPr/>
        </p:nvSpPr>
        <p:spPr bwMode="auto">
          <a:xfrm>
            <a:off x="1021019" y="4225850"/>
            <a:ext cx="53579" cy="656273"/>
          </a:xfrm>
          <a:prstGeom prst="rect">
            <a:avLst/>
          </a:prstGeom>
          <a:solidFill>
            <a:srgbClr val="4B525A"/>
          </a:solidFill>
          <a:ln w="9525">
            <a:noFill/>
            <a:miter lim="800000"/>
            <a:headEnd/>
            <a:tailEnd/>
          </a:ln>
        </p:spPr>
        <p:txBody>
          <a:bodyPr lIns="68580" tIns="34290" rIns="68580" bIns="34290" anchor="ctr"/>
          <a:lstStyle/>
          <a:p>
            <a:pPr algn="ctr">
              <a:defRPr/>
            </a:pPr>
            <a:endParaRPr lang="zh-CN" altLang="en-US" kern="0"/>
          </a:p>
        </p:txBody>
      </p:sp>
      <p:grpSp>
        <p:nvGrpSpPr>
          <p:cNvPr id="2" name="Group 18"/>
          <p:cNvGrpSpPr>
            <a:grpSpLocks/>
          </p:cNvGrpSpPr>
          <p:nvPr/>
        </p:nvGrpSpPr>
        <p:grpSpPr bwMode="auto">
          <a:xfrm>
            <a:off x="1183414" y="754668"/>
            <a:ext cx="3086581" cy="2942121"/>
            <a:chOff x="-1" y="-224020"/>
            <a:chExt cx="4116310" cy="3928447"/>
          </a:xfrm>
        </p:grpSpPr>
        <p:sp>
          <p:nvSpPr>
            <p:cNvPr id="20" name="文本框 44"/>
            <p:cNvSpPr txBox="1">
              <a:spLocks noChangeArrowheads="1"/>
            </p:cNvSpPr>
            <p:nvPr/>
          </p:nvSpPr>
          <p:spPr bwMode="auto">
            <a:xfrm>
              <a:off x="0" y="-224020"/>
              <a:ext cx="2674843" cy="4931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defRPr/>
              </a:pPr>
              <a:r>
                <a:rPr lang="en-US" altLang="zh-CN" sz="1800" b="1" kern="0" dirty="0" smtClean="0">
                  <a:latin typeface="微软雅黑" pitchFamily="34" charset="-122"/>
                  <a:ea typeface="微软雅黑" pitchFamily="34" charset="-122"/>
                </a:rPr>
                <a:t>CG</a:t>
              </a:r>
              <a:r>
                <a:rPr lang="zh-CN" altLang="en-US" sz="1800" b="1" kern="0" dirty="0" smtClean="0">
                  <a:latin typeface="微软雅黑" pitchFamily="34" charset="-122"/>
                  <a:ea typeface="微软雅黑" pitchFamily="34" charset="-122"/>
                </a:rPr>
                <a:t>平台特色</a:t>
              </a:r>
              <a:endParaRPr lang="zh-CN" altLang="en-US" sz="1800" b="1" kern="0" dirty="0">
                <a:latin typeface="微软雅黑" pitchFamily="34" charset="-122"/>
                <a:ea typeface="微软雅黑" pitchFamily="34" charset="-122"/>
              </a:endParaRPr>
            </a:p>
          </p:txBody>
        </p:sp>
        <p:sp>
          <p:nvSpPr>
            <p:cNvPr id="21" name="文本框 14"/>
            <p:cNvSpPr txBox="1">
              <a:spLocks noChangeArrowheads="1"/>
            </p:cNvSpPr>
            <p:nvPr/>
          </p:nvSpPr>
          <p:spPr bwMode="auto">
            <a:xfrm>
              <a:off x="-1" y="252392"/>
              <a:ext cx="4116310" cy="3452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hlinkClick r:id="rId2" action="ppaction://hlinksldjump"/>
                </a:rPr>
                <a:t>面向计算机专业的课程管理与考试平台</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hlinkClick r:id="rId3" action="ppaction://hlinksldjump"/>
                </a:rPr>
                <a:t>程序设计</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hlinkClick r:id="rId4" action="ppaction://hlinksldjump"/>
                </a:rPr>
                <a:t>数据结构与算法</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hlinkClick r:id="rId5" action="ppaction://hlinksldjump"/>
                </a:rPr>
                <a:t>编程竞赛</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hlinkClick r:id="rId6" action="ppaction://hlinksldjump"/>
                </a:rPr>
                <a:t>并行计算</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hlinkClick r:id="rId7" action="ppaction://hlinksldjump"/>
                </a:rPr>
                <a:t>软件工程</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hlinkClick r:id="rId8" action="ppaction://hlinksldjump"/>
                </a:rPr>
                <a:t>数据库</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hlinkClick r:id="rId9" action="ppaction://hlinksldjump"/>
                </a:rPr>
                <a:t>操作系统实验</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hlinkClick r:id="rId10" action="ppaction://hlinksldjump"/>
                </a:rPr>
                <a:t>计算机组成原理实验</a:t>
              </a:r>
              <a:endParaRPr lang="zh-CN" altLang="en-US" sz="1200" dirty="0">
                <a:latin typeface="微软雅黑" panose="020B0503020204020204" pitchFamily="34" charset="-122"/>
                <a:ea typeface="微软雅黑" panose="020B0503020204020204" pitchFamily="34" charset="-122"/>
              </a:endParaRPr>
            </a:p>
          </p:txBody>
        </p:sp>
      </p:grpSp>
      <p:grpSp>
        <p:nvGrpSpPr>
          <p:cNvPr id="3" name="Group 21"/>
          <p:cNvGrpSpPr>
            <a:grpSpLocks/>
          </p:cNvGrpSpPr>
          <p:nvPr/>
        </p:nvGrpSpPr>
        <p:grpSpPr bwMode="auto">
          <a:xfrm>
            <a:off x="1183415" y="4147262"/>
            <a:ext cx="2887266" cy="842048"/>
            <a:chOff x="0" y="0"/>
            <a:chExt cx="3850501" cy="1122444"/>
          </a:xfrm>
        </p:grpSpPr>
        <p:sp>
          <p:nvSpPr>
            <p:cNvPr id="23" name="文本框 47"/>
            <p:cNvSpPr txBox="1">
              <a:spLocks noChangeArrowheads="1"/>
            </p:cNvSpPr>
            <p:nvPr/>
          </p:nvSpPr>
          <p:spPr bwMode="auto">
            <a:xfrm>
              <a:off x="0" y="0"/>
              <a:ext cx="2674843" cy="492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defRPr/>
              </a:pPr>
              <a:r>
                <a:rPr lang="en-US" altLang="zh-CN" sz="1800" b="1" kern="0" dirty="0" smtClean="0">
                  <a:latin typeface="微软雅黑" pitchFamily="34" charset="-122"/>
                  <a:ea typeface="微软雅黑" pitchFamily="34" charset="-122"/>
                </a:rPr>
                <a:t>CG</a:t>
              </a:r>
              <a:r>
                <a:rPr lang="zh-CN" altLang="en-US" sz="1800" b="1" kern="0" dirty="0" smtClean="0">
                  <a:latin typeface="微软雅黑" pitchFamily="34" charset="-122"/>
                  <a:ea typeface="微软雅黑" pitchFamily="34" charset="-122"/>
                </a:rPr>
                <a:t>生态环境</a:t>
              </a:r>
              <a:endParaRPr lang="zh-CN" altLang="en-US" sz="1800" b="1" kern="0" dirty="0">
                <a:latin typeface="微软雅黑" pitchFamily="34" charset="-122"/>
                <a:ea typeface="微软雅黑" pitchFamily="34" charset="-122"/>
              </a:endParaRPr>
            </a:p>
          </p:txBody>
        </p:sp>
        <p:sp>
          <p:nvSpPr>
            <p:cNvPr id="24" name="文本框 14"/>
            <p:cNvSpPr txBox="1">
              <a:spLocks noChangeArrowheads="1"/>
            </p:cNvSpPr>
            <p:nvPr/>
          </p:nvSpPr>
          <p:spPr bwMode="auto">
            <a:xfrm>
              <a:off x="0" y="353199"/>
              <a:ext cx="3850501" cy="769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marL="228600" indent="-228600" algn="just">
                <a:lnSpc>
                  <a:spcPct val="150000"/>
                </a:lnSpc>
                <a:buFont typeface="+mj-lt"/>
                <a:buAutoNum type="arabicPeriod"/>
                <a:defRPr/>
              </a:pPr>
              <a:r>
                <a:rPr lang="en-US" altLang="zh-CN" sz="1050" dirty="0" smtClean="0">
                  <a:latin typeface="微软雅黑" panose="020B0503020204020204" pitchFamily="34" charset="-122"/>
                  <a:ea typeface="微软雅黑" panose="020B0503020204020204" pitchFamily="34" charset="-122"/>
                  <a:hlinkClick r:id="rId11" action="ppaction://hlinksldjump"/>
                </a:rPr>
                <a:t>CG</a:t>
              </a:r>
              <a:r>
                <a:rPr lang="zh-CN" altLang="en-US" sz="1050" dirty="0" smtClean="0">
                  <a:latin typeface="微软雅黑" panose="020B0503020204020204" pitchFamily="34" charset="-122"/>
                  <a:ea typeface="微软雅黑" panose="020B0503020204020204" pitchFamily="34" charset="-122"/>
                  <a:hlinkClick r:id="rId11" action="ppaction://hlinksldjump"/>
                </a:rPr>
                <a:t>质量控制</a:t>
              </a:r>
              <a:endParaRPr lang="en-US" altLang="zh-CN" sz="105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050" dirty="0" smtClean="0">
                  <a:latin typeface="微软雅黑" panose="020B0503020204020204" pitchFamily="34" charset="-122"/>
                  <a:ea typeface="微软雅黑" panose="020B0503020204020204" pitchFamily="34" charset="-122"/>
                  <a:hlinkClick r:id="rId12" action="ppaction://hlinksldjump"/>
                </a:rPr>
                <a:t>生态环境建设与发展方向</a:t>
              </a:r>
              <a:endParaRPr lang="zh-CN" altLang="en-US" sz="1050" dirty="0">
                <a:latin typeface="微软雅黑" panose="020B0503020204020204" pitchFamily="34" charset="-122"/>
                <a:ea typeface="微软雅黑" panose="020B0503020204020204" pitchFamily="34" charset="-122"/>
              </a:endParaRPr>
            </a:p>
          </p:txBody>
        </p:sp>
      </p:grpSp>
      <p:sp>
        <p:nvSpPr>
          <p:cNvPr id="28" name="标题 1"/>
          <p:cNvSpPr>
            <a:spLocks noGrp="1"/>
          </p:cNvSpPr>
          <p:nvPr>
            <p:ph type="title"/>
          </p:nvPr>
        </p:nvSpPr>
        <p:spPr>
          <a:xfrm>
            <a:off x="457200" y="5953"/>
            <a:ext cx="8229600" cy="857250"/>
          </a:xfrm>
        </p:spPr>
        <p:txBody>
          <a:bodyPr>
            <a:normAutofit/>
          </a:bodyPr>
          <a:lstStyle/>
          <a:p>
            <a:pPr algn="ctr"/>
            <a:r>
              <a:rPr lang="zh-CN" altLang="en-US" sz="2700" b="1" dirty="0" smtClean="0">
                <a:latin typeface="微软雅黑" pitchFamily="34" charset="-122"/>
                <a:ea typeface="微软雅黑" pitchFamily="34" charset="-122"/>
                <a:cs typeface="Calibri" pitchFamily="34" charset="0"/>
                <a:sym typeface="Calibri" pitchFamily="34" charset="0"/>
              </a:rPr>
              <a:t>汇报大纲</a:t>
            </a:r>
          </a:p>
        </p:txBody>
      </p:sp>
      <p:sp>
        <p:nvSpPr>
          <p:cNvPr id="29" name="文本框 14"/>
          <p:cNvSpPr txBox="1">
            <a:spLocks noChangeArrowheads="1"/>
          </p:cNvSpPr>
          <p:nvPr/>
        </p:nvSpPr>
        <p:spPr bwMode="auto">
          <a:xfrm>
            <a:off x="4867580" y="1096086"/>
            <a:ext cx="308658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marL="228600" indent="-228600" algn="just">
              <a:lnSpc>
                <a:spcPct val="150000"/>
              </a:lnSpc>
              <a:buAutoNum type="arabicPeriod" startAt="10"/>
              <a:defRPr/>
            </a:pPr>
            <a:r>
              <a:rPr lang="zh-CN" altLang="en-US" sz="1200" b="1" dirty="0" smtClean="0">
                <a:latin typeface="微软雅黑" panose="020B0503020204020204" pitchFamily="34" charset="-122"/>
                <a:ea typeface="微软雅黑" panose="020B0503020204020204" pitchFamily="34" charset="-122"/>
              </a:rPr>
              <a:t>  </a:t>
            </a:r>
            <a:r>
              <a:rPr lang="zh-CN" altLang="en-US" sz="1200" b="1" dirty="0" smtClean="0">
                <a:latin typeface="微软雅黑" panose="020B0503020204020204" pitchFamily="34" charset="-122"/>
                <a:ea typeface="微软雅黑" panose="020B0503020204020204" pitchFamily="34" charset="-122"/>
                <a:hlinkClick r:id="rId13" action="ppaction://hlinksldjump"/>
              </a:rPr>
              <a:t>大数据实验</a:t>
            </a:r>
            <a:endParaRPr lang="en-US" altLang="zh-CN" sz="1200" b="1" dirty="0" smtClean="0">
              <a:latin typeface="微软雅黑" panose="020B0503020204020204" pitchFamily="34" charset="-122"/>
              <a:ea typeface="微软雅黑" panose="020B0503020204020204" pitchFamily="34" charset="-122"/>
            </a:endParaRPr>
          </a:p>
          <a:p>
            <a:pPr marL="228600" indent="-228600" algn="just">
              <a:lnSpc>
                <a:spcPct val="150000"/>
              </a:lnSpc>
              <a:buAutoNum type="arabicPeriod" startAt="10"/>
              <a:defRPr/>
            </a:pPr>
            <a:r>
              <a:rPr lang="en-US" altLang="zh-CN" sz="1200" b="1" dirty="0" smtClean="0">
                <a:latin typeface="微软雅黑" panose="020B0503020204020204" pitchFamily="34" charset="-122"/>
                <a:ea typeface="微软雅黑" panose="020B0503020204020204" pitchFamily="34" charset="-122"/>
              </a:rPr>
              <a:t>  </a:t>
            </a:r>
            <a:r>
              <a:rPr lang="zh-CN" altLang="en-US" sz="1200" b="1" dirty="0" smtClean="0">
                <a:latin typeface="微软雅黑" panose="020B0503020204020204" pitchFamily="34" charset="-122"/>
                <a:ea typeface="微软雅黑" panose="020B0503020204020204" pitchFamily="34" charset="-122"/>
                <a:hlinkClick r:id="rId14" action="ppaction://hlinksldjump"/>
              </a:rPr>
              <a:t>人工智能实验</a:t>
            </a:r>
            <a:endParaRPr lang="en-US" altLang="zh-CN" sz="1200" b="1" dirty="0" smtClean="0">
              <a:latin typeface="微软雅黑" panose="020B0503020204020204" pitchFamily="34" charset="-122"/>
              <a:ea typeface="微软雅黑" panose="020B0503020204020204" pitchFamily="34" charset="-122"/>
            </a:endParaRPr>
          </a:p>
        </p:txBody>
      </p:sp>
      <p:sp>
        <p:nvSpPr>
          <p:cNvPr id="18" name="矩形 70"/>
          <p:cNvSpPr>
            <a:spLocks noChangeArrowheads="1"/>
          </p:cNvSpPr>
          <p:nvPr/>
        </p:nvSpPr>
        <p:spPr bwMode="auto">
          <a:xfrm>
            <a:off x="4769422" y="4217825"/>
            <a:ext cx="53579" cy="656273"/>
          </a:xfrm>
          <a:prstGeom prst="rect">
            <a:avLst/>
          </a:prstGeom>
          <a:solidFill>
            <a:srgbClr val="4B525A"/>
          </a:solidFill>
          <a:ln w="9525">
            <a:noFill/>
            <a:miter lim="800000"/>
            <a:headEnd/>
            <a:tailEnd/>
          </a:ln>
        </p:spPr>
        <p:txBody>
          <a:bodyPr lIns="68580" tIns="34290" rIns="68580" bIns="34290" anchor="ctr"/>
          <a:lstStyle/>
          <a:p>
            <a:pPr algn="ctr">
              <a:defRPr/>
            </a:pPr>
            <a:endParaRPr lang="zh-CN" altLang="en-US" kern="0"/>
          </a:p>
        </p:txBody>
      </p:sp>
      <p:grpSp>
        <p:nvGrpSpPr>
          <p:cNvPr id="19" name="Group 21"/>
          <p:cNvGrpSpPr>
            <a:grpSpLocks/>
          </p:cNvGrpSpPr>
          <p:nvPr/>
        </p:nvGrpSpPr>
        <p:grpSpPr bwMode="auto">
          <a:xfrm>
            <a:off x="4931818" y="4139237"/>
            <a:ext cx="2887266" cy="842048"/>
            <a:chOff x="0" y="0"/>
            <a:chExt cx="3850501" cy="1122443"/>
          </a:xfrm>
        </p:grpSpPr>
        <p:sp>
          <p:nvSpPr>
            <p:cNvPr id="26" name="文本框 47"/>
            <p:cNvSpPr txBox="1">
              <a:spLocks noChangeArrowheads="1"/>
            </p:cNvSpPr>
            <p:nvPr/>
          </p:nvSpPr>
          <p:spPr bwMode="auto">
            <a:xfrm>
              <a:off x="0" y="0"/>
              <a:ext cx="2674843" cy="492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defRPr/>
              </a:pPr>
              <a:r>
                <a:rPr lang="en-US" altLang="zh-CN" sz="1800" b="1" kern="0" dirty="0" smtClean="0">
                  <a:latin typeface="微软雅黑" pitchFamily="34" charset="-122"/>
                  <a:ea typeface="微软雅黑" pitchFamily="34" charset="-122"/>
                </a:rPr>
                <a:t>CG@</a:t>
              </a:r>
              <a:r>
                <a:rPr lang="zh-CN" altLang="en-US" sz="1800" b="1" kern="0" dirty="0" smtClean="0">
                  <a:latin typeface="微软雅黑" pitchFamily="34" charset="-122"/>
                  <a:ea typeface="微软雅黑" pitchFamily="34" charset="-122"/>
                </a:rPr>
                <a:t>北航</a:t>
              </a:r>
              <a:endParaRPr lang="zh-CN" altLang="en-US" sz="1800" b="1" kern="0" dirty="0">
                <a:latin typeface="微软雅黑" pitchFamily="34" charset="-122"/>
                <a:ea typeface="微软雅黑" pitchFamily="34" charset="-122"/>
              </a:endParaRPr>
            </a:p>
          </p:txBody>
        </p:sp>
        <p:sp>
          <p:nvSpPr>
            <p:cNvPr id="27" name="文本框 14"/>
            <p:cNvSpPr txBox="1">
              <a:spLocks noChangeArrowheads="1"/>
            </p:cNvSpPr>
            <p:nvPr/>
          </p:nvSpPr>
          <p:spPr bwMode="auto">
            <a:xfrm>
              <a:off x="0" y="353199"/>
              <a:ext cx="3850501" cy="7692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marL="228600" indent="-228600" algn="just">
                <a:lnSpc>
                  <a:spcPct val="150000"/>
                </a:lnSpc>
                <a:buFont typeface="+mj-lt"/>
                <a:buAutoNum type="arabicPeriod"/>
                <a:defRPr/>
              </a:pPr>
              <a:r>
                <a:rPr lang="zh-CN" altLang="en-US" sz="1050" dirty="0" smtClean="0">
                  <a:latin typeface="微软雅黑" panose="020B0503020204020204" pitchFamily="34" charset="-122"/>
                  <a:ea typeface="微软雅黑" panose="020B0503020204020204" pitchFamily="34" charset="-122"/>
                  <a:hlinkClick r:id="rId15" action="ppaction://hlinksldjump"/>
                </a:rPr>
                <a:t>程序设计</a:t>
              </a:r>
              <a:endParaRPr lang="en-US" altLang="zh-CN" sz="105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050" dirty="0" smtClean="0">
                  <a:latin typeface="微软雅黑" panose="020B0503020204020204" pitchFamily="34" charset="-122"/>
                  <a:ea typeface="微软雅黑" panose="020B0503020204020204" pitchFamily="34" charset="-122"/>
                  <a:hlinkClick r:id="rId16" action="ppaction://hlinksldjump"/>
                </a:rPr>
                <a:t>在线实验</a:t>
              </a:r>
              <a:endParaRPr lang="zh-CN" altLang="en-US" sz="1050" dirty="0">
                <a:latin typeface="微软雅黑" panose="020B0503020204020204" pitchFamily="34" charset="-122"/>
                <a:ea typeface="微软雅黑" panose="020B0503020204020204" pitchFamily="34" charset="-122"/>
              </a:endParaRPr>
            </a:p>
          </p:txBody>
        </p:sp>
      </p:grpSp>
      <p:sp>
        <p:nvSpPr>
          <p:cNvPr id="22" name="矩形 21"/>
          <p:cNvSpPr>
            <a:spLocks noChangeArrowheads="1"/>
          </p:cNvSpPr>
          <p:nvPr/>
        </p:nvSpPr>
        <p:spPr bwMode="auto">
          <a:xfrm>
            <a:off x="4770898" y="1223218"/>
            <a:ext cx="61438" cy="2367270"/>
          </a:xfrm>
          <a:prstGeom prst="rect">
            <a:avLst/>
          </a:prstGeom>
          <a:solidFill>
            <a:srgbClr val="D20000"/>
          </a:solidFill>
          <a:ln w="9525">
            <a:noFill/>
            <a:miter lim="800000"/>
            <a:headEnd/>
            <a:tailEnd/>
          </a:ln>
        </p:spPr>
        <p:txBody>
          <a:bodyPr lIns="68580" tIns="34290" rIns="68580" bIns="34290" anchor="ctr"/>
          <a:lstStyle/>
          <a:p>
            <a:pPr algn="ctr">
              <a:defRPr/>
            </a:pPr>
            <a:endParaRPr lang="zh-CN" altLang="en-US" kern="0"/>
          </a:p>
        </p:txBody>
      </p:sp>
    </p:spTree>
    <p:extLst>
      <p:ext uri="{BB962C8B-B14F-4D97-AF65-F5344CB8AC3E}">
        <p14:creationId xmlns:p14="http://schemas.microsoft.com/office/powerpoint/2010/main" xmlns="" val="337748788"/>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5"/>
          <p:cNvSpPr>
            <a:spLocks noChangeArrowheads="1"/>
          </p:cNvSpPr>
          <p:nvPr/>
        </p:nvSpPr>
        <p:spPr bwMode="auto">
          <a:xfrm>
            <a:off x="3727254" y="1004890"/>
            <a:ext cx="1691878" cy="1699022"/>
          </a:xfrm>
          <a:prstGeom prst="ellipse">
            <a:avLst/>
          </a:prstGeom>
          <a:solidFill>
            <a:srgbClr val="4E4B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 name="Freeform 8"/>
          <p:cNvSpPr>
            <a:spLocks/>
          </p:cNvSpPr>
          <p:nvPr/>
        </p:nvSpPr>
        <p:spPr bwMode="auto">
          <a:xfrm>
            <a:off x="3643913" y="1846662"/>
            <a:ext cx="1858565" cy="940594"/>
          </a:xfrm>
          <a:custGeom>
            <a:avLst/>
            <a:gdLst>
              <a:gd name="T0" fmla="*/ 3963 w 3963"/>
              <a:gd name="T1" fmla="*/ 0 h 1997"/>
              <a:gd name="T2" fmla="*/ 3963 w 3963"/>
              <a:gd name="T3" fmla="*/ 16 h 1997"/>
              <a:gd name="T4" fmla="*/ 1982 w 3963"/>
              <a:gd name="T5" fmla="*/ 1997 h 1997"/>
              <a:gd name="T6" fmla="*/ 0 w 3963"/>
              <a:gd name="T7" fmla="*/ 16 h 1997"/>
            </a:gdLst>
            <a:ahLst/>
            <a:cxnLst>
              <a:cxn ang="0">
                <a:pos x="T0" y="T1"/>
              </a:cxn>
              <a:cxn ang="0">
                <a:pos x="T2" y="T3"/>
              </a:cxn>
              <a:cxn ang="0">
                <a:pos x="T4" y="T5"/>
              </a:cxn>
              <a:cxn ang="0">
                <a:pos x="T6" y="T7"/>
              </a:cxn>
            </a:cxnLst>
            <a:rect l="0" t="0" r="r" b="b"/>
            <a:pathLst>
              <a:path w="3963" h="1997">
                <a:moveTo>
                  <a:pt x="3963" y="0"/>
                </a:moveTo>
                <a:cubicBezTo>
                  <a:pt x="3963" y="5"/>
                  <a:pt x="3963" y="11"/>
                  <a:pt x="3963" y="16"/>
                </a:cubicBezTo>
                <a:cubicBezTo>
                  <a:pt x="3963" y="1110"/>
                  <a:pt x="3076" y="1997"/>
                  <a:pt x="1982" y="1997"/>
                </a:cubicBezTo>
                <a:cubicBezTo>
                  <a:pt x="888" y="1997"/>
                  <a:pt x="0" y="1110"/>
                  <a:pt x="0" y="16"/>
                </a:cubicBezTo>
              </a:path>
            </a:pathLst>
          </a:custGeom>
          <a:noFill/>
          <a:ln w="8" cap="flat" cmpd="sng">
            <a:solidFill>
              <a:srgbClr val="4E4B49"/>
            </a:solidFill>
            <a:prstDash val="dash"/>
            <a:round/>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a:p>
        </p:txBody>
      </p:sp>
      <p:sp>
        <p:nvSpPr>
          <p:cNvPr id="6" name="Oval 9"/>
          <p:cNvSpPr>
            <a:spLocks noChangeArrowheads="1"/>
          </p:cNvSpPr>
          <p:nvPr/>
        </p:nvSpPr>
        <p:spPr bwMode="auto">
          <a:xfrm>
            <a:off x="5450087" y="1784747"/>
            <a:ext cx="104775" cy="104775"/>
          </a:xfrm>
          <a:prstGeom prst="ellipse">
            <a:avLst/>
          </a:prstGeom>
          <a:solidFill>
            <a:srgbClr val="EB3D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7" name="Oval 10"/>
          <p:cNvSpPr>
            <a:spLocks noChangeArrowheads="1"/>
          </p:cNvSpPr>
          <p:nvPr/>
        </p:nvSpPr>
        <p:spPr bwMode="auto">
          <a:xfrm>
            <a:off x="3590334" y="1784747"/>
            <a:ext cx="103585" cy="104775"/>
          </a:xfrm>
          <a:prstGeom prst="ellipse">
            <a:avLst/>
          </a:prstGeom>
          <a:solidFill>
            <a:srgbClr val="EB3D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8" name="TextBox 13"/>
          <p:cNvSpPr txBox="1">
            <a:spLocks noChangeArrowheads="1"/>
          </p:cNvSpPr>
          <p:nvPr/>
        </p:nvSpPr>
        <p:spPr bwMode="auto">
          <a:xfrm>
            <a:off x="3967760" y="1194199"/>
            <a:ext cx="1255472" cy="1246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sz="7500" dirty="0" smtClean="0">
                <a:solidFill>
                  <a:srgbClr val="F8F8F8"/>
                </a:solidFill>
              </a:rPr>
              <a:t>01</a:t>
            </a:r>
            <a:endParaRPr lang="zh-CN" altLang="en-US" sz="7500" dirty="0">
              <a:solidFill>
                <a:srgbClr val="F8F8F8"/>
              </a:solidFill>
            </a:endParaRPr>
          </a:p>
        </p:txBody>
      </p:sp>
      <p:cxnSp>
        <p:nvCxnSpPr>
          <p:cNvPr id="9" name="直接连接符 15"/>
          <p:cNvCxnSpPr>
            <a:cxnSpLocks noChangeShapeType="1"/>
          </p:cNvCxnSpPr>
          <p:nvPr/>
        </p:nvCxnSpPr>
        <p:spPr bwMode="auto">
          <a:xfrm>
            <a:off x="2358033" y="3083719"/>
            <a:ext cx="4427934" cy="0"/>
          </a:xfrm>
          <a:prstGeom prst="line">
            <a:avLst/>
          </a:prstGeom>
          <a:noFill/>
          <a:ln w="9525" cmpd="sng">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0" name="TextBox 17"/>
          <p:cNvSpPr txBox="1">
            <a:spLocks noChangeArrowheads="1"/>
          </p:cNvSpPr>
          <p:nvPr/>
        </p:nvSpPr>
        <p:spPr bwMode="auto">
          <a:xfrm>
            <a:off x="1864123" y="3239805"/>
            <a:ext cx="660875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smtClean="0">
                <a:latin typeface="微软雅黑" panose="020B0503020204020204" pitchFamily="34" charset="-122"/>
                <a:ea typeface="微软雅黑" panose="020B0503020204020204" pitchFamily="34" charset="-122"/>
              </a:rPr>
              <a:t>课程管理</a:t>
            </a:r>
            <a:r>
              <a:rPr lang="zh-CN" altLang="en-US" sz="2400" dirty="0" smtClean="0">
                <a:latin typeface="微软雅黑" panose="020B0503020204020204" pitchFamily="34" charset="-122"/>
                <a:ea typeface="微软雅黑" panose="020B0503020204020204" pitchFamily="34" charset="-122"/>
              </a:rPr>
              <a:t>：功能设计力求简洁、技术深入</a:t>
            </a:r>
            <a:r>
              <a:rPr lang="en-US" altLang="zh-CN" sz="2400" dirty="0" smtClean="0">
                <a:latin typeface="微软雅黑" panose="020B0503020204020204" pitchFamily="34" charset="-122"/>
                <a:ea typeface="微软雅黑" panose="020B0503020204020204" pitchFamily="34" charset="-122"/>
              </a:rPr>
              <a:t>/</a:t>
            </a:r>
            <a:r>
              <a:rPr lang="zh-CN" altLang="en-US" sz="2400" dirty="0" smtClean="0">
                <a:latin typeface="微软雅黑" panose="020B0503020204020204" pitchFamily="34" charset="-122"/>
                <a:ea typeface="微软雅黑" panose="020B0503020204020204" pitchFamily="34" charset="-122"/>
              </a:rPr>
              <a:t>智能</a:t>
            </a:r>
            <a:endParaRPr lang="zh-CN" altLang="en-US" sz="2400" dirty="0">
              <a:latin typeface="微软雅黑" panose="020B0503020204020204" pitchFamily="34" charset="-122"/>
              <a:ea typeface="微软雅黑" panose="020B0503020204020204" pitchFamily="34" charset="-122"/>
            </a:endParaRPr>
          </a:p>
        </p:txBody>
      </p:sp>
      <p:sp>
        <p:nvSpPr>
          <p:cNvPr id="11" name="TextBox 49"/>
          <p:cNvSpPr txBox="1">
            <a:spLocks noChangeArrowheads="1"/>
          </p:cNvSpPr>
          <p:nvPr/>
        </p:nvSpPr>
        <p:spPr bwMode="auto">
          <a:xfrm>
            <a:off x="2411615" y="3661173"/>
            <a:ext cx="4320779" cy="1027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作业   </a:t>
            </a: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考试</a:t>
            </a:r>
            <a:endParaRPr lang="zh-CN" altLang="en-US" dirty="0">
              <a:solidFill>
                <a:srgbClr val="4D4D4D"/>
              </a:solidFill>
              <a:latin typeface="微软雅黑" panose="020B0503020204020204" pitchFamily="34" charset="-122"/>
              <a:ea typeface="微软雅黑" panose="020B0503020204020204" pitchFamily="34" charset="-122"/>
            </a:endParaRPr>
          </a:p>
          <a:p>
            <a:pPr algn="ctr" eaLnBrk="1" hangingPunct="1">
              <a:lnSpc>
                <a:spcPct val="150000"/>
              </a:lnSpc>
            </a:pP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答疑   </a:t>
            </a: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成绩</a:t>
            </a:r>
            <a:endParaRPr lang="en-US" altLang="zh-CN" dirty="0" smtClean="0">
              <a:solidFill>
                <a:srgbClr val="4D4D4D"/>
              </a:solidFill>
              <a:latin typeface="微软雅黑" panose="020B0503020204020204" pitchFamily="34" charset="-122"/>
              <a:ea typeface="微软雅黑" panose="020B0503020204020204" pitchFamily="34" charset="-122"/>
            </a:endParaRPr>
          </a:p>
          <a:p>
            <a:pPr algn="ctr" eaLnBrk="1" hangingPunct="1">
              <a:lnSpc>
                <a:spcPct val="150000"/>
              </a:lnSpc>
            </a:pPr>
            <a:r>
              <a:rPr lang="en-US" altLang="zh-CN"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公告   </a:t>
            </a:r>
            <a:r>
              <a:rPr lang="en-US" altLang="zh-CN"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实验</a:t>
            </a:r>
            <a:endParaRPr lang="zh-CN" altLang="en-US" dirty="0">
              <a:solidFill>
                <a:srgbClr val="4D4D4D"/>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2620635321"/>
      </p:ext>
    </p:extLst>
  </p:cSld>
  <p:clrMapOvr>
    <a:masterClrMapping/>
  </p:clrMapOvr>
  <p:transition>
    <p:blinds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2018-07-13_10-43-21.bmp"/>
          <p:cNvPicPr>
            <a:picLocks noChangeAspect="1"/>
          </p:cNvPicPr>
          <p:nvPr/>
        </p:nvPicPr>
        <p:blipFill>
          <a:blip r:embed="rId2" cstate="print"/>
          <a:stretch>
            <a:fillRect/>
          </a:stretch>
        </p:blipFill>
        <p:spPr>
          <a:xfrm>
            <a:off x="2797999" y="1312147"/>
            <a:ext cx="7056572" cy="3674667"/>
          </a:xfrm>
          <a:prstGeom prst="rect">
            <a:avLst/>
          </a:prstGeom>
        </p:spPr>
      </p:pic>
      <p:sp>
        <p:nvSpPr>
          <p:cNvPr id="3" name="内容占位符 2"/>
          <p:cNvSpPr>
            <a:spLocks noGrp="1"/>
          </p:cNvSpPr>
          <p:nvPr>
            <p:ph idx="1"/>
          </p:nvPr>
        </p:nvSpPr>
        <p:spPr>
          <a:xfrm>
            <a:off x="457200" y="1200150"/>
            <a:ext cx="8229600" cy="3943350"/>
          </a:xfrm>
        </p:spPr>
        <p:txBody>
          <a:bodyPr>
            <a:normAutofit lnSpcReduction="10000"/>
          </a:bodyPr>
          <a:lstStyle/>
          <a:p>
            <a:r>
              <a:rPr lang="zh-CN" altLang="en-US" sz="2400" b="1" dirty="0" smtClean="0">
                <a:latin typeface="微软雅黑" pitchFamily="34" charset="-122"/>
                <a:ea typeface="微软雅黑" pitchFamily="34" charset="-122"/>
              </a:rPr>
              <a:t>丰富的题目类型</a:t>
            </a:r>
            <a:endParaRPr lang="en-US" altLang="zh-CN" sz="2400" b="1" dirty="0" smtClean="0">
              <a:latin typeface="微软雅黑" pitchFamily="34" charset="-122"/>
              <a:ea typeface="微软雅黑" pitchFamily="34" charset="-122"/>
            </a:endParaRPr>
          </a:p>
          <a:p>
            <a:pPr lvl="1"/>
            <a:r>
              <a:rPr lang="zh-CN" altLang="en-US" sz="1700" dirty="0" smtClean="0">
                <a:latin typeface="微软雅黑" pitchFamily="34" charset="-122"/>
                <a:ea typeface="微软雅黑" pitchFamily="34" charset="-122"/>
              </a:rPr>
              <a:t>选择题</a:t>
            </a:r>
            <a:endParaRPr lang="en-US" altLang="zh-CN" sz="1700" dirty="0" smtClean="0">
              <a:latin typeface="微软雅黑" pitchFamily="34" charset="-122"/>
              <a:ea typeface="微软雅黑" pitchFamily="34" charset="-122"/>
            </a:endParaRPr>
          </a:p>
          <a:p>
            <a:pPr lvl="1"/>
            <a:r>
              <a:rPr lang="zh-CN" altLang="en-US" sz="1700" dirty="0" smtClean="0">
                <a:latin typeface="微软雅黑" pitchFamily="34" charset="-122"/>
                <a:ea typeface="微软雅黑" pitchFamily="34" charset="-122"/>
              </a:rPr>
              <a:t>填空题</a:t>
            </a:r>
            <a:endParaRPr lang="en-US" altLang="zh-CN" sz="1700" dirty="0" smtClean="0">
              <a:latin typeface="微软雅黑" pitchFamily="34" charset="-122"/>
              <a:ea typeface="微软雅黑" pitchFamily="34" charset="-122"/>
            </a:endParaRPr>
          </a:p>
          <a:p>
            <a:pPr lvl="1"/>
            <a:r>
              <a:rPr lang="zh-CN" altLang="en-US" sz="1700" dirty="0" smtClean="0">
                <a:latin typeface="微软雅黑" pitchFamily="34" charset="-122"/>
                <a:ea typeface="微软雅黑" pitchFamily="34" charset="-122"/>
              </a:rPr>
              <a:t>判断题</a:t>
            </a:r>
            <a:endParaRPr lang="en-US" altLang="zh-CN" sz="1700" dirty="0" smtClean="0">
              <a:latin typeface="微软雅黑" pitchFamily="34" charset="-122"/>
              <a:ea typeface="微软雅黑" pitchFamily="34" charset="-122"/>
            </a:endParaRPr>
          </a:p>
          <a:p>
            <a:pPr lvl="1"/>
            <a:r>
              <a:rPr lang="zh-CN" altLang="en-US" sz="1700" dirty="0" smtClean="0">
                <a:latin typeface="微软雅黑" pitchFamily="34" charset="-122"/>
                <a:ea typeface="微软雅黑" pitchFamily="34" charset="-122"/>
              </a:rPr>
              <a:t>简答题</a:t>
            </a:r>
            <a:endParaRPr lang="en-US" altLang="zh-CN" sz="1700" dirty="0" smtClean="0">
              <a:latin typeface="微软雅黑" pitchFamily="34" charset="-122"/>
              <a:ea typeface="微软雅黑" pitchFamily="34" charset="-122"/>
            </a:endParaRPr>
          </a:p>
          <a:p>
            <a:pPr lvl="1"/>
            <a:r>
              <a:rPr lang="zh-CN" altLang="en-US" sz="1700" dirty="0" smtClean="0">
                <a:latin typeface="微软雅黑" pitchFamily="34" charset="-122"/>
                <a:ea typeface="微软雅黑" pitchFamily="34" charset="-122"/>
              </a:rPr>
              <a:t>文件上传题</a:t>
            </a:r>
            <a:endParaRPr lang="en-US" altLang="zh-CN" sz="1700" dirty="0" smtClean="0">
              <a:latin typeface="微软雅黑" pitchFamily="34" charset="-122"/>
              <a:ea typeface="微软雅黑" pitchFamily="34" charset="-122"/>
            </a:endParaRPr>
          </a:p>
          <a:p>
            <a:pPr lvl="1"/>
            <a:r>
              <a:rPr lang="zh-CN" altLang="en-US" sz="1700" dirty="0" smtClean="0">
                <a:solidFill>
                  <a:srgbClr val="002060"/>
                </a:solidFill>
                <a:latin typeface="微软雅黑" pitchFamily="34" charset="-122"/>
                <a:ea typeface="微软雅黑" pitchFamily="34" charset="-122"/>
              </a:rPr>
              <a:t>编程题</a:t>
            </a:r>
            <a:endParaRPr lang="en-US" altLang="zh-CN" sz="1700" dirty="0" smtClean="0">
              <a:solidFill>
                <a:srgbClr val="002060"/>
              </a:solidFill>
              <a:latin typeface="微软雅黑" pitchFamily="34" charset="-122"/>
              <a:ea typeface="微软雅黑" pitchFamily="34" charset="-122"/>
            </a:endParaRPr>
          </a:p>
          <a:p>
            <a:pPr lvl="1"/>
            <a:r>
              <a:rPr lang="zh-CN" altLang="en-US" sz="1700" dirty="0" smtClean="0">
                <a:solidFill>
                  <a:srgbClr val="002060"/>
                </a:solidFill>
                <a:latin typeface="微软雅黑" pitchFamily="34" charset="-122"/>
                <a:ea typeface="微软雅黑" pitchFamily="34" charset="-122"/>
              </a:rPr>
              <a:t>接口编程题</a:t>
            </a:r>
            <a:endParaRPr lang="en-US" altLang="zh-CN" sz="1700" dirty="0" smtClean="0">
              <a:solidFill>
                <a:srgbClr val="002060"/>
              </a:solidFill>
              <a:latin typeface="微软雅黑" pitchFamily="34" charset="-122"/>
              <a:ea typeface="微软雅黑" pitchFamily="34" charset="-122"/>
            </a:endParaRPr>
          </a:p>
          <a:p>
            <a:pPr lvl="1"/>
            <a:r>
              <a:rPr lang="zh-CN" altLang="en-US" sz="1700" dirty="0" smtClean="0">
                <a:solidFill>
                  <a:srgbClr val="002060"/>
                </a:solidFill>
                <a:latin typeface="微软雅黑" pitchFamily="34" charset="-122"/>
                <a:ea typeface="微软雅黑" pitchFamily="34" charset="-122"/>
              </a:rPr>
              <a:t>程序片段编程题</a:t>
            </a:r>
            <a:endParaRPr lang="en-US" altLang="zh-CN" sz="1700" dirty="0" smtClean="0">
              <a:solidFill>
                <a:srgbClr val="002060"/>
              </a:solidFill>
              <a:latin typeface="微软雅黑" pitchFamily="34" charset="-122"/>
              <a:ea typeface="微软雅黑" pitchFamily="34" charset="-122"/>
            </a:endParaRPr>
          </a:p>
          <a:p>
            <a:pPr lvl="1"/>
            <a:r>
              <a:rPr lang="zh-CN" altLang="en-US" sz="1700" dirty="0" smtClean="0">
                <a:solidFill>
                  <a:srgbClr val="002060"/>
                </a:solidFill>
                <a:latin typeface="微软雅黑" pitchFamily="34" charset="-122"/>
                <a:ea typeface="微软雅黑" pitchFamily="34" charset="-122"/>
              </a:rPr>
              <a:t>算法可视化</a:t>
            </a:r>
            <a:endParaRPr lang="en-US" altLang="zh-CN" sz="1700" dirty="0" smtClean="0">
              <a:solidFill>
                <a:srgbClr val="002060"/>
              </a:solidFill>
              <a:latin typeface="微软雅黑" pitchFamily="34" charset="-122"/>
              <a:ea typeface="微软雅黑" pitchFamily="34" charset="-122"/>
            </a:endParaRPr>
          </a:p>
          <a:p>
            <a:pPr lvl="1"/>
            <a:r>
              <a:rPr lang="en-US" altLang="zh-CN" sz="1700" dirty="0" smtClean="0">
                <a:solidFill>
                  <a:srgbClr val="002060"/>
                </a:solidFill>
                <a:latin typeface="微软雅黑" pitchFamily="34" charset="-122"/>
                <a:ea typeface="微软雅黑" pitchFamily="34" charset="-122"/>
              </a:rPr>
              <a:t>SQL</a:t>
            </a:r>
            <a:r>
              <a:rPr lang="zh-CN" altLang="en-US" sz="1700" dirty="0" smtClean="0">
                <a:solidFill>
                  <a:srgbClr val="002060"/>
                </a:solidFill>
                <a:latin typeface="微软雅黑" pitchFamily="34" charset="-122"/>
                <a:ea typeface="微软雅黑" pitchFamily="34" charset="-122"/>
              </a:rPr>
              <a:t>评测题</a:t>
            </a:r>
            <a:endParaRPr lang="en-US" altLang="zh-CN" sz="1700" dirty="0" smtClean="0">
              <a:solidFill>
                <a:srgbClr val="002060"/>
              </a:solidFill>
              <a:latin typeface="微软雅黑" pitchFamily="34" charset="-122"/>
              <a:ea typeface="微软雅黑" pitchFamily="34" charset="-122"/>
            </a:endParaRPr>
          </a:p>
          <a:p>
            <a:pPr lvl="1"/>
            <a:r>
              <a:rPr lang="zh-CN" altLang="en-US" sz="1600" dirty="0" smtClean="0">
                <a:solidFill>
                  <a:srgbClr val="C00000"/>
                </a:solidFill>
                <a:latin typeface="微软雅黑" pitchFamily="34" charset="-122"/>
                <a:ea typeface="微软雅黑" pitchFamily="34" charset="-122"/>
              </a:rPr>
              <a:t>并行编程题</a:t>
            </a:r>
            <a:endParaRPr lang="en-US" altLang="zh-CN" sz="1600" dirty="0" smtClean="0">
              <a:solidFill>
                <a:srgbClr val="C00000"/>
              </a:solidFill>
              <a:latin typeface="微软雅黑" pitchFamily="34" charset="-122"/>
              <a:ea typeface="微软雅黑" pitchFamily="34" charset="-122"/>
            </a:endParaRPr>
          </a:p>
          <a:p>
            <a:pPr lvl="2"/>
            <a:r>
              <a:rPr lang="en-US" altLang="zh-CN" dirty="0" smtClean="0">
                <a:solidFill>
                  <a:srgbClr val="C00000"/>
                </a:solidFill>
                <a:latin typeface="微软雅黑" pitchFamily="34" charset="-122"/>
                <a:ea typeface="微软雅黑" pitchFamily="34" charset="-122"/>
              </a:rPr>
              <a:t>MPI</a:t>
            </a:r>
            <a:r>
              <a:rPr lang="zh-CN" altLang="en-US" dirty="0" smtClean="0">
                <a:solidFill>
                  <a:srgbClr val="C00000"/>
                </a:solidFill>
                <a:latin typeface="微软雅黑" pitchFamily="34" charset="-122"/>
                <a:ea typeface="微软雅黑" pitchFamily="34" charset="-122"/>
              </a:rPr>
              <a:t>分布式</a:t>
            </a:r>
            <a:endParaRPr lang="en-US" altLang="zh-CN" dirty="0" smtClean="0">
              <a:solidFill>
                <a:srgbClr val="C00000"/>
              </a:solidFill>
              <a:latin typeface="微软雅黑" pitchFamily="34" charset="-122"/>
              <a:ea typeface="微软雅黑" pitchFamily="34" charset="-122"/>
            </a:endParaRPr>
          </a:p>
          <a:p>
            <a:pPr lvl="2"/>
            <a:r>
              <a:rPr lang="zh-CN" altLang="en-US" dirty="0" smtClean="0">
                <a:solidFill>
                  <a:srgbClr val="C00000"/>
                </a:solidFill>
                <a:latin typeface="微软雅黑" pitchFamily="34" charset="-122"/>
                <a:ea typeface="微软雅黑" pitchFamily="34" charset="-122"/>
              </a:rPr>
              <a:t>多线程</a:t>
            </a:r>
            <a:endParaRPr lang="en-US" altLang="zh-CN" dirty="0" smtClean="0">
              <a:solidFill>
                <a:srgbClr val="C00000"/>
              </a:solidFill>
              <a:latin typeface="微软雅黑" pitchFamily="34" charset="-122"/>
              <a:ea typeface="微软雅黑" pitchFamily="34" charset="-122"/>
            </a:endParaRPr>
          </a:p>
          <a:p>
            <a:pPr lvl="1"/>
            <a:r>
              <a:rPr lang="zh-CN" altLang="en-US" sz="1600" dirty="0" smtClean="0">
                <a:solidFill>
                  <a:srgbClr val="002060"/>
                </a:solidFill>
                <a:latin typeface="微软雅黑" pitchFamily="34" charset="-122"/>
                <a:ea typeface="微软雅黑" pitchFamily="34" charset="-122"/>
              </a:rPr>
              <a:t>项目题</a:t>
            </a:r>
            <a:endParaRPr lang="en-US" altLang="zh-CN" dirty="0" smtClean="0">
              <a:solidFill>
                <a:srgbClr val="C00000"/>
              </a:solidFill>
              <a:latin typeface="微软雅黑" pitchFamily="34" charset="-122"/>
              <a:ea typeface="微软雅黑" pitchFamily="34" charset="-122"/>
            </a:endParaRPr>
          </a:p>
        </p:txBody>
      </p:sp>
      <p:cxnSp>
        <p:nvCxnSpPr>
          <p:cNvPr id="8" name="直接连接符 7"/>
          <p:cNvCxnSpPr/>
          <p:nvPr/>
        </p:nvCxnSpPr>
        <p:spPr>
          <a:xfrm>
            <a:off x="0" y="2825832"/>
            <a:ext cx="2900322" cy="119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 y="4122788"/>
            <a:ext cx="2971760" cy="119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1768075"/>
            <a:ext cx="857224"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5 </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通用</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p>
        </p:txBody>
      </p:sp>
      <p:sp>
        <p:nvSpPr>
          <p:cNvPr id="15" name="TextBox 14"/>
          <p:cNvSpPr txBox="1"/>
          <p:nvPr/>
        </p:nvSpPr>
        <p:spPr>
          <a:xfrm>
            <a:off x="0" y="2892883"/>
            <a:ext cx="928662"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5 </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编程</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p>
        </p:txBody>
      </p:sp>
      <p:sp>
        <p:nvSpPr>
          <p:cNvPr id="16" name="TextBox 15"/>
          <p:cNvSpPr txBox="1"/>
          <p:nvPr/>
        </p:nvSpPr>
        <p:spPr>
          <a:xfrm>
            <a:off x="1" y="4071639"/>
            <a:ext cx="1085316"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1 </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并行编程</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endParaRPr lang="zh-CN" altLang="en-US" sz="1600" dirty="0">
              <a:solidFill>
                <a:prstClr val="black"/>
              </a:solidFill>
              <a:latin typeface="微软雅黑" pitchFamily="34" charset="-122"/>
              <a:ea typeface="微软雅黑" pitchFamily="34" charset="-122"/>
            </a:endParaRPr>
          </a:p>
        </p:txBody>
      </p:sp>
      <p:sp>
        <p:nvSpPr>
          <p:cNvPr id="6" name="圆角矩形 5"/>
          <p:cNvSpPr/>
          <p:nvPr/>
        </p:nvSpPr>
        <p:spPr>
          <a:xfrm>
            <a:off x="2643700" y="1806779"/>
            <a:ext cx="993531" cy="137160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5"/>
            <a:endParaRPr lang="zh-CN" altLang="en-US" dirty="0">
              <a:solidFill>
                <a:prstClr val="white"/>
              </a:solidFill>
            </a:endParaRPr>
          </a:p>
        </p:txBody>
      </p:sp>
      <p:cxnSp>
        <p:nvCxnSpPr>
          <p:cNvPr id="18" name="直接连接符 17"/>
          <p:cNvCxnSpPr/>
          <p:nvPr/>
        </p:nvCxnSpPr>
        <p:spPr>
          <a:xfrm>
            <a:off x="328" y="4843026"/>
            <a:ext cx="2971760" cy="119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3" name="标题 1"/>
          <p:cNvSpPr txBox="1">
            <a:spLocks/>
          </p:cNvSpPr>
          <p:nvPr/>
        </p:nvSpPr>
        <p:spPr bwMode="auto">
          <a:xfrm>
            <a:off x="647700" y="1"/>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平台：课程管理 </a:t>
            </a:r>
            <a:r>
              <a:rPr lang="en-US" altLang="zh-CN" sz="2700" b="1" dirty="0" smtClean="0">
                <a:latin typeface="微软雅黑" pitchFamily="34" charset="-122"/>
                <a:ea typeface="微软雅黑" pitchFamily="34" charset="-122"/>
                <a:cs typeface="Calibri" pitchFamily="34" charset="0"/>
                <a:sym typeface="Calibri" pitchFamily="34" charset="0"/>
              </a:rPr>
              <a:t>/ </a:t>
            </a:r>
            <a:r>
              <a:rPr lang="zh-CN" altLang="en-US" sz="2700" b="1" dirty="0" smtClean="0">
                <a:latin typeface="微软雅黑" pitchFamily="34" charset="-122"/>
                <a:ea typeface="微软雅黑" pitchFamily="34" charset="-122"/>
                <a:cs typeface="Calibri" pitchFamily="34" charset="0"/>
                <a:sym typeface="Calibri" pitchFamily="34" charset="0"/>
              </a:rPr>
              <a:t>题型</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200152"/>
            <a:ext cx="8229600" cy="3943349"/>
          </a:xfrm>
        </p:spPr>
        <p:txBody>
          <a:bodyPr>
            <a:normAutofit/>
          </a:bodyPr>
          <a:lstStyle/>
          <a:p>
            <a:r>
              <a:rPr lang="zh-CN" altLang="en-US" sz="2400" b="1" dirty="0" smtClean="0">
                <a:latin typeface="微软雅黑" pitchFamily="34" charset="-122"/>
                <a:ea typeface="微软雅黑" pitchFamily="34" charset="-122"/>
              </a:rPr>
              <a:t>丰富的题目类型</a:t>
            </a:r>
            <a:endParaRPr lang="en-US" altLang="zh-CN" sz="2400" b="1" dirty="0" smtClean="0">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选择题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填空题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判断题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b="1" dirty="0" smtClean="0">
                <a:solidFill>
                  <a:srgbClr val="BE0202"/>
                </a:solidFill>
                <a:latin typeface="微软雅黑" pitchFamily="34" charset="-122"/>
                <a:ea typeface="微软雅黑" pitchFamily="34" charset="-122"/>
              </a:rPr>
              <a:t>简答题</a:t>
            </a:r>
            <a:endParaRPr lang="en-US" altLang="zh-CN" sz="1600" b="1" dirty="0" smtClean="0">
              <a:solidFill>
                <a:srgbClr val="BE0202"/>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文件上传题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编程题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接口编程题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程序片段编程题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算法可视化</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并行编程题</a:t>
            </a:r>
            <a:endParaRPr lang="en-US" altLang="zh-CN" sz="1600" dirty="0" smtClean="0">
              <a:solidFill>
                <a:schemeClr val="bg2">
                  <a:lumMod val="50000"/>
                </a:schemeClr>
              </a:solidFill>
              <a:latin typeface="微软雅黑" pitchFamily="34" charset="-122"/>
              <a:ea typeface="微软雅黑" pitchFamily="34" charset="-122"/>
            </a:endParaRPr>
          </a:p>
          <a:p>
            <a:pPr lvl="2"/>
            <a:r>
              <a:rPr lang="en-US" altLang="zh-CN" dirty="0" smtClean="0">
                <a:solidFill>
                  <a:schemeClr val="bg2">
                    <a:lumMod val="50000"/>
                  </a:schemeClr>
                </a:solidFill>
                <a:latin typeface="微软雅黑" pitchFamily="34" charset="-122"/>
                <a:ea typeface="微软雅黑" pitchFamily="34" charset="-122"/>
              </a:rPr>
              <a:t>MPI</a:t>
            </a:r>
            <a:r>
              <a:rPr lang="zh-CN" altLang="en-US" dirty="0" smtClean="0">
                <a:solidFill>
                  <a:schemeClr val="bg2">
                    <a:lumMod val="50000"/>
                  </a:schemeClr>
                </a:solidFill>
                <a:latin typeface="微软雅黑" pitchFamily="34" charset="-122"/>
                <a:ea typeface="微软雅黑" pitchFamily="34" charset="-122"/>
              </a:rPr>
              <a:t>分布式</a:t>
            </a:r>
            <a:endParaRPr lang="en-US" altLang="zh-CN" dirty="0" smtClean="0">
              <a:solidFill>
                <a:schemeClr val="bg2">
                  <a:lumMod val="50000"/>
                </a:schemeClr>
              </a:solidFill>
              <a:latin typeface="微软雅黑" pitchFamily="34" charset="-122"/>
              <a:ea typeface="微软雅黑" pitchFamily="34" charset="-122"/>
            </a:endParaRPr>
          </a:p>
          <a:p>
            <a:pPr lvl="2"/>
            <a:r>
              <a:rPr lang="zh-CN" altLang="en-US" dirty="0" smtClean="0">
                <a:solidFill>
                  <a:schemeClr val="bg2">
                    <a:lumMod val="50000"/>
                  </a:schemeClr>
                </a:solidFill>
                <a:latin typeface="微软雅黑" pitchFamily="34" charset="-122"/>
                <a:ea typeface="微软雅黑" pitchFamily="34" charset="-122"/>
              </a:rPr>
              <a:t>多线程</a:t>
            </a:r>
            <a:endParaRPr lang="en-US" altLang="zh-CN"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项目题</a:t>
            </a:r>
            <a:endParaRPr lang="en-US" altLang="zh-CN" sz="1600" dirty="0" smtClean="0">
              <a:solidFill>
                <a:schemeClr val="bg2">
                  <a:lumMod val="50000"/>
                </a:schemeClr>
              </a:solidFill>
              <a:latin typeface="微软雅黑" pitchFamily="34" charset="-122"/>
              <a:ea typeface="微软雅黑" pitchFamily="34" charset="-122"/>
            </a:endParaRPr>
          </a:p>
        </p:txBody>
      </p:sp>
      <p:cxnSp>
        <p:nvCxnSpPr>
          <p:cNvPr id="8" name="直接连接符 7"/>
          <p:cNvCxnSpPr/>
          <p:nvPr/>
        </p:nvCxnSpPr>
        <p:spPr>
          <a:xfrm>
            <a:off x="0" y="2944959"/>
            <a:ext cx="2900322"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 y="3764213"/>
            <a:ext cx="2971760"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1768075"/>
            <a:ext cx="857224"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5</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通用</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p>
        </p:txBody>
      </p:sp>
      <p:sp>
        <p:nvSpPr>
          <p:cNvPr id="15" name="TextBox 14"/>
          <p:cNvSpPr txBox="1"/>
          <p:nvPr/>
        </p:nvSpPr>
        <p:spPr>
          <a:xfrm>
            <a:off x="0" y="2964891"/>
            <a:ext cx="928662"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4</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编程</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p>
        </p:txBody>
      </p:sp>
      <p:sp>
        <p:nvSpPr>
          <p:cNvPr id="16" name="TextBox 15"/>
          <p:cNvSpPr txBox="1"/>
          <p:nvPr/>
        </p:nvSpPr>
        <p:spPr>
          <a:xfrm>
            <a:off x="-1" y="3780056"/>
            <a:ext cx="1441940"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1</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并行编程</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endParaRPr lang="zh-CN" altLang="en-US" sz="1600" dirty="0">
              <a:solidFill>
                <a:prstClr val="black"/>
              </a:solidFill>
              <a:latin typeface="微软雅黑" pitchFamily="34" charset="-122"/>
              <a:ea typeface="微软雅黑" pitchFamily="34" charset="-122"/>
            </a:endParaRPr>
          </a:p>
        </p:txBody>
      </p:sp>
      <p:sp>
        <p:nvSpPr>
          <p:cNvPr id="17" name="矩形 16"/>
          <p:cNvSpPr/>
          <p:nvPr/>
        </p:nvSpPr>
        <p:spPr>
          <a:xfrm>
            <a:off x="3165232" y="4558717"/>
            <a:ext cx="5690738" cy="300077"/>
          </a:xfrm>
          <a:prstGeom prst="rect">
            <a:avLst/>
          </a:prstGeom>
        </p:spPr>
        <p:txBody>
          <a:bodyPr wrap="square" lIns="91436" tIns="45718" rIns="91436" bIns="45718">
            <a:spAutoFit/>
          </a:bodyPr>
          <a:lstStyle/>
          <a:p>
            <a:pPr defTabSz="914355"/>
            <a:r>
              <a:rPr lang="zh-CN" altLang="en-US" dirty="0" smtClean="0">
                <a:solidFill>
                  <a:prstClr val="black"/>
                </a:solidFill>
                <a:latin typeface="微软雅黑" pitchFamily="34" charset="-122"/>
                <a:ea typeface="微软雅黑" pitchFamily="34" charset="-122"/>
              </a:rPr>
              <a:t>系统将自动将学生答案与参考答案进行</a:t>
            </a:r>
            <a:r>
              <a:rPr lang="zh-CN" altLang="en-US" b="1" dirty="0" smtClean="0">
                <a:solidFill>
                  <a:prstClr val="black"/>
                </a:solidFill>
                <a:latin typeface="微软雅黑" pitchFamily="34" charset="-122"/>
                <a:ea typeface="微软雅黑" pitchFamily="34" charset="-122"/>
              </a:rPr>
              <a:t>相似性比较</a:t>
            </a:r>
            <a:r>
              <a:rPr lang="zh-CN" altLang="en-US" dirty="0" smtClean="0">
                <a:solidFill>
                  <a:prstClr val="black"/>
                </a:solidFill>
                <a:latin typeface="微软雅黑" pitchFamily="34" charset="-122"/>
                <a:ea typeface="微软雅黑" pitchFamily="34" charset="-122"/>
              </a:rPr>
              <a:t>，利用相似度辅助判分</a:t>
            </a:r>
            <a:endParaRPr lang="en-US" altLang="zh-CN" dirty="0" smtClean="0">
              <a:solidFill>
                <a:prstClr val="black"/>
              </a:solidFill>
              <a:latin typeface="微软雅黑" pitchFamily="34" charset="-122"/>
              <a:ea typeface="微软雅黑" pitchFamily="34" charset="-122"/>
            </a:endParaRPr>
          </a:p>
        </p:txBody>
      </p:sp>
      <p:cxnSp>
        <p:nvCxnSpPr>
          <p:cNvPr id="12" name="直接连接符 11"/>
          <p:cNvCxnSpPr/>
          <p:nvPr/>
        </p:nvCxnSpPr>
        <p:spPr>
          <a:xfrm>
            <a:off x="0" y="4804267"/>
            <a:ext cx="2971760"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3076" name="Picture 4"/>
          <p:cNvPicPr>
            <a:picLocks noChangeAspect="1" noChangeArrowheads="1"/>
          </p:cNvPicPr>
          <p:nvPr/>
        </p:nvPicPr>
        <p:blipFill>
          <a:blip r:embed="rId3" cstate="print"/>
          <a:srcRect/>
          <a:stretch>
            <a:fillRect/>
          </a:stretch>
        </p:blipFill>
        <p:spPr bwMode="auto">
          <a:xfrm>
            <a:off x="2777699" y="1648739"/>
            <a:ext cx="7020272" cy="2935342"/>
          </a:xfrm>
          <a:prstGeom prst="rect">
            <a:avLst/>
          </a:prstGeom>
          <a:noFill/>
          <a:ln w="9525">
            <a:noFill/>
            <a:miter lim="800000"/>
            <a:headEnd/>
            <a:tailEnd/>
          </a:ln>
        </p:spPr>
      </p:pic>
      <p:sp>
        <p:nvSpPr>
          <p:cNvPr id="6" name="圆角矩形 5"/>
          <p:cNvSpPr/>
          <p:nvPr/>
        </p:nvSpPr>
        <p:spPr>
          <a:xfrm>
            <a:off x="4619745" y="2292776"/>
            <a:ext cx="3131840" cy="254977"/>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5"/>
            <a:endParaRPr lang="zh-CN" altLang="en-US" dirty="0">
              <a:solidFill>
                <a:prstClr val="white"/>
              </a:solidFill>
            </a:endParaRPr>
          </a:p>
        </p:txBody>
      </p:sp>
      <p:sp>
        <p:nvSpPr>
          <p:cNvPr id="19" name="标题 1"/>
          <p:cNvSpPr txBox="1">
            <a:spLocks/>
          </p:cNvSpPr>
          <p:nvPr/>
        </p:nvSpPr>
        <p:spPr bwMode="auto">
          <a:xfrm>
            <a:off x="647700" y="1"/>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平台：课程管理 </a:t>
            </a:r>
            <a:r>
              <a:rPr lang="en-US" altLang="zh-CN" sz="2700" b="1" dirty="0" smtClean="0">
                <a:latin typeface="微软雅黑" pitchFamily="34" charset="-122"/>
                <a:ea typeface="微软雅黑" pitchFamily="34" charset="-122"/>
                <a:cs typeface="Calibri" pitchFamily="34" charset="0"/>
                <a:sym typeface="Calibri" pitchFamily="34" charset="0"/>
              </a:rPr>
              <a:t>/ </a:t>
            </a:r>
            <a:r>
              <a:rPr lang="zh-CN" altLang="en-US" sz="2700" b="1" dirty="0" smtClean="0">
                <a:latin typeface="微软雅黑" pitchFamily="34" charset="-122"/>
                <a:ea typeface="微软雅黑" pitchFamily="34" charset="-122"/>
                <a:cs typeface="Calibri" pitchFamily="34" charset="0"/>
                <a:sym typeface="Calibri" pitchFamily="34" charset="0"/>
              </a:rPr>
              <a:t>题型</a:t>
            </a:r>
          </a:p>
        </p:txBody>
      </p:sp>
      <p:sp>
        <p:nvSpPr>
          <p:cNvPr id="13" name="TextBox 12"/>
          <p:cNvSpPr txBox="1"/>
          <p:nvPr/>
        </p:nvSpPr>
        <p:spPr>
          <a:xfrm>
            <a:off x="5352178" y="1912690"/>
            <a:ext cx="1971151" cy="362649"/>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zh-CN" altLang="en-US" sz="1400" dirty="0" smtClean="0">
                <a:solidFill>
                  <a:schemeClr val="bg1"/>
                </a:solidFill>
                <a:latin typeface="Times New Roman" pitchFamily="18" charset="0"/>
                <a:ea typeface="微软雅黑" pitchFamily="34" charset="-122"/>
                <a:cs typeface="Times New Roman" pitchFamily="18" charset="0"/>
              </a:rPr>
              <a:t>简答题辅助判分</a:t>
            </a:r>
            <a:endParaRPr lang="zh-CN" altLang="en-US" sz="1400" dirty="0">
              <a:solidFill>
                <a:schemeClr val="bg1"/>
              </a:solidFill>
              <a:latin typeface="Times New Roman" pitchFamily="18" charset="0"/>
              <a:ea typeface="微软雅黑" pitchFamily="34" charset="-122"/>
              <a:cs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3042888" y="1236307"/>
            <a:ext cx="6659333" cy="3539157"/>
          </a:xfrm>
          <a:prstGeom prst="rect">
            <a:avLst/>
          </a:prstGeom>
          <a:noFill/>
          <a:ln w="9525">
            <a:noFill/>
            <a:miter lim="800000"/>
            <a:headEnd/>
            <a:tailEnd/>
          </a:ln>
        </p:spPr>
      </p:pic>
      <p:sp>
        <p:nvSpPr>
          <p:cNvPr id="3" name="内容占位符 2"/>
          <p:cNvSpPr>
            <a:spLocks noGrp="1"/>
          </p:cNvSpPr>
          <p:nvPr>
            <p:ph idx="1"/>
          </p:nvPr>
        </p:nvSpPr>
        <p:spPr>
          <a:xfrm>
            <a:off x="457200" y="1200152"/>
            <a:ext cx="8229600" cy="3943349"/>
          </a:xfrm>
        </p:spPr>
        <p:txBody>
          <a:bodyPr>
            <a:normAutofit fontScale="92500" lnSpcReduction="10000"/>
          </a:bodyPr>
          <a:lstStyle/>
          <a:p>
            <a:r>
              <a:rPr lang="zh-CN" altLang="en-US" sz="2400" b="1" dirty="0" smtClean="0">
                <a:latin typeface="微软雅黑" pitchFamily="34" charset="-122"/>
                <a:ea typeface="微软雅黑" pitchFamily="34" charset="-122"/>
              </a:rPr>
              <a:t>丰富的题目类型</a:t>
            </a:r>
            <a:endParaRPr lang="en-US" altLang="zh-CN" sz="2400" b="1" dirty="0" smtClean="0">
              <a:latin typeface="微软雅黑" pitchFamily="34" charset="-122"/>
              <a:ea typeface="微软雅黑" pitchFamily="34" charset="-122"/>
            </a:endParaRPr>
          </a:p>
          <a:p>
            <a:pPr lvl="1"/>
            <a:r>
              <a:rPr lang="zh-CN" altLang="en-US" sz="1700" dirty="0" smtClean="0">
                <a:solidFill>
                  <a:schemeClr val="bg2">
                    <a:lumMod val="50000"/>
                  </a:schemeClr>
                </a:solidFill>
                <a:latin typeface="微软雅黑" pitchFamily="34" charset="-122"/>
                <a:ea typeface="微软雅黑" pitchFamily="34" charset="-122"/>
              </a:rPr>
              <a:t>选择题</a:t>
            </a:r>
            <a:endParaRPr lang="en-US" altLang="zh-CN" sz="1700" dirty="0" smtClean="0">
              <a:solidFill>
                <a:schemeClr val="bg2">
                  <a:lumMod val="50000"/>
                </a:schemeClr>
              </a:solidFill>
              <a:latin typeface="微软雅黑" pitchFamily="34" charset="-122"/>
              <a:ea typeface="微软雅黑" pitchFamily="34" charset="-122"/>
            </a:endParaRPr>
          </a:p>
          <a:p>
            <a:pPr lvl="1"/>
            <a:r>
              <a:rPr lang="zh-CN" altLang="en-US" sz="1700" dirty="0" smtClean="0">
                <a:solidFill>
                  <a:schemeClr val="bg2">
                    <a:lumMod val="50000"/>
                  </a:schemeClr>
                </a:solidFill>
                <a:latin typeface="微软雅黑" pitchFamily="34" charset="-122"/>
                <a:ea typeface="微软雅黑" pitchFamily="34" charset="-122"/>
              </a:rPr>
              <a:t>填空题</a:t>
            </a:r>
            <a:endParaRPr lang="en-US" altLang="zh-CN" sz="1700" dirty="0" smtClean="0">
              <a:solidFill>
                <a:schemeClr val="bg2">
                  <a:lumMod val="50000"/>
                </a:schemeClr>
              </a:solidFill>
              <a:latin typeface="微软雅黑" pitchFamily="34" charset="-122"/>
              <a:ea typeface="微软雅黑" pitchFamily="34" charset="-122"/>
            </a:endParaRPr>
          </a:p>
          <a:p>
            <a:pPr lvl="1"/>
            <a:r>
              <a:rPr lang="zh-CN" altLang="en-US" sz="1700" dirty="0" smtClean="0">
                <a:solidFill>
                  <a:schemeClr val="bg2">
                    <a:lumMod val="50000"/>
                  </a:schemeClr>
                </a:solidFill>
                <a:latin typeface="微软雅黑" pitchFamily="34" charset="-122"/>
                <a:ea typeface="微软雅黑" pitchFamily="34" charset="-122"/>
              </a:rPr>
              <a:t>判断题</a:t>
            </a:r>
            <a:endParaRPr lang="en-US" altLang="zh-CN" sz="1700" dirty="0" smtClean="0">
              <a:solidFill>
                <a:schemeClr val="bg2">
                  <a:lumMod val="50000"/>
                </a:schemeClr>
              </a:solidFill>
              <a:latin typeface="微软雅黑" pitchFamily="34" charset="-122"/>
              <a:ea typeface="微软雅黑" pitchFamily="34" charset="-122"/>
            </a:endParaRPr>
          </a:p>
          <a:p>
            <a:pPr lvl="1"/>
            <a:r>
              <a:rPr lang="zh-CN" altLang="en-US" sz="1700" dirty="0" smtClean="0">
                <a:solidFill>
                  <a:schemeClr val="bg2">
                    <a:lumMod val="50000"/>
                  </a:schemeClr>
                </a:solidFill>
                <a:latin typeface="微软雅黑" pitchFamily="34" charset="-122"/>
                <a:ea typeface="微软雅黑" pitchFamily="34" charset="-122"/>
              </a:rPr>
              <a:t>简答题</a:t>
            </a:r>
            <a:endParaRPr lang="en-US" altLang="zh-CN" sz="1700" dirty="0" smtClean="0">
              <a:solidFill>
                <a:schemeClr val="bg2">
                  <a:lumMod val="50000"/>
                </a:schemeClr>
              </a:solidFill>
              <a:latin typeface="微软雅黑" pitchFamily="34" charset="-122"/>
              <a:ea typeface="微软雅黑" pitchFamily="34" charset="-122"/>
            </a:endParaRPr>
          </a:p>
          <a:p>
            <a:pPr lvl="1"/>
            <a:r>
              <a:rPr lang="zh-CN" altLang="en-US" sz="1700" b="1" dirty="0" smtClean="0">
                <a:solidFill>
                  <a:srgbClr val="C00000"/>
                </a:solidFill>
                <a:latin typeface="微软雅黑" pitchFamily="34" charset="-122"/>
                <a:ea typeface="微软雅黑" pitchFamily="34" charset="-122"/>
              </a:rPr>
              <a:t>文件上传题</a:t>
            </a:r>
            <a:endParaRPr lang="en-US" altLang="zh-CN" sz="1700" b="1" dirty="0" smtClean="0">
              <a:solidFill>
                <a:srgbClr val="C00000"/>
              </a:solidFill>
              <a:latin typeface="微软雅黑" pitchFamily="34" charset="-122"/>
              <a:ea typeface="微软雅黑" pitchFamily="34" charset="-122"/>
            </a:endParaRPr>
          </a:p>
          <a:p>
            <a:pPr lvl="1"/>
            <a:r>
              <a:rPr lang="zh-CN" altLang="en-US" sz="1700" dirty="0" smtClean="0">
                <a:solidFill>
                  <a:schemeClr val="bg2">
                    <a:lumMod val="50000"/>
                  </a:schemeClr>
                </a:solidFill>
                <a:latin typeface="微软雅黑" pitchFamily="34" charset="-122"/>
                <a:ea typeface="微软雅黑" pitchFamily="34" charset="-122"/>
              </a:rPr>
              <a:t>编程题</a:t>
            </a:r>
            <a:endParaRPr lang="en-US" altLang="zh-CN" sz="1700" dirty="0" smtClean="0">
              <a:solidFill>
                <a:schemeClr val="bg2">
                  <a:lumMod val="50000"/>
                </a:schemeClr>
              </a:solidFill>
              <a:latin typeface="微软雅黑" pitchFamily="34" charset="-122"/>
              <a:ea typeface="微软雅黑" pitchFamily="34" charset="-122"/>
            </a:endParaRPr>
          </a:p>
          <a:p>
            <a:pPr lvl="1"/>
            <a:r>
              <a:rPr lang="zh-CN" altLang="en-US" sz="1700" dirty="0" smtClean="0">
                <a:solidFill>
                  <a:schemeClr val="bg2">
                    <a:lumMod val="50000"/>
                  </a:schemeClr>
                </a:solidFill>
                <a:latin typeface="微软雅黑" pitchFamily="34" charset="-122"/>
                <a:ea typeface="微软雅黑" pitchFamily="34" charset="-122"/>
              </a:rPr>
              <a:t>接口编程题</a:t>
            </a:r>
            <a:endParaRPr lang="en-US" altLang="zh-CN" sz="1700" dirty="0" smtClean="0">
              <a:solidFill>
                <a:schemeClr val="bg2">
                  <a:lumMod val="50000"/>
                </a:schemeClr>
              </a:solidFill>
              <a:latin typeface="微软雅黑" pitchFamily="34" charset="-122"/>
              <a:ea typeface="微软雅黑" pitchFamily="34" charset="-122"/>
            </a:endParaRPr>
          </a:p>
          <a:p>
            <a:pPr lvl="1"/>
            <a:r>
              <a:rPr lang="zh-CN" altLang="en-US" sz="1700" dirty="0" smtClean="0">
                <a:solidFill>
                  <a:schemeClr val="bg2">
                    <a:lumMod val="50000"/>
                  </a:schemeClr>
                </a:solidFill>
                <a:latin typeface="微软雅黑" pitchFamily="34" charset="-122"/>
                <a:ea typeface="微软雅黑" pitchFamily="34" charset="-122"/>
              </a:rPr>
              <a:t>程序片段编程题</a:t>
            </a:r>
            <a:endParaRPr lang="en-US" altLang="zh-CN" sz="1700" dirty="0" smtClean="0">
              <a:solidFill>
                <a:schemeClr val="bg2">
                  <a:lumMod val="50000"/>
                </a:schemeClr>
              </a:solidFill>
              <a:latin typeface="微软雅黑" pitchFamily="34" charset="-122"/>
              <a:ea typeface="微软雅黑" pitchFamily="34" charset="-122"/>
            </a:endParaRPr>
          </a:p>
          <a:p>
            <a:pPr lvl="1"/>
            <a:r>
              <a:rPr lang="zh-CN" altLang="en-US" sz="1700" dirty="0" smtClean="0">
                <a:solidFill>
                  <a:schemeClr val="bg2">
                    <a:lumMod val="50000"/>
                  </a:schemeClr>
                </a:solidFill>
                <a:latin typeface="微软雅黑" pitchFamily="34" charset="-122"/>
                <a:ea typeface="微软雅黑" pitchFamily="34" charset="-122"/>
              </a:rPr>
              <a:t>算法可视化</a:t>
            </a:r>
            <a:endParaRPr lang="en-US" altLang="zh-CN" sz="1700" dirty="0" smtClean="0">
              <a:solidFill>
                <a:schemeClr val="bg2">
                  <a:lumMod val="50000"/>
                </a:schemeClr>
              </a:solidFill>
              <a:latin typeface="微软雅黑" pitchFamily="34" charset="-122"/>
              <a:ea typeface="微软雅黑" pitchFamily="34" charset="-122"/>
            </a:endParaRPr>
          </a:p>
          <a:p>
            <a:pPr lvl="1"/>
            <a:r>
              <a:rPr lang="en-US" altLang="zh-CN" sz="1700" dirty="0" smtClean="0">
                <a:solidFill>
                  <a:schemeClr val="bg2">
                    <a:lumMod val="50000"/>
                  </a:schemeClr>
                </a:solidFill>
                <a:latin typeface="微软雅黑" pitchFamily="34" charset="-122"/>
                <a:ea typeface="微软雅黑" pitchFamily="34" charset="-122"/>
              </a:rPr>
              <a:t>SQL</a:t>
            </a:r>
            <a:r>
              <a:rPr lang="zh-CN" altLang="en-US" sz="1700" dirty="0" smtClean="0">
                <a:solidFill>
                  <a:schemeClr val="bg2">
                    <a:lumMod val="50000"/>
                  </a:schemeClr>
                </a:solidFill>
                <a:latin typeface="微软雅黑" pitchFamily="34" charset="-122"/>
                <a:ea typeface="微软雅黑" pitchFamily="34" charset="-122"/>
              </a:rPr>
              <a:t>评测题</a:t>
            </a:r>
            <a:endParaRPr lang="en-US" altLang="zh-CN" sz="1700" dirty="0" smtClean="0">
              <a:solidFill>
                <a:schemeClr val="bg2">
                  <a:lumMod val="50000"/>
                </a:schemeClr>
              </a:solidFill>
              <a:latin typeface="微软雅黑" pitchFamily="34" charset="-122"/>
              <a:ea typeface="微软雅黑" pitchFamily="34" charset="-122"/>
            </a:endParaRPr>
          </a:p>
          <a:p>
            <a:pPr lvl="1"/>
            <a:r>
              <a:rPr lang="zh-CN" altLang="en-US" sz="1700" dirty="0" smtClean="0">
                <a:solidFill>
                  <a:schemeClr val="bg2">
                    <a:lumMod val="50000"/>
                  </a:schemeClr>
                </a:solidFill>
                <a:latin typeface="微软雅黑" pitchFamily="34" charset="-122"/>
                <a:ea typeface="微软雅黑" pitchFamily="34" charset="-122"/>
              </a:rPr>
              <a:t>并行编程题</a:t>
            </a:r>
            <a:endParaRPr lang="en-US" altLang="zh-CN" sz="1700" dirty="0" smtClean="0">
              <a:solidFill>
                <a:schemeClr val="bg2">
                  <a:lumMod val="50000"/>
                </a:schemeClr>
              </a:solidFill>
              <a:latin typeface="微软雅黑" pitchFamily="34" charset="-122"/>
              <a:ea typeface="微软雅黑" pitchFamily="34" charset="-122"/>
            </a:endParaRPr>
          </a:p>
          <a:p>
            <a:pPr lvl="2"/>
            <a:r>
              <a:rPr lang="en-US" altLang="zh-CN" dirty="0" smtClean="0">
                <a:solidFill>
                  <a:schemeClr val="bg2">
                    <a:lumMod val="50000"/>
                  </a:schemeClr>
                </a:solidFill>
                <a:latin typeface="微软雅黑" pitchFamily="34" charset="-122"/>
                <a:ea typeface="微软雅黑" pitchFamily="34" charset="-122"/>
              </a:rPr>
              <a:t>MPI</a:t>
            </a:r>
            <a:r>
              <a:rPr lang="zh-CN" altLang="en-US" dirty="0" smtClean="0">
                <a:solidFill>
                  <a:schemeClr val="bg2">
                    <a:lumMod val="50000"/>
                  </a:schemeClr>
                </a:solidFill>
                <a:latin typeface="微软雅黑" pitchFamily="34" charset="-122"/>
                <a:ea typeface="微软雅黑" pitchFamily="34" charset="-122"/>
              </a:rPr>
              <a:t>分布式</a:t>
            </a:r>
            <a:endParaRPr lang="en-US" altLang="zh-CN" dirty="0" smtClean="0">
              <a:solidFill>
                <a:schemeClr val="bg2">
                  <a:lumMod val="50000"/>
                </a:schemeClr>
              </a:solidFill>
              <a:latin typeface="微软雅黑" pitchFamily="34" charset="-122"/>
              <a:ea typeface="微软雅黑" pitchFamily="34" charset="-122"/>
            </a:endParaRPr>
          </a:p>
          <a:p>
            <a:pPr lvl="2"/>
            <a:r>
              <a:rPr lang="zh-CN" altLang="en-US" dirty="0" smtClean="0">
                <a:solidFill>
                  <a:schemeClr val="bg2">
                    <a:lumMod val="50000"/>
                  </a:schemeClr>
                </a:solidFill>
                <a:latin typeface="微软雅黑" pitchFamily="34" charset="-122"/>
                <a:ea typeface="微软雅黑" pitchFamily="34" charset="-122"/>
              </a:rPr>
              <a:t>多线程</a:t>
            </a:r>
            <a:endParaRPr lang="en-US" altLang="zh-CN" dirty="0" smtClean="0">
              <a:solidFill>
                <a:schemeClr val="bg2">
                  <a:lumMod val="50000"/>
                </a:schemeClr>
              </a:solidFill>
              <a:latin typeface="微软雅黑" pitchFamily="34" charset="-122"/>
              <a:ea typeface="微软雅黑" pitchFamily="34" charset="-122"/>
            </a:endParaRPr>
          </a:p>
          <a:p>
            <a:pPr lvl="1"/>
            <a:r>
              <a:rPr lang="zh-CN" altLang="en-US" sz="1700" dirty="0" smtClean="0">
                <a:solidFill>
                  <a:schemeClr val="bg2">
                    <a:lumMod val="50000"/>
                  </a:schemeClr>
                </a:solidFill>
                <a:latin typeface="微软雅黑" pitchFamily="34" charset="-122"/>
                <a:ea typeface="微软雅黑" pitchFamily="34" charset="-122"/>
              </a:rPr>
              <a:t>项目题</a:t>
            </a:r>
            <a:endParaRPr lang="en-US" altLang="zh-CN" sz="1700" dirty="0" smtClean="0">
              <a:solidFill>
                <a:schemeClr val="bg2">
                  <a:lumMod val="50000"/>
                </a:schemeClr>
              </a:solidFill>
              <a:latin typeface="微软雅黑" pitchFamily="34" charset="-122"/>
              <a:ea typeface="微软雅黑" pitchFamily="34" charset="-122"/>
            </a:endParaRPr>
          </a:p>
        </p:txBody>
      </p:sp>
      <p:cxnSp>
        <p:nvCxnSpPr>
          <p:cNvPr id="8" name="直接连接符 7"/>
          <p:cNvCxnSpPr/>
          <p:nvPr/>
        </p:nvCxnSpPr>
        <p:spPr>
          <a:xfrm>
            <a:off x="0" y="2751205"/>
            <a:ext cx="2900322"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 y="3955547"/>
            <a:ext cx="2971760"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1768075"/>
            <a:ext cx="857224"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5</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通用</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p>
        </p:txBody>
      </p:sp>
      <p:sp>
        <p:nvSpPr>
          <p:cNvPr id="15" name="TextBox 14"/>
          <p:cNvSpPr txBox="1"/>
          <p:nvPr/>
        </p:nvSpPr>
        <p:spPr>
          <a:xfrm>
            <a:off x="0" y="2964891"/>
            <a:ext cx="928662"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5</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编程</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p>
        </p:txBody>
      </p:sp>
      <p:sp>
        <p:nvSpPr>
          <p:cNvPr id="16" name="TextBox 15"/>
          <p:cNvSpPr txBox="1"/>
          <p:nvPr/>
        </p:nvSpPr>
        <p:spPr>
          <a:xfrm>
            <a:off x="0" y="3931058"/>
            <a:ext cx="1406769"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1</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并行编程</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endParaRPr lang="zh-CN" altLang="en-US" sz="1600" dirty="0">
              <a:solidFill>
                <a:prstClr val="black"/>
              </a:solidFill>
              <a:latin typeface="微软雅黑" pitchFamily="34" charset="-122"/>
              <a:ea typeface="微软雅黑" pitchFamily="34" charset="-122"/>
            </a:endParaRPr>
          </a:p>
        </p:txBody>
      </p:sp>
      <p:sp>
        <p:nvSpPr>
          <p:cNvPr id="6" name="圆角矩形 5"/>
          <p:cNvSpPr/>
          <p:nvPr/>
        </p:nvSpPr>
        <p:spPr>
          <a:xfrm>
            <a:off x="5416060" y="3683977"/>
            <a:ext cx="2409092" cy="1090245"/>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5"/>
            <a:endParaRPr lang="zh-CN" altLang="en-US" dirty="0">
              <a:solidFill>
                <a:prstClr val="white"/>
              </a:solidFill>
            </a:endParaRPr>
          </a:p>
        </p:txBody>
      </p:sp>
      <p:sp>
        <p:nvSpPr>
          <p:cNvPr id="17" name="矩形 16"/>
          <p:cNvSpPr/>
          <p:nvPr/>
        </p:nvSpPr>
        <p:spPr>
          <a:xfrm>
            <a:off x="3385038" y="4741181"/>
            <a:ext cx="5758962" cy="300077"/>
          </a:xfrm>
          <a:prstGeom prst="rect">
            <a:avLst/>
          </a:prstGeom>
        </p:spPr>
        <p:txBody>
          <a:bodyPr wrap="square" lIns="91436" tIns="45718" rIns="91436" bIns="45718">
            <a:spAutoFit/>
          </a:bodyPr>
          <a:lstStyle/>
          <a:p>
            <a:pPr defTabSz="914355"/>
            <a:r>
              <a:rPr lang="zh-CN" altLang="en-US" dirty="0" smtClean="0">
                <a:solidFill>
                  <a:prstClr val="black"/>
                </a:solidFill>
                <a:latin typeface="微软雅黑" pitchFamily="34" charset="-122"/>
                <a:ea typeface="微软雅黑" pitchFamily="34" charset="-122"/>
              </a:rPr>
              <a:t>文件上传题：可以自动从压缩包内提取</a:t>
            </a:r>
            <a:r>
              <a:rPr lang="zh-CN" altLang="en-US" b="1" dirty="0" smtClean="0">
                <a:solidFill>
                  <a:prstClr val="black"/>
                </a:solidFill>
                <a:latin typeface="微软雅黑" pitchFamily="34" charset="-122"/>
                <a:ea typeface="微软雅黑" pitchFamily="34" charset="-122"/>
              </a:rPr>
              <a:t>文档</a:t>
            </a:r>
            <a:r>
              <a:rPr lang="zh-CN" altLang="en-US" dirty="0" smtClean="0">
                <a:solidFill>
                  <a:prstClr val="black"/>
                </a:solidFill>
                <a:latin typeface="微软雅黑" pitchFamily="34" charset="-122"/>
                <a:ea typeface="微软雅黑" pitchFamily="34" charset="-122"/>
              </a:rPr>
              <a:t>或者</a:t>
            </a:r>
            <a:r>
              <a:rPr lang="zh-CN" altLang="en-US" b="1" dirty="0" smtClean="0">
                <a:solidFill>
                  <a:prstClr val="black"/>
                </a:solidFill>
                <a:latin typeface="微软雅黑" pitchFamily="34" charset="-122"/>
                <a:ea typeface="微软雅黑" pitchFamily="34" charset="-122"/>
              </a:rPr>
              <a:t>源代码</a:t>
            </a:r>
            <a:r>
              <a:rPr lang="zh-CN" altLang="en-US" dirty="0" smtClean="0">
                <a:solidFill>
                  <a:prstClr val="black"/>
                </a:solidFill>
                <a:latin typeface="微软雅黑" pitchFamily="34" charset="-122"/>
                <a:ea typeface="微软雅黑" pitchFamily="34" charset="-122"/>
              </a:rPr>
              <a:t>，进行</a:t>
            </a:r>
            <a:r>
              <a:rPr lang="zh-CN" altLang="en-US" b="1" dirty="0" smtClean="0">
                <a:solidFill>
                  <a:prstClr val="black"/>
                </a:solidFill>
                <a:latin typeface="微软雅黑" pitchFamily="34" charset="-122"/>
                <a:ea typeface="微软雅黑" pitchFamily="34" charset="-122"/>
              </a:rPr>
              <a:t>相似性比较</a:t>
            </a:r>
            <a:endParaRPr lang="en-US" altLang="zh-CN" b="1" dirty="0" smtClean="0">
              <a:solidFill>
                <a:prstClr val="black"/>
              </a:solidFill>
              <a:latin typeface="微软雅黑" pitchFamily="34" charset="-122"/>
              <a:ea typeface="微软雅黑" pitchFamily="34" charset="-122"/>
            </a:endParaRPr>
          </a:p>
        </p:txBody>
      </p:sp>
      <p:cxnSp>
        <p:nvCxnSpPr>
          <p:cNvPr id="12" name="直接连接符 11"/>
          <p:cNvCxnSpPr/>
          <p:nvPr/>
        </p:nvCxnSpPr>
        <p:spPr>
          <a:xfrm>
            <a:off x="-5859" y="4693597"/>
            <a:ext cx="2971760"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8" name="标题 1"/>
          <p:cNvSpPr txBox="1">
            <a:spLocks/>
          </p:cNvSpPr>
          <p:nvPr/>
        </p:nvSpPr>
        <p:spPr bwMode="auto">
          <a:xfrm>
            <a:off x="647700" y="1"/>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平台：课程管理 </a:t>
            </a:r>
            <a:r>
              <a:rPr lang="en-US" altLang="zh-CN" sz="2700" b="1" dirty="0" smtClean="0">
                <a:latin typeface="微软雅黑" pitchFamily="34" charset="-122"/>
                <a:ea typeface="微软雅黑" pitchFamily="34" charset="-122"/>
                <a:cs typeface="Calibri" pitchFamily="34" charset="0"/>
                <a:sym typeface="Calibri" pitchFamily="34" charset="0"/>
              </a:rPr>
              <a:t>/ </a:t>
            </a:r>
            <a:r>
              <a:rPr lang="zh-CN" altLang="en-US" sz="2700" b="1" dirty="0" smtClean="0">
                <a:latin typeface="微软雅黑" pitchFamily="34" charset="-122"/>
                <a:ea typeface="微软雅黑" pitchFamily="34" charset="-122"/>
                <a:cs typeface="Calibri" pitchFamily="34" charset="0"/>
                <a:sym typeface="Calibri" pitchFamily="34" charset="0"/>
              </a:rPr>
              <a:t>题型</a:t>
            </a:r>
          </a:p>
        </p:txBody>
      </p:sp>
      <p:sp>
        <p:nvSpPr>
          <p:cNvPr id="13" name="TextBox 12"/>
          <p:cNvSpPr txBox="1"/>
          <p:nvPr/>
        </p:nvSpPr>
        <p:spPr>
          <a:xfrm>
            <a:off x="5620625" y="3322040"/>
            <a:ext cx="1971151" cy="362649"/>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zh-CN" altLang="en-US" sz="1400" dirty="0" smtClean="0">
                <a:solidFill>
                  <a:schemeClr val="bg1"/>
                </a:solidFill>
                <a:latin typeface="Times New Roman" pitchFamily="18" charset="0"/>
                <a:ea typeface="微软雅黑" pitchFamily="34" charset="-122"/>
                <a:cs typeface="Times New Roman" pitchFamily="18" charset="0"/>
              </a:rPr>
              <a:t>文档 </a:t>
            </a:r>
            <a:r>
              <a:rPr lang="en-US" altLang="zh-CN" sz="1400" dirty="0" smtClean="0">
                <a:solidFill>
                  <a:schemeClr val="bg1"/>
                </a:solidFill>
                <a:latin typeface="Times New Roman" pitchFamily="18" charset="0"/>
                <a:ea typeface="微软雅黑" pitchFamily="34" charset="-122"/>
                <a:cs typeface="Times New Roman" pitchFamily="18" charset="0"/>
              </a:rPr>
              <a:t>/ </a:t>
            </a:r>
            <a:r>
              <a:rPr lang="zh-CN" altLang="en-US" sz="1400" dirty="0" smtClean="0">
                <a:solidFill>
                  <a:schemeClr val="bg1"/>
                </a:solidFill>
                <a:latin typeface="Times New Roman" pitchFamily="18" charset="0"/>
                <a:ea typeface="微软雅黑" pitchFamily="34" charset="-122"/>
                <a:cs typeface="Times New Roman" pitchFamily="18" charset="0"/>
              </a:rPr>
              <a:t>源码相似性比较</a:t>
            </a:r>
            <a:endParaRPr lang="zh-CN" altLang="en-US" sz="1400" dirty="0">
              <a:solidFill>
                <a:schemeClr val="bg1"/>
              </a:solidFill>
              <a:latin typeface="Times New Roman" pitchFamily="18" charset="0"/>
              <a:ea typeface="微软雅黑" pitchFamily="34" charset="-122"/>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bwMode="auto">
          <a:xfrm>
            <a:off x="647700" y="1"/>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平台：课程管理 </a:t>
            </a:r>
            <a:r>
              <a:rPr lang="en-US" altLang="zh-CN" sz="2700" b="1" dirty="0" smtClean="0">
                <a:latin typeface="微软雅黑" pitchFamily="34" charset="-122"/>
                <a:ea typeface="微软雅黑" pitchFamily="34" charset="-122"/>
                <a:cs typeface="Calibri" pitchFamily="34" charset="0"/>
                <a:sym typeface="Calibri" pitchFamily="34" charset="0"/>
              </a:rPr>
              <a:t>/ </a:t>
            </a:r>
            <a:r>
              <a:rPr lang="zh-CN" altLang="en-US" sz="2700" b="1" dirty="0" smtClean="0">
                <a:latin typeface="微软雅黑" pitchFamily="34" charset="-122"/>
                <a:ea typeface="微软雅黑" pitchFamily="34" charset="-122"/>
                <a:cs typeface="Calibri" pitchFamily="34" charset="0"/>
                <a:sym typeface="Calibri" pitchFamily="34" charset="0"/>
              </a:rPr>
              <a:t>风格</a:t>
            </a:r>
          </a:p>
        </p:txBody>
      </p:sp>
      <p:pic>
        <p:nvPicPr>
          <p:cNvPr id="1026" name="Picture 2"/>
          <p:cNvPicPr>
            <a:picLocks noChangeAspect="1" noChangeArrowheads="1"/>
          </p:cNvPicPr>
          <p:nvPr/>
        </p:nvPicPr>
        <p:blipFill>
          <a:blip r:embed="rId3" cstate="print"/>
          <a:srcRect/>
          <a:stretch>
            <a:fillRect/>
          </a:stretch>
        </p:blipFill>
        <p:spPr bwMode="auto">
          <a:xfrm>
            <a:off x="722719" y="1147888"/>
            <a:ext cx="7002680" cy="3995612"/>
          </a:xfrm>
          <a:prstGeom prst="rect">
            <a:avLst/>
          </a:prstGeom>
          <a:noFill/>
          <a:ln w="9525">
            <a:noFill/>
            <a:miter lim="800000"/>
            <a:headEnd/>
            <a:tailEnd/>
          </a:ln>
        </p:spPr>
      </p:pic>
      <p:sp>
        <p:nvSpPr>
          <p:cNvPr id="9" name="矩形 8"/>
          <p:cNvSpPr/>
          <p:nvPr/>
        </p:nvSpPr>
        <p:spPr>
          <a:xfrm>
            <a:off x="3718930" y="828332"/>
            <a:ext cx="959237" cy="315471"/>
          </a:xfrm>
          <a:prstGeom prst="rect">
            <a:avLst/>
          </a:prstGeom>
        </p:spPr>
        <p:txBody>
          <a:bodyPr wrap="none" lIns="68580" tIns="34290" rIns="68580" bIns="34290">
            <a:spAutoFit/>
          </a:bodyPr>
          <a:lstStyle/>
          <a:p>
            <a:r>
              <a:rPr lang="zh-CN" altLang="en-US" sz="1600" dirty="0" smtClean="0">
                <a:latin typeface="微软雅黑" pitchFamily="34" charset="-122"/>
                <a:ea typeface="微软雅黑" pitchFamily="34" charset="-122"/>
              </a:rPr>
              <a:t>精简风格</a:t>
            </a:r>
            <a:endParaRPr lang="zh-CN" altLang="en-US" sz="1600" dirty="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bwMode="auto">
          <a:xfrm>
            <a:off x="647700" y="1"/>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平台：课程管理 </a:t>
            </a:r>
            <a:r>
              <a:rPr lang="en-US" altLang="zh-CN" sz="2700" b="1" dirty="0" smtClean="0">
                <a:latin typeface="微软雅黑" pitchFamily="34" charset="-122"/>
                <a:ea typeface="微软雅黑" pitchFamily="34" charset="-122"/>
                <a:cs typeface="Calibri" pitchFamily="34" charset="0"/>
                <a:sym typeface="Calibri" pitchFamily="34" charset="0"/>
              </a:rPr>
              <a:t>/ </a:t>
            </a:r>
            <a:r>
              <a:rPr lang="zh-CN" altLang="en-US" sz="2700" b="1" dirty="0" smtClean="0">
                <a:latin typeface="微软雅黑" pitchFamily="34" charset="-122"/>
                <a:ea typeface="微软雅黑" pitchFamily="34" charset="-122"/>
                <a:cs typeface="Calibri" pitchFamily="34" charset="0"/>
                <a:sym typeface="Calibri" pitchFamily="34" charset="0"/>
              </a:rPr>
              <a:t>风格</a:t>
            </a:r>
          </a:p>
        </p:txBody>
      </p:sp>
      <p:sp>
        <p:nvSpPr>
          <p:cNvPr id="9" name="矩形 8"/>
          <p:cNvSpPr/>
          <p:nvPr/>
        </p:nvSpPr>
        <p:spPr>
          <a:xfrm>
            <a:off x="3760875" y="920611"/>
            <a:ext cx="959237" cy="315471"/>
          </a:xfrm>
          <a:prstGeom prst="rect">
            <a:avLst/>
          </a:prstGeom>
        </p:spPr>
        <p:txBody>
          <a:bodyPr wrap="none" lIns="68580" tIns="34290" rIns="68580" bIns="34290">
            <a:spAutoFit/>
          </a:bodyPr>
          <a:lstStyle/>
          <a:p>
            <a:r>
              <a:rPr lang="zh-CN" altLang="en-US" sz="1600" dirty="0" smtClean="0">
                <a:latin typeface="微软雅黑" pitchFamily="34" charset="-122"/>
                <a:ea typeface="微软雅黑" pitchFamily="34" charset="-122"/>
              </a:rPr>
              <a:t>课程中心</a:t>
            </a:r>
            <a:endParaRPr lang="zh-CN" altLang="en-US" sz="1600" dirty="0">
              <a:latin typeface="微软雅黑" pitchFamily="34" charset="-122"/>
              <a:ea typeface="微软雅黑" pitchFamily="34" charset="-122"/>
            </a:endParaRPr>
          </a:p>
        </p:txBody>
      </p:sp>
      <p:pic>
        <p:nvPicPr>
          <p:cNvPr id="5" name="Picture 2"/>
          <p:cNvPicPr>
            <a:picLocks noChangeAspect="1" noChangeArrowheads="1"/>
          </p:cNvPicPr>
          <p:nvPr/>
        </p:nvPicPr>
        <p:blipFill>
          <a:blip r:embed="rId3" cstate="print"/>
          <a:srcRect/>
          <a:stretch>
            <a:fillRect/>
          </a:stretch>
        </p:blipFill>
        <p:spPr bwMode="auto">
          <a:xfrm>
            <a:off x="1230504" y="1350924"/>
            <a:ext cx="6314218" cy="3784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矩形 24"/>
          <p:cNvSpPr>
            <a:spLocks noChangeArrowheads="1"/>
          </p:cNvSpPr>
          <p:nvPr/>
        </p:nvSpPr>
        <p:spPr bwMode="auto">
          <a:xfrm>
            <a:off x="476252" y="1266827"/>
            <a:ext cx="3334941" cy="2268141"/>
          </a:xfrm>
          <a:prstGeom prst="rect">
            <a:avLst/>
          </a:prstGeom>
          <a:noFill/>
          <a:ln w="22225" cap="flat" cmpd="sng">
            <a:solidFill>
              <a:srgbClr val="ECD15A"/>
            </a:solidFill>
            <a:bevel/>
            <a:headEnd/>
            <a:tailEnd/>
          </a:ln>
        </p:spPr>
        <p:txBody>
          <a:bodyPr lIns="68576" tIns="34289" rIns="68576" bIns="34289" anchor="ctr"/>
          <a:lstStyle/>
          <a:p>
            <a:pPr algn="ctr"/>
            <a:endParaRPr lang="zh-CN" altLang="zh-CN">
              <a:solidFill>
                <a:srgbClr val="FFFFFF"/>
              </a:solidFill>
              <a:latin typeface="宋体" pitchFamily="2" charset="-122"/>
              <a:sym typeface="宋体" pitchFamily="2" charset="-122"/>
            </a:endParaRPr>
          </a:p>
        </p:txBody>
      </p:sp>
      <p:pic>
        <p:nvPicPr>
          <p:cNvPr id="1032" name="Picture 8" descr="http://funginstitute.berkeley.edu/wp-content/uploads/2012/07/research1.jpg"/>
          <p:cNvPicPr>
            <a:picLocks noChangeArrowheads="1"/>
          </p:cNvPicPr>
          <p:nvPr/>
        </p:nvPicPr>
        <p:blipFill>
          <a:blip r:embed="rId2" cstate="print"/>
          <a:srcRect/>
          <a:stretch>
            <a:fillRect/>
          </a:stretch>
        </p:blipFill>
        <p:spPr bwMode="auto">
          <a:xfrm>
            <a:off x="554567" y="1329267"/>
            <a:ext cx="3454400" cy="3288776"/>
          </a:xfrm>
          <a:prstGeom prst="rect">
            <a:avLst/>
          </a:prstGeom>
          <a:noFill/>
        </p:spPr>
      </p:pic>
      <p:sp>
        <p:nvSpPr>
          <p:cNvPr id="8202" name="矩形 26"/>
          <p:cNvSpPr>
            <a:spLocks noChangeArrowheads="1"/>
          </p:cNvSpPr>
          <p:nvPr/>
        </p:nvSpPr>
        <p:spPr bwMode="auto">
          <a:xfrm>
            <a:off x="546103" y="4455869"/>
            <a:ext cx="3454397" cy="664369"/>
          </a:xfrm>
          <a:prstGeom prst="rect">
            <a:avLst/>
          </a:prstGeom>
          <a:gradFill rotWithShape="1">
            <a:gsLst>
              <a:gs pos="0">
                <a:srgbClr val="FCEF75"/>
              </a:gs>
              <a:gs pos="100000">
                <a:srgbClr val="D3A02D"/>
              </a:gs>
            </a:gsLst>
            <a:lin ang="3600000" scaled="1"/>
          </a:gradFill>
          <a:ln w="12700" cap="flat" cmpd="sng">
            <a:noFill/>
            <a:bevel/>
            <a:headEnd/>
            <a:tailEnd/>
          </a:ln>
        </p:spPr>
        <p:txBody>
          <a:bodyPr lIns="68576" tIns="34289" rIns="68576" bIns="34289" anchor="ctr"/>
          <a:lstStyle/>
          <a:p>
            <a:pPr algn="ctr"/>
            <a:endParaRPr lang="zh-CN" altLang="zh-CN">
              <a:solidFill>
                <a:srgbClr val="FFFFFF"/>
              </a:solidFill>
              <a:latin typeface="宋体" pitchFamily="2" charset="-122"/>
              <a:sym typeface="宋体" pitchFamily="2" charset="-122"/>
            </a:endParaRPr>
          </a:p>
        </p:txBody>
      </p:sp>
      <p:sp>
        <p:nvSpPr>
          <p:cNvPr id="8203" name="文本框 27"/>
          <p:cNvSpPr>
            <a:spLocks noChangeArrowheads="1"/>
          </p:cNvSpPr>
          <p:nvPr/>
        </p:nvSpPr>
        <p:spPr bwMode="auto">
          <a:xfrm>
            <a:off x="599417" y="4514077"/>
            <a:ext cx="1486889" cy="530912"/>
          </a:xfrm>
          <a:prstGeom prst="rect">
            <a:avLst/>
          </a:prstGeom>
          <a:noFill/>
          <a:ln w="9525">
            <a:noFill/>
            <a:miter lim="800000"/>
            <a:headEnd/>
            <a:tailEnd/>
          </a:ln>
        </p:spPr>
        <p:txBody>
          <a:bodyPr wrap="none" lIns="68576" tIns="34289" rIns="68576" bIns="34289">
            <a:spAutoFit/>
          </a:bodyPr>
          <a:lstStyle/>
          <a:p>
            <a:r>
              <a:rPr lang="en-US" sz="3000" dirty="0" smtClean="0">
                <a:solidFill>
                  <a:srgbClr val="000000"/>
                </a:solidFill>
                <a:latin typeface="Impact" pitchFamily="34" charset="0"/>
                <a:ea typeface="方正姚体" pitchFamily="2" charset="-122"/>
                <a:sym typeface="Impact" pitchFamily="34" charset="0"/>
              </a:rPr>
              <a:t>BIG DATA</a:t>
            </a:r>
            <a:endParaRPr lang="zh-CN" altLang="en-US" sz="3000" dirty="0">
              <a:solidFill>
                <a:srgbClr val="000000"/>
              </a:solidFill>
              <a:latin typeface="Impact" pitchFamily="34" charset="0"/>
              <a:ea typeface="方正姚体" pitchFamily="2" charset="-122"/>
              <a:sym typeface="Impact" pitchFamily="34" charset="0"/>
            </a:endParaRPr>
          </a:p>
        </p:txBody>
      </p:sp>
      <p:sp>
        <p:nvSpPr>
          <p:cNvPr id="8204" name="文本框 28"/>
          <p:cNvSpPr>
            <a:spLocks noChangeArrowheads="1"/>
          </p:cNvSpPr>
          <p:nvPr/>
        </p:nvSpPr>
        <p:spPr bwMode="auto">
          <a:xfrm>
            <a:off x="2053303" y="4650864"/>
            <a:ext cx="1696610" cy="276996"/>
          </a:xfrm>
          <a:prstGeom prst="rect">
            <a:avLst/>
          </a:prstGeom>
          <a:noFill/>
          <a:ln w="9525">
            <a:noFill/>
            <a:miter lim="800000"/>
            <a:headEnd/>
            <a:tailEnd/>
          </a:ln>
        </p:spPr>
        <p:txBody>
          <a:bodyPr wrap="none" lIns="68576" tIns="34289" rIns="68576" bIns="34289">
            <a:spAutoFit/>
          </a:bodyPr>
          <a:lstStyle/>
          <a:p>
            <a:r>
              <a:rPr lang="zh-CN" altLang="en-US" dirty="0" smtClean="0">
                <a:solidFill>
                  <a:srgbClr val="000000"/>
                </a:solidFill>
                <a:latin typeface="微软雅黑" pitchFamily="34" charset="-122"/>
                <a:ea typeface="微软雅黑" pitchFamily="34" charset="-122"/>
                <a:sym typeface="方正姚体" pitchFamily="2" charset="-122"/>
              </a:rPr>
              <a:t>我们的数据在哪里？</a:t>
            </a:r>
            <a:endParaRPr lang="en-US" dirty="0">
              <a:solidFill>
                <a:srgbClr val="000000"/>
              </a:solidFill>
              <a:latin typeface="微软雅黑" pitchFamily="34" charset="-122"/>
              <a:ea typeface="微软雅黑" pitchFamily="34" charset="-122"/>
              <a:sym typeface="方正姚体" pitchFamily="2" charset="-122"/>
            </a:endParaRPr>
          </a:p>
        </p:txBody>
      </p:sp>
      <p:sp>
        <p:nvSpPr>
          <p:cNvPr id="8205" name="椭圆 30"/>
          <p:cNvSpPr>
            <a:spLocks noChangeArrowheads="1"/>
          </p:cNvSpPr>
          <p:nvPr/>
        </p:nvSpPr>
        <p:spPr bwMode="auto">
          <a:xfrm>
            <a:off x="4621344" y="1501382"/>
            <a:ext cx="563165" cy="563165"/>
          </a:xfrm>
          <a:prstGeom prst="ellipse">
            <a:avLst/>
          </a:prstGeom>
          <a:gradFill rotWithShape="1">
            <a:gsLst>
              <a:gs pos="0">
                <a:srgbClr val="FCEF75"/>
              </a:gs>
              <a:gs pos="100000">
                <a:srgbClr val="D3A02D"/>
              </a:gs>
            </a:gsLst>
            <a:lin ang="3600000" scaled="1"/>
          </a:gradFill>
          <a:ln w="101600" cap="flat" cmpd="sng">
            <a:noFill/>
            <a:bevel/>
            <a:headEnd/>
            <a:tailEnd/>
          </a:ln>
        </p:spPr>
        <p:txBody>
          <a:bodyPr lIns="68576" tIns="34289" rIns="68576" bIns="34289" anchor="ctr"/>
          <a:lstStyle/>
          <a:p>
            <a:pPr algn="ctr"/>
            <a:endParaRPr lang="zh-CN" altLang="zh-CN">
              <a:solidFill>
                <a:srgbClr val="FFFFFF"/>
              </a:solidFill>
              <a:latin typeface="宋体" pitchFamily="2" charset="-122"/>
              <a:sym typeface="宋体" pitchFamily="2" charset="-122"/>
            </a:endParaRPr>
          </a:p>
        </p:txBody>
      </p:sp>
      <p:sp>
        <p:nvSpPr>
          <p:cNvPr id="8206" name="椭圆 31"/>
          <p:cNvSpPr>
            <a:spLocks noChangeArrowheads="1"/>
          </p:cNvSpPr>
          <p:nvPr/>
        </p:nvSpPr>
        <p:spPr bwMode="auto">
          <a:xfrm>
            <a:off x="4621344" y="2333626"/>
            <a:ext cx="563165" cy="561975"/>
          </a:xfrm>
          <a:prstGeom prst="ellipse">
            <a:avLst/>
          </a:prstGeom>
          <a:solidFill>
            <a:srgbClr val="000000"/>
          </a:solidFill>
          <a:ln w="25400" cap="flat" cmpd="sng">
            <a:noFill/>
            <a:bevel/>
            <a:headEnd/>
            <a:tailEnd/>
          </a:ln>
        </p:spPr>
        <p:txBody>
          <a:bodyPr lIns="68576" tIns="34289" rIns="68576" bIns="34289" anchor="ctr"/>
          <a:lstStyle/>
          <a:p>
            <a:pPr algn="ctr"/>
            <a:endParaRPr lang="zh-CN" altLang="zh-CN">
              <a:solidFill>
                <a:srgbClr val="FFFFFF"/>
              </a:solidFill>
              <a:latin typeface="宋体" pitchFamily="2" charset="-122"/>
              <a:sym typeface="宋体" pitchFamily="2" charset="-122"/>
            </a:endParaRPr>
          </a:p>
        </p:txBody>
      </p:sp>
      <p:sp>
        <p:nvSpPr>
          <p:cNvPr id="8207" name="椭圆 32"/>
          <p:cNvSpPr>
            <a:spLocks noChangeArrowheads="1"/>
          </p:cNvSpPr>
          <p:nvPr/>
        </p:nvSpPr>
        <p:spPr bwMode="auto">
          <a:xfrm>
            <a:off x="4621344" y="3164681"/>
            <a:ext cx="563165" cy="563166"/>
          </a:xfrm>
          <a:prstGeom prst="ellipse">
            <a:avLst/>
          </a:prstGeom>
          <a:gradFill rotWithShape="1">
            <a:gsLst>
              <a:gs pos="0">
                <a:srgbClr val="FCEF75"/>
              </a:gs>
              <a:gs pos="100000">
                <a:srgbClr val="D3A02D"/>
              </a:gs>
            </a:gsLst>
            <a:lin ang="3600000" scaled="1"/>
          </a:gradFill>
          <a:ln w="101600" cap="flat" cmpd="sng">
            <a:noFill/>
            <a:bevel/>
            <a:headEnd/>
            <a:tailEnd/>
          </a:ln>
        </p:spPr>
        <p:txBody>
          <a:bodyPr lIns="68576" tIns="34289" rIns="68576" bIns="34289" anchor="ctr"/>
          <a:lstStyle/>
          <a:p>
            <a:pPr algn="ctr"/>
            <a:endParaRPr lang="zh-CN" altLang="zh-CN">
              <a:solidFill>
                <a:srgbClr val="FFFFFF"/>
              </a:solidFill>
              <a:latin typeface="宋体" pitchFamily="2" charset="-122"/>
              <a:sym typeface="宋体" pitchFamily="2" charset="-122"/>
            </a:endParaRPr>
          </a:p>
        </p:txBody>
      </p:sp>
      <p:sp>
        <p:nvSpPr>
          <p:cNvPr id="8208" name="椭圆 33"/>
          <p:cNvSpPr>
            <a:spLocks noChangeArrowheads="1"/>
          </p:cNvSpPr>
          <p:nvPr/>
        </p:nvSpPr>
        <p:spPr bwMode="auto">
          <a:xfrm>
            <a:off x="4621344" y="3996932"/>
            <a:ext cx="563165" cy="563165"/>
          </a:xfrm>
          <a:prstGeom prst="ellipse">
            <a:avLst/>
          </a:prstGeom>
          <a:solidFill>
            <a:srgbClr val="000000"/>
          </a:solidFill>
          <a:ln w="25400" cap="flat" cmpd="sng">
            <a:noFill/>
            <a:bevel/>
            <a:headEnd/>
            <a:tailEnd/>
          </a:ln>
        </p:spPr>
        <p:txBody>
          <a:bodyPr lIns="68576" tIns="34289" rIns="68576" bIns="34289" anchor="ctr"/>
          <a:lstStyle/>
          <a:p>
            <a:pPr algn="ctr"/>
            <a:endParaRPr lang="zh-CN" altLang="zh-CN">
              <a:solidFill>
                <a:srgbClr val="FFFFFF"/>
              </a:solidFill>
              <a:latin typeface="宋体" pitchFamily="2" charset="-122"/>
              <a:sym typeface="宋体" pitchFamily="2" charset="-122"/>
            </a:endParaRPr>
          </a:p>
        </p:txBody>
      </p:sp>
      <p:grpSp>
        <p:nvGrpSpPr>
          <p:cNvPr id="2" name="组合 34"/>
          <p:cNvGrpSpPr>
            <a:grpSpLocks/>
          </p:cNvGrpSpPr>
          <p:nvPr/>
        </p:nvGrpSpPr>
        <p:grpSpPr bwMode="auto">
          <a:xfrm>
            <a:off x="4760643" y="1670447"/>
            <a:ext cx="276225" cy="209550"/>
            <a:chOff x="0" y="0"/>
            <a:chExt cx="509646" cy="387231"/>
          </a:xfrm>
        </p:grpSpPr>
        <p:sp>
          <p:nvSpPr>
            <p:cNvPr id="8210" name="Freeform 20"/>
            <p:cNvSpPr>
              <a:spLocks noEditPoints="1" noChangeArrowheads="1"/>
            </p:cNvSpPr>
            <p:nvPr/>
          </p:nvSpPr>
          <p:spPr bwMode="auto">
            <a:xfrm>
              <a:off x="0" y="51839"/>
              <a:ext cx="337890" cy="335392"/>
            </a:xfrm>
            <a:custGeom>
              <a:avLst/>
              <a:gdLst>
                <a:gd name="T0" fmla="*/ 229 w 229"/>
                <a:gd name="T1" fmla="*/ 128 h 227"/>
                <a:gd name="T2" fmla="*/ 229 w 229"/>
                <a:gd name="T3" fmla="*/ 98 h 227"/>
                <a:gd name="T4" fmla="*/ 206 w 229"/>
                <a:gd name="T5" fmla="*/ 93 h 227"/>
                <a:gd name="T6" fmla="*/ 200 w 229"/>
                <a:gd name="T7" fmla="*/ 76 h 227"/>
                <a:gd name="T8" fmla="*/ 216 w 229"/>
                <a:gd name="T9" fmla="*/ 58 h 227"/>
                <a:gd name="T10" fmla="*/ 198 w 229"/>
                <a:gd name="T11" fmla="*/ 34 h 227"/>
                <a:gd name="T12" fmla="*/ 176 w 229"/>
                <a:gd name="T13" fmla="*/ 44 h 227"/>
                <a:gd name="T14" fmla="*/ 161 w 229"/>
                <a:gd name="T15" fmla="*/ 33 h 227"/>
                <a:gd name="T16" fmla="*/ 164 w 229"/>
                <a:gd name="T17" fmla="*/ 9 h 227"/>
                <a:gd name="T18" fmla="*/ 135 w 229"/>
                <a:gd name="T19" fmla="*/ 0 h 227"/>
                <a:gd name="T20" fmla="*/ 123 w 229"/>
                <a:gd name="T21" fmla="*/ 20 h 227"/>
                <a:gd name="T22" fmla="*/ 114 w 229"/>
                <a:gd name="T23" fmla="*/ 20 h 227"/>
                <a:gd name="T24" fmla="*/ 105 w 229"/>
                <a:gd name="T25" fmla="*/ 20 h 227"/>
                <a:gd name="T26" fmla="*/ 93 w 229"/>
                <a:gd name="T27" fmla="*/ 0 h 227"/>
                <a:gd name="T28" fmla="*/ 65 w 229"/>
                <a:gd name="T29" fmla="*/ 9 h 227"/>
                <a:gd name="T30" fmla="*/ 67 w 229"/>
                <a:gd name="T31" fmla="*/ 33 h 227"/>
                <a:gd name="T32" fmla="*/ 52 w 229"/>
                <a:gd name="T33" fmla="*/ 44 h 227"/>
                <a:gd name="T34" fmla="*/ 30 w 229"/>
                <a:gd name="T35" fmla="*/ 34 h 227"/>
                <a:gd name="T36" fmla="*/ 13 w 229"/>
                <a:gd name="T37" fmla="*/ 58 h 227"/>
                <a:gd name="T38" fmla="*/ 29 w 229"/>
                <a:gd name="T39" fmla="*/ 76 h 227"/>
                <a:gd name="T40" fmla="*/ 23 w 229"/>
                <a:gd name="T41" fmla="*/ 94 h 227"/>
                <a:gd name="T42" fmla="*/ 0 w 229"/>
                <a:gd name="T43" fmla="*/ 98 h 227"/>
                <a:gd name="T44" fmla="*/ 0 w 229"/>
                <a:gd name="T45" fmla="*/ 128 h 227"/>
                <a:gd name="T46" fmla="*/ 23 w 229"/>
                <a:gd name="T47" fmla="*/ 133 h 227"/>
                <a:gd name="T48" fmla="*/ 29 w 229"/>
                <a:gd name="T49" fmla="*/ 151 h 227"/>
                <a:gd name="T50" fmla="*/ 13 w 229"/>
                <a:gd name="T51" fmla="*/ 169 h 227"/>
                <a:gd name="T52" fmla="*/ 31 w 229"/>
                <a:gd name="T53" fmla="*/ 193 h 227"/>
                <a:gd name="T54" fmla="*/ 52 w 229"/>
                <a:gd name="T55" fmla="*/ 183 h 227"/>
                <a:gd name="T56" fmla="*/ 67 w 229"/>
                <a:gd name="T57" fmla="*/ 194 h 227"/>
                <a:gd name="T58" fmla="*/ 65 w 229"/>
                <a:gd name="T59" fmla="*/ 218 h 227"/>
                <a:gd name="T60" fmla="*/ 93 w 229"/>
                <a:gd name="T61" fmla="*/ 227 h 227"/>
                <a:gd name="T62" fmla="*/ 105 w 229"/>
                <a:gd name="T63" fmla="*/ 206 h 227"/>
                <a:gd name="T64" fmla="*/ 114 w 229"/>
                <a:gd name="T65" fmla="*/ 207 h 227"/>
                <a:gd name="T66" fmla="*/ 124 w 229"/>
                <a:gd name="T67" fmla="*/ 206 h 227"/>
                <a:gd name="T68" fmla="*/ 135 w 229"/>
                <a:gd name="T69" fmla="*/ 227 h 227"/>
                <a:gd name="T70" fmla="*/ 164 w 229"/>
                <a:gd name="T71" fmla="*/ 217 h 227"/>
                <a:gd name="T72" fmla="*/ 161 w 229"/>
                <a:gd name="T73" fmla="*/ 194 h 227"/>
                <a:gd name="T74" fmla="*/ 176 w 229"/>
                <a:gd name="T75" fmla="*/ 183 h 227"/>
                <a:gd name="T76" fmla="*/ 198 w 229"/>
                <a:gd name="T77" fmla="*/ 193 h 227"/>
                <a:gd name="T78" fmla="*/ 216 w 229"/>
                <a:gd name="T79" fmla="*/ 168 h 227"/>
                <a:gd name="T80" fmla="*/ 200 w 229"/>
                <a:gd name="T81" fmla="*/ 151 h 227"/>
                <a:gd name="T82" fmla="*/ 206 w 229"/>
                <a:gd name="T83" fmla="*/ 133 h 227"/>
                <a:gd name="T84" fmla="*/ 229 w 229"/>
                <a:gd name="T85" fmla="*/ 128 h 227"/>
                <a:gd name="T86" fmla="*/ 114 w 229"/>
                <a:gd name="T87" fmla="*/ 180 h 227"/>
                <a:gd name="T88" fmla="*/ 47 w 229"/>
                <a:gd name="T89" fmla="*/ 113 h 227"/>
                <a:gd name="T90" fmla="*/ 114 w 229"/>
                <a:gd name="T91" fmla="*/ 46 h 227"/>
                <a:gd name="T92" fmla="*/ 181 w 229"/>
                <a:gd name="T93" fmla="*/ 113 h 227"/>
                <a:gd name="T94" fmla="*/ 114 w 229"/>
                <a:gd name="T95" fmla="*/ 180 h 22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9"/>
                <a:gd name="T145" fmla="*/ 0 h 227"/>
                <a:gd name="T146" fmla="*/ 229 w 229"/>
                <a:gd name="T147" fmla="*/ 227 h 22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9" h="227">
                  <a:moveTo>
                    <a:pt x="229" y="128"/>
                  </a:moveTo>
                  <a:cubicBezTo>
                    <a:pt x="229" y="98"/>
                    <a:pt x="229" y="98"/>
                    <a:pt x="229" y="98"/>
                  </a:cubicBezTo>
                  <a:cubicBezTo>
                    <a:pt x="206" y="93"/>
                    <a:pt x="206" y="93"/>
                    <a:pt x="206" y="93"/>
                  </a:cubicBezTo>
                  <a:cubicBezTo>
                    <a:pt x="204" y="87"/>
                    <a:pt x="202" y="81"/>
                    <a:pt x="200" y="76"/>
                  </a:cubicBezTo>
                  <a:cubicBezTo>
                    <a:pt x="216" y="58"/>
                    <a:pt x="216" y="58"/>
                    <a:pt x="216" y="58"/>
                  </a:cubicBezTo>
                  <a:cubicBezTo>
                    <a:pt x="198" y="34"/>
                    <a:pt x="198" y="34"/>
                    <a:pt x="198" y="34"/>
                  </a:cubicBezTo>
                  <a:cubicBezTo>
                    <a:pt x="176" y="44"/>
                    <a:pt x="176" y="44"/>
                    <a:pt x="176" y="44"/>
                  </a:cubicBezTo>
                  <a:cubicBezTo>
                    <a:pt x="172" y="39"/>
                    <a:pt x="167" y="36"/>
                    <a:pt x="161" y="33"/>
                  </a:cubicBezTo>
                  <a:cubicBezTo>
                    <a:pt x="164" y="9"/>
                    <a:pt x="164" y="9"/>
                    <a:pt x="164" y="9"/>
                  </a:cubicBezTo>
                  <a:cubicBezTo>
                    <a:pt x="135" y="0"/>
                    <a:pt x="135" y="0"/>
                    <a:pt x="135" y="0"/>
                  </a:cubicBezTo>
                  <a:cubicBezTo>
                    <a:pt x="123" y="20"/>
                    <a:pt x="123" y="20"/>
                    <a:pt x="123" y="20"/>
                  </a:cubicBezTo>
                  <a:cubicBezTo>
                    <a:pt x="120" y="20"/>
                    <a:pt x="117" y="20"/>
                    <a:pt x="114" y="20"/>
                  </a:cubicBezTo>
                  <a:cubicBezTo>
                    <a:pt x="111" y="20"/>
                    <a:pt x="108" y="20"/>
                    <a:pt x="105" y="20"/>
                  </a:cubicBezTo>
                  <a:cubicBezTo>
                    <a:pt x="93" y="0"/>
                    <a:pt x="93" y="0"/>
                    <a:pt x="93" y="0"/>
                  </a:cubicBezTo>
                  <a:cubicBezTo>
                    <a:pt x="65" y="9"/>
                    <a:pt x="65" y="9"/>
                    <a:pt x="65" y="9"/>
                  </a:cubicBezTo>
                  <a:cubicBezTo>
                    <a:pt x="67" y="33"/>
                    <a:pt x="67" y="33"/>
                    <a:pt x="67" y="33"/>
                  </a:cubicBezTo>
                  <a:cubicBezTo>
                    <a:pt x="62" y="36"/>
                    <a:pt x="57" y="39"/>
                    <a:pt x="52" y="44"/>
                  </a:cubicBezTo>
                  <a:cubicBezTo>
                    <a:pt x="30" y="34"/>
                    <a:pt x="30" y="34"/>
                    <a:pt x="30" y="34"/>
                  </a:cubicBezTo>
                  <a:cubicBezTo>
                    <a:pt x="13" y="58"/>
                    <a:pt x="13" y="58"/>
                    <a:pt x="13" y="58"/>
                  </a:cubicBezTo>
                  <a:cubicBezTo>
                    <a:pt x="29" y="76"/>
                    <a:pt x="29" y="76"/>
                    <a:pt x="29" y="76"/>
                  </a:cubicBezTo>
                  <a:cubicBezTo>
                    <a:pt x="26" y="81"/>
                    <a:pt x="24" y="87"/>
                    <a:pt x="23" y="94"/>
                  </a:cubicBezTo>
                  <a:cubicBezTo>
                    <a:pt x="0" y="98"/>
                    <a:pt x="0" y="98"/>
                    <a:pt x="0" y="98"/>
                  </a:cubicBezTo>
                  <a:cubicBezTo>
                    <a:pt x="0" y="128"/>
                    <a:pt x="0" y="128"/>
                    <a:pt x="0" y="128"/>
                  </a:cubicBezTo>
                  <a:cubicBezTo>
                    <a:pt x="23" y="133"/>
                    <a:pt x="23" y="133"/>
                    <a:pt x="23" y="133"/>
                  </a:cubicBezTo>
                  <a:cubicBezTo>
                    <a:pt x="24" y="139"/>
                    <a:pt x="26" y="145"/>
                    <a:pt x="29" y="151"/>
                  </a:cubicBezTo>
                  <a:cubicBezTo>
                    <a:pt x="13" y="169"/>
                    <a:pt x="13" y="169"/>
                    <a:pt x="13" y="169"/>
                  </a:cubicBezTo>
                  <a:cubicBezTo>
                    <a:pt x="31" y="193"/>
                    <a:pt x="31" y="193"/>
                    <a:pt x="31" y="193"/>
                  </a:cubicBezTo>
                  <a:cubicBezTo>
                    <a:pt x="52" y="183"/>
                    <a:pt x="52" y="183"/>
                    <a:pt x="52" y="183"/>
                  </a:cubicBezTo>
                  <a:cubicBezTo>
                    <a:pt x="57" y="187"/>
                    <a:pt x="62" y="191"/>
                    <a:pt x="67" y="194"/>
                  </a:cubicBezTo>
                  <a:cubicBezTo>
                    <a:pt x="65" y="218"/>
                    <a:pt x="65" y="218"/>
                    <a:pt x="65" y="218"/>
                  </a:cubicBezTo>
                  <a:cubicBezTo>
                    <a:pt x="93" y="227"/>
                    <a:pt x="93" y="227"/>
                    <a:pt x="93" y="227"/>
                  </a:cubicBezTo>
                  <a:cubicBezTo>
                    <a:pt x="105" y="206"/>
                    <a:pt x="105" y="206"/>
                    <a:pt x="105" y="206"/>
                  </a:cubicBezTo>
                  <a:cubicBezTo>
                    <a:pt x="108" y="207"/>
                    <a:pt x="111" y="207"/>
                    <a:pt x="114" y="207"/>
                  </a:cubicBezTo>
                  <a:cubicBezTo>
                    <a:pt x="117" y="207"/>
                    <a:pt x="121" y="207"/>
                    <a:pt x="124" y="206"/>
                  </a:cubicBezTo>
                  <a:cubicBezTo>
                    <a:pt x="135" y="227"/>
                    <a:pt x="135" y="227"/>
                    <a:pt x="135" y="227"/>
                  </a:cubicBezTo>
                  <a:cubicBezTo>
                    <a:pt x="164" y="217"/>
                    <a:pt x="164" y="217"/>
                    <a:pt x="164" y="217"/>
                  </a:cubicBezTo>
                  <a:cubicBezTo>
                    <a:pt x="161" y="194"/>
                    <a:pt x="161" y="194"/>
                    <a:pt x="161" y="194"/>
                  </a:cubicBezTo>
                  <a:cubicBezTo>
                    <a:pt x="167" y="191"/>
                    <a:pt x="172" y="187"/>
                    <a:pt x="176" y="183"/>
                  </a:cubicBezTo>
                  <a:cubicBezTo>
                    <a:pt x="198" y="193"/>
                    <a:pt x="198" y="193"/>
                    <a:pt x="198" y="193"/>
                  </a:cubicBezTo>
                  <a:cubicBezTo>
                    <a:pt x="216" y="168"/>
                    <a:pt x="216" y="168"/>
                    <a:pt x="216" y="168"/>
                  </a:cubicBezTo>
                  <a:cubicBezTo>
                    <a:pt x="200" y="151"/>
                    <a:pt x="200" y="151"/>
                    <a:pt x="200" y="151"/>
                  </a:cubicBezTo>
                  <a:cubicBezTo>
                    <a:pt x="202" y="145"/>
                    <a:pt x="204" y="139"/>
                    <a:pt x="206" y="133"/>
                  </a:cubicBezTo>
                  <a:lnTo>
                    <a:pt x="229" y="128"/>
                  </a:lnTo>
                  <a:close/>
                  <a:moveTo>
                    <a:pt x="114" y="180"/>
                  </a:moveTo>
                  <a:cubicBezTo>
                    <a:pt x="77" y="180"/>
                    <a:pt x="47" y="150"/>
                    <a:pt x="47" y="113"/>
                  </a:cubicBezTo>
                  <a:cubicBezTo>
                    <a:pt x="47" y="76"/>
                    <a:pt x="77" y="46"/>
                    <a:pt x="114" y="46"/>
                  </a:cubicBezTo>
                  <a:cubicBezTo>
                    <a:pt x="151" y="46"/>
                    <a:pt x="181" y="76"/>
                    <a:pt x="181" y="113"/>
                  </a:cubicBezTo>
                  <a:cubicBezTo>
                    <a:pt x="181" y="150"/>
                    <a:pt x="151" y="180"/>
                    <a:pt x="114" y="180"/>
                  </a:cubicBezTo>
                  <a:close/>
                </a:path>
              </a:pathLst>
            </a:custGeom>
            <a:solidFill>
              <a:srgbClr val="000000"/>
            </a:solidFill>
            <a:ln w="9525" cmpd="sng">
              <a:noFill/>
              <a:bevel/>
              <a:headEnd/>
              <a:tailEnd/>
            </a:ln>
          </p:spPr>
          <p:txBody>
            <a:bodyPr/>
            <a:lstStyle/>
            <a:p>
              <a:endParaRPr lang="zh-CN" altLang="zh-CN" sz="1500" dirty="0">
                <a:solidFill>
                  <a:srgbClr val="000000"/>
                </a:solidFill>
                <a:latin typeface="Calibri" pitchFamily="34" charset="0"/>
                <a:sym typeface="宋体" pitchFamily="2" charset="-122"/>
              </a:endParaRPr>
            </a:p>
          </p:txBody>
        </p:sp>
        <p:sp>
          <p:nvSpPr>
            <p:cNvPr id="8211" name="Freeform 21"/>
            <p:cNvSpPr>
              <a:spLocks noEditPoints="1" noChangeArrowheads="1"/>
            </p:cNvSpPr>
            <p:nvPr/>
          </p:nvSpPr>
          <p:spPr bwMode="auto">
            <a:xfrm>
              <a:off x="309785" y="0"/>
              <a:ext cx="199861" cy="199861"/>
            </a:xfrm>
            <a:custGeom>
              <a:avLst/>
              <a:gdLst>
                <a:gd name="T0" fmla="*/ 135 w 135"/>
                <a:gd name="T1" fmla="*/ 76 h 135"/>
                <a:gd name="T2" fmla="*/ 135 w 135"/>
                <a:gd name="T3" fmla="*/ 58 h 135"/>
                <a:gd name="T4" fmla="*/ 122 w 135"/>
                <a:gd name="T5" fmla="*/ 55 h 135"/>
                <a:gd name="T6" fmla="*/ 118 w 135"/>
                <a:gd name="T7" fmla="*/ 45 h 135"/>
                <a:gd name="T8" fmla="*/ 128 w 135"/>
                <a:gd name="T9" fmla="*/ 34 h 135"/>
                <a:gd name="T10" fmla="*/ 117 w 135"/>
                <a:gd name="T11" fmla="*/ 20 h 135"/>
                <a:gd name="T12" fmla="*/ 104 w 135"/>
                <a:gd name="T13" fmla="*/ 26 h 135"/>
                <a:gd name="T14" fmla="*/ 96 w 135"/>
                <a:gd name="T15" fmla="*/ 19 h 135"/>
                <a:gd name="T16" fmla="*/ 97 w 135"/>
                <a:gd name="T17" fmla="*/ 5 h 135"/>
                <a:gd name="T18" fmla="*/ 80 w 135"/>
                <a:gd name="T19" fmla="*/ 0 h 135"/>
                <a:gd name="T20" fmla="*/ 73 w 135"/>
                <a:gd name="T21" fmla="*/ 12 h 135"/>
                <a:gd name="T22" fmla="*/ 67 w 135"/>
                <a:gd name="T23" fmla="*/ 12 h 135"/>
                <a:gd name="T24" fmla="*/ 62 w 135"/>
                <a:gd name="T25" fmla="*/ 12 h 135"/>
                <a:gd name="T26" fmla="*/ 55 w 135"/>
                <a:gd name="T27" fmla="*/ 0 h 135"/>
                <a:gd name="T28" fmla="*/ 38 w 135"/>
                <a:gd name="T29" fmla="*/ 5 h 135"/>
                <a:gd name="T30" fmla="*/ 39 w 135"/>
                <a:gd name="T31" fmla="*/ 19 h 135"/>
                <a:gd name="T32" fmla="*/ 30 w 135"/>
                <a:gd name="T33" fmla="*/ 26 h 135"/>
                <a:gd name="T34" fmla="*/ 18 w 135"/>
                <a:gd name="T35" fmla="*/ 20 h 135"/>
                <a:gd name="T36" fmla="*/ 7 w 135"/>
                <a:gd name="T37" fmla="*/ 34 h 135"/>
                <a:gd name="T38" fmla="*/ 17 w 135"/>
                <a:gd name="T39" fmla="*/ 45 h 135"/>
                <a:gd name="T40" fmla="*/ 13 w 135"/>
                <a:gd name="T41" fmla="*/ 55 h 135"/>
                <a:gd name="T42" fmla="*/ 0 w 135"/>
                <a:gd name="T43" fmla="*/ 58 h 135"/>
                <a:gd name="T44" fmla="*/ 0 w 135"/>
                <a:gd name="T45" fmla="*/ 76 h 135"/>
                <a:gd name="T46" fmla="*/ 13 w 135"/>
                <a:gd name="T47" fmla="*/ 79 h 135"/>
                <a:gd name="T48" fmla="*/ 17 w 135"/>
                <a:gd name="T49" fmla="*/ 90 h 135"/>
                <a:gd name="T50" fmla="*/ 7 w 135"/>
                <a:gd name="T51" fmla="*/ 100 h 135"/>
                <a:gd name="T52" fmla="*/ 18 w 135"/>
                <a:gd name="T53" fmla="*/ 114 h 135"/>
                <a:gd name="T54" fmla="*/ 31 w 135"/>
                <a:gd name="T55" fmla="*/ 109 h 135"/>
                <a:gd name="T56" fmla="*/ 39 w 135"/>
                <a:gd name="T57" fmla="*/ 115 h 135"/>
                <a:gd name="T58" fmla="*/ 38 w 135"/>
                <a:gd name="T59" fmla="*/ 129 h 135"/>
                <a:gd name="T60" fmla="*/ 55 w 135"/>
                <a:gd name="T61" fmla="*/ 135 h 135"/>
                <a:gd name="T62" fmla="*/ 62 w 135"/>
                <a:gd name="T63" fmla="*/ 122 h 135"/>
                <a:gd name="T64" fmla="*/ 68 w 135"/>
                <a:gd name="T65" fmla="*/ 123 h 135"/>
                <a:gd name="T66" fmla="*/ 73 w 135"/>
                <a:gd name="T67" fmla="*/ 122 h 135"/>
                <a:gd name="T68" fmla="*/ 80 w 135"/>
                <a:gd name="T69" fmla="*/ 135 h 135"/>
                <a:gd name="T70" fmla="*/ 97 w 135"/>
                <a:gd name="T71" fmla="*/ 129 h 135"/>
                <a:gd name="T72" fmla="*/ 96 w 135"/>
                <a:gd name="T73" fmla="*/ 115 h 135"/>
                <a:gd name="T74" fmla="*/ 104 w 135"/>
                <a:gd name="T75" fmla="*/ 109 h 135"/>
                <a:gd name="T76" fmla="*/ 117 w 135"/>
                <a:gd name="T77" fmla="*/ 114 h 135"/>
                <a:gd name="T78" fmla="*/ 128 w 135"/>
                <a:gd name="T79" fmla="*/ 100 h 135"/>
                <a:gd name="T80" fmla="*/ 118 w 135"/>
                <a:gd name="T81" fmla="*/ 89 h 135"/>
                <a:gd name="T82" fmla="*/ 122 w 135"/>
                <a:gd name="T83" fmla="*/ 79 h 135"/>
                <a:gd name="T84" fmla="*/ 135 w 135"/>
                <a:gd name="T85" fmla="*/ 76 h 135"/>
                <a:gd name="T86" fmla="*/ 67 w 135"/>
                <a:gd name="T87" fmla="*/ 107 h 135"/>
                <a:gd name="T88" fmla="*/ 28 w 135"/>
                <a:gd name="T89" fmla="*/ 67 h 135"/>
                <a:gd name="T90" fmla="*/ 67 w 135"/>
                <a:gd name="T91" fmla="*/ 27 h 135"/>
                <a:gd name="T92" fmla="*/ 107 w 135"/>
                <a:gd name="T93" fmla="*/ 67 h 135"/>
                <a:gd name="T94" fmla="*/ 67 w 135"/>
                <a:gd name="T95" fmla="*/ 107 h 1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5"/>
                <a:gd name="T145" fmla="*/ 0 h 135"/>
                <a:gd name="T146" fmla="*/ 135 w 135"/>
                <a:gd name="T147" fmla="*/ 135 h 13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5" h="135">
                  <a:moveTo>
                    <a:pt x="135" y="76"/>
                  </a:moveTo>
                  <a:cubicBezTo>
                    <a:pt x="135" y="58"/>
                    <a:pt x="135" y="58"/>
                    <a:pt x="135" y="58"/>
                  </a:cubicBezTo>
                  <a:cubicBezTo>
                    <a:pt x="122" y="55"/>
                    <a:pt x="122" y="55"/>
                    <a:pt x="122" y="55"/>
                  </a:cubicBezTo>
                  <a:cubicBezTo>
                    <a:pt x="121" y="52"/>
                    <a:pt x="120" y="48"/>
                    <a:pt x="118" y="45"/>
                  </a:cubicBezTo>
                  <a:cubicBezTo>
                    <a:pt x="128" y="34"/>
                    <a:pt x="128" y="34"/>
                    <a:pt x="128" y="34"/>
                  </a:cubicBezTo>
                  <a:cubicBezTo>
                    <a:pt x="117" y="20"/>
                    <a:pt x="117" y="20"/>
                    <a:pt x="117" y="20"/>
                  </a:cubicBezTo>
                  <a:cubicBezTo>
                    <a:pt x="104" y="26"/>
                    <a:pt x="104" y="26"/>
                    <a:pt x="104" y="26"/>
                  </a:cubicBezTo>
                  <a:cubicBezTo>
                    <a:pt x="102" y="23"/>
                    <a:pt x="99" y="21"/>
                    <a:pt x="96" y="19"/>
                  </a:cubicBezTo>
                  <a:cubicBezTo>
                    <a:pt x="97" y="5"/>
                    <a:pt x="97" y="5"/>
                    <a:pt x="97" y="5"/>
                  </a:cubicBezTo>
                  <a:cubicBezTo>
                    <a:pt x="80" y="0"/>
                    <a:pt x="80" y="0"/>
                    <a:pt x="80" y="0"/>
                  </a:cubicBezTo>
                  <a:cubicBezTo>
                    <a:pt x="73" y="12"/>
                    <a:pt x="73" y="12"/>
                    <a:pt x="73" y="12"/>
                  </a:cubicBezTo>
                  <a:cubicBezTo>
                    <a:pt x="71" y="12"/>
                    <a:pt x="69" y="12"/>
                    <a:pt x="67" y="12"/>
                  </a:cubicBezTo>
                  <a:cubicBezTo>
                    <a:pt x="66" y="12"/>
                    <a:pt x="64" y="12"/>
                    <a:pt x="62" y="12"/>
                  </a:cubicBezTo>
                  <a:cubicBezTo>
                    <a:pt x="55" y="0"/>
                    <a:pt x="55" y="0"/>
                    <a:pt x="55" y="0"/>
                  </a:cubicBezTo>
                  <a:cubicBezTo>
                    <a:pt x="38" y="5"/>
                    <a:pt x="38" y="5"/>
                    <a:pt x="38" y="5"/>
                  </a:cubicBezTo>
                  <a:cubicBezTo>
                    <a:pt x="39" y="19"/>
                    <a:pt x="39" y="19"/>
                    <a:pt x="39" y="19"/>
                  </a:cubicBezTo>
                  <a:cubicBezTo>
                    <a:pt x="36" y="21"/>
                    <a:pt x="33" y="23"/>
                    <a:pt x="30" y="26"/>
                  </a:cubicBezTo>
                  <a:cubicBezTo>
                    <a:pt x="18" y="20"/>
                    <a:pt x="18" y="20"/>
                    <a:pt x="18" y="20"/>
                  </a:cubicBezTo>
                  <a:cubicBezTo>
                    <a:pt x="7" y="34"/>
                    <a:pt x="7" y="34"/>
                    <a:pt x="7" y="34"/>
                  </a:cubicBezTo>
                  <a:cubicBezTo>
                    <a:pt x="17" y="45"/>
                    <a:pt x="17" y="45"/>
                    <a:pt x="17" y="45"/>
                  </a:cubicBezTo>
                  <a:cubicBezTo>
                    <a:pt x="15" y="48"/>
                    <a:pt x="14" y="52"/>
                    <a:pt x="13" y="55"/>
                  </a:cubicBezTo>
                  <a:cubicBezTo>
                    <a:pt x="0" y="58"/>
                    <a:pt x="0" y="58"/>
                    <a:pt x="0" y="58"/>
                  </a:cubicBezTo>
                  <a:cubicBezTo>
                    <a:pt x="0" y="76"/>
                    <a:pt x="0" y="76"/>
                    <a:pt x="0" y="76"/>
                  </a:cubicBezTo>
                  <a:cubicBezTo>
                    <a:pt x="13" y="79"/>
                    <a:pt x="13" y="79"/>
                    <a:pt x="13" y="79"/>
                  </a:cubicBezTo>
                  <a:cubicBezTo>
                    <a:pt x="14" y="83"/>
                    <a:pt x="15" y="86"/>
                    <a:pt x="17" y="90"/>
                  </a:cubicBezTo>
                  <a:cubicBezTo>
                    <a:pt x="7" y="100"/>
                    <a:pt x="7" y="100"/>
                    <a:pt x="7" y="100"/>
                  </a:cubicBezTo>
                  <a:cubicBezTo>
                    <a:pt x="18" y="114"/>
                    <a:pt x="18" y="114"/>
                    <a:pt x="18" y="114"/>
                  </a:cubicBezTo>
                  <a:cubicBezTo>
                    <a:pt x="31" y="109"/>
                    <a:pt x="31" y="109"/>
                    <a:pt x="31" y="109"/>
                  </a:cubicBezTo>
                  <a:cubicBezTo>
                    <a:pt x="33" y="111"/>
                    <a:pt x="36" y="113"/>
                    <a:pt x="39" y="115"/>
                  </a:cubicBezTo>
                  <a:cubicBezTo>
                    <a:pt x="38" y="129"/>
                    <a:pt x="38" y="129"/>
                    <a:pt x="38" y="129"/>
                  </a:cubicBezTo>
                  <a:cubicBezTo>
                    <a:pt x="55" y="135"/>
                    <a:pt x="55" y="135"/>
                    <a:pt x="55" y="135"/>
                  </a:cubicBezTo>
                  <a:cubicBezTo>
                    <a:pt x="62" y="122"/>
                    <a:pt x="62" y="122"/>
                    <a:pt x="62" y="122"/>
                  </a:cubicBezTo>
                  <a:cubicBezTo>
                    <a:pt x="64" y="123"/>
                    <a:pt x="66" y="123"/>
                    <a:pt x="68" y="123"/>
                  </a:cubicBezTo>
                  <a:cubicBezTo>
                    <a:pt x="69" y="123"/>
                    <a:pt x="71" y="123"/>
                    <a:pt x="73" y="122"/>
                  </a:cubicBezTo>
                  <a:cubicBezTo>
                    <a:pt x="80" y="135"/>
                    <a:pt x="80" y="135"/>
                    <a:pt x="80" y="135"/>
                  </a:cubicBezTo>
                  <a:cubicBezTo>
                    <a:pt x="97" y="129"/>
                    <a:pt x="97" y="129"/>
                    <a:pt x="97" y="129"/>
                  </a:cubicBezTo>
                  <a:cubicBezTo>
                    <a:pt x="96" y="115"/>
                    <a:pt x="96" y="115"/>
                    <a:pt x="96" y="115"/>
                  </a:cubicBezTo>
                  <a:cubicBezTo>
                    <a:pt x="99" y="113"/>
                    <a:pt x="102" y="111"/>
                    <a:pt x="104" y="109"/>
                  </a:cubicBezTo>
                  <a:cubicBezTo>
                    <a:pt x="117" y="114"/>
                    <a:pt x="117" y="114"/>
                    <a:pt x="117" y="114"/>
                  </a:cubicBezTo>
                  <a:cubicBezTo>
                    <a:pt x="128" y="100"/>
                    <a:pt x="128" y="100"/>
                    <a:pt x="128" y="100"/>
                  </a:cubicBezTo>
                  <a:cubicBezTo>
                    <a:pt x="118" y="89"/>
                    <a:pt x="118" y="89"/>
                    <a:pt x="118" y="89"/>
                  </a:cubicBezTo>
                  <a:cubicBezTo>
                    <a:pt x="120" y="86"/>
                    <a:pt x="121" y="83"/>
                    <a:pt x="122" y="79"/>
                  </a:cubicBezTo>
                  <a:lnTo>
                    <a:pt x="135" y="76"/>
                  </a:lnTo>
                  <a:close/>
                  <a:moveTo>
                    <a:pt x="67" y="107"/>
                  </a:moveTo>
                  <a:cubicBezTo>
                    <a:pt x="46" y="107"/>
                    <a:pt x="28" y="89"/>
                    <a:pt x="28" y="67"/>
                  </a:cubicBezTo>
                  <a:cubicBezTo>
                    <a:pt x="28" y="45"/>
                    <a:pt x="46" y="27"/>
                    <a:pt x="67" y="27"/>
                  </a:cubicBezTo>
                  <a:cubicBezTo>
                    <a:pt x="89" y="27"/>
                    <a:pt x="107" y="45"/>
                    <a:pt x="107" y="67"/>
                  </a:cubicBezTo>
                  <a:cubicBezTo>
                    <a:pt x="107" y="89"/>
                    <a:pt x="89" y="107"/>
                    <a:pt x="67" y="107"/>
                  </a:cubicBezTo>
                  <a:close/>
                </a:path>
              </a:pathLst>
            </a:custGeom>
            <a:solidFill>
              <a:srgbClr val="000000"/>
            </a:solidFill>
            <a:ln w="9525" cmpd="sng">
              <a:noFill/>
              <a:bevel/>
              <a:headEnd/>
              <a:tailEnd/>
            </a:ln>
          </p:spPr>
          <p:txBody>
            <a:bodyPr/>
            <a:lstStyle/>
            <a:p>
              <a:endParaRPr lang="zh-CN" altLang="zh-CN" sz="1500" dirty="0">
                <a:solidFill>
                  <a:srgbClr val="000000"/>
                </a:solidFill>
                <a:latin typeface="Calibri" pitchFamily="34" charset="0"/>
                <a:sym typeface="宋体" pitchFamily="2" charset="-122"/>
              </a:endParaRPr>
            </a:p>
          </p:txBody>
        </p:sp>
      </p:grpSp>
      <p:grpSp>
        <p:nvGrpSpPr>
          <p:cNvPr id="3" name="组合 37"/>
          <p:cNvGrpSpPr>
            <a:grpSpLocks/>
          </p:cNvGrpSpPr>
          <p:nvPr/>
        </p:nvGrpSpPr>
        <p:grpSpPr bwMode="auto">
          <a:xfrm>
            <a:off x="4786840" y="4181479"/>
            <a:ext cx="222647" cy="211931"/>
            <a:chOff x="0" y="0"/>
            <a:chExt cx="2438400" cy="2332038"/>
          </a:xfrm>
        </p:grpSpPr>
        <p:sp>
          <p:nvSpPr>
            <p:cNvPr id="8213" name="Freeform 25"/>
            <p:cNvSpPr>
              <a:spLocks noChangeArrowheads="1"/>
            </p:cNvSpPr>
            <p:nvPr/>
          </p:nvSpPr>
          <p:spPr bwMode="auto">
            <a:xfrm>
              <a:off x="893763" y="1676400"/>
              <a:ext cx="655638" cy="655638"/>
            </a:xfrm>
            <a:custGeom>
              <a:avLst/>
              <a:gdLst>
                <a:gd name="T0" fmla="*/ 206 w 413"/>
                <a:gd name="T1" fmla="*/ 413 h 413"/>
                <a:gd name="T2" fmla="*/ 0 w 413"/>
                <a:gd name="T3" fmla="*/ 0 h 413"/>
                <a:gd name="T4" fmla="*/ 413 w 413"/>
                <a:gd name="T5" fmla="*/ 0 h 413"/>
                <a:gd name="T6" fmla="*/ 206 w 413"/>
                <a:gd name="T7" fmla="*/ 413 h 413"/>
                <a:gd name="T8" fmla="*/ 0 60000 65536"/>
                <a:gd name="T9" fmla="*/ 0 60000 65536"/>
                <a:gd name="T10" fmla="*/ 0 60000 65536"/>
                <a:gd name="T11" fmla="*/ 0 60000 65536"/>
                <a:gd name="T12" fmla="*/ 0 w 413"/>
                <a:gd name="T13" fmla="*/ 0 h 413"/>
                <a:gd name="T14" fmla="*/ 413 w 413"/>
                <a:gd name="T15" fmla="*/ 413 h 413"/>
              </a:gdLst>
              <a:ahLst/>
              <a:cxnLst>
                <a:cxn ang="T8">
                  <a:pos x="T0" y="T1"/>
                </a:cxn>
                <a:cxn ang="T9">
                  <a:pos x="T2" y="T3"/>
                </a:cxn>
                <a:cxn ang="T10">
                  <a:pos x="T4" y="T5"/>
                </a:cxn>
                <a:cxn ang="T11">
                  <a:pos x="T6" y="T7"/>
                </a:cxn>
              </a:cxnLst>
              <a:rect l="T12" t="T13" r="T14" b="T15"/>
              <a:pathLst>
                <a:path w="413" h="413">
                  <a:moveTo>
                    <a:pt x="206" y="413"/>
                  </a:moveTo>
                  <a:lnTo>
                    <a:pt x="0" y="0"/>
                  </a:lnTo>
                  <a:lnTo>
                    <a:pt x="413" y="0"/>
                  </a:lnTo>
                  <a:lnTo>
                    <a:pt x="206" y="413"/>
                  </a:lnTo>
                  <a:close/>
                </a:path>
              </a:pathLst>
            </a:custGeom>
            <a:solidFill>
              <a:srgbClr val="FFFFFF"/>
            </a:solidFill>
            <a:ln w="9525" cmpd="sng">
              <a:noFill/>
              <a:bevel/>
              <a:headEnd/>
              <a:tailEnd/>
            </a:ln>
          </p:spPr>
          <p:txBody>
            <a:bodyPr/>
            <a:lstStyle/>
            <a:p>
              <a:endParaRPr lang="zh-CN" altLang="zh-CN" sz="1500" dirty="0">
                <a:solidFill>
                  <a:srgbClr val="000000"/>
                </a:solidFill>
                <a:latin typeface="Calibri" pitchFamily="34" charset="0"/>
                <a:sym typeface="宋体" pitchFamily="2" charset="-122"/>
              </a:endParaRPr>
            </a:p>
          </p:txBody>
        </p:sp>
        <p:sp>
          <p:nvSpPr>
            <p:cNvPr id="8214" name="任意多边形 39"/>
            <p:cNvSpPr>
              <a:spLocks noChangeArrowheads="1"/>
            </p:cNvSpPr>
            <p:nvPr/>
          </p:nvSpPr>
          <p:spPr bwMode="auto">
            <a:xfrm>
              <a:off x="0" y="0"/>
              <a:ext cx="2438400" cy="1774825"/>
            </a:xfrm>
            <a:custGeom>
              <a:avLst/>
              <a:gdLst>
                <a:gd name="T0" fmla="*/ 290196 w 2438400"/>
                <a:gd name="T1" fmla="*/ 0 h 1774825"/>
                <a:gd name="T2" fmla="*/ 2151973 w 2438400"/>
                <a:gd name="T3" fmla="*/ 0 h 1774825"/>
                <a:gd name="T4" fmla="*/ 2438400 w 2438400"/>
                <a:gd name="T5" fmla="*/ 286384 h 1774825"/>
                <a:gd name="T6" fmla="*/ 2438400 w 2438400"/>
                <a:gd name="T7" fmla="*/ 1484673 h 1774825"/>
                <a:gd name="T8" fmla="*/ 2151973 w 2438400"/>
                <a:gd name="T9" fmla="*/ 1774825 h 1774825"/>
                <a:gd name="T10" fmla="*/ 290196 w 2438400"/>
                <a:gd name="T11" fmla="*/ 1774825 h 1774825"/>
                <a:gd name="T12" fmla="*/ 0 w 2438400"/>
                <a:gd name="T13" fmla="*/ 1484673 h 1774825"/>
                <a:gd name="T14" fmla="*/ 0 w 2438400"/>
                <a:gd name="T15" fmla="*/ 286384 h 1774825"/>
                <a:gd name="T16" fmla="*/ 290196 w 2438400"/>
                <a:gd name="T17" fmla="*/ 0 h 1774825"/>
                <a:gd name="T18" fmla="*/ 471488 w 2438400"/>
                <a:gd name="T19" fmla="*/ 425450 h 1774825"/>
                <a:gd name="T20" fmla="*/ 471488 w 2438400"/>
                <a:gd name="T21" fmla="*/ 598488 h 1774825"/>
                <a:gd name="T22" fmla="*/ 1971676 w 2438400"/>
                <a:gd name="T23" fmla="*/ 598488 h 1774825"/>
                <a:gd name="T24" fmla="*/ 1971676 w 2438400"/>
                <a:gd name="T25" fmla="*/ 425450 h 1774825"/>
                <a:gd name="T26" fmla="*/ 471488 w 2438400"/>
                <a:gd name="T27" fmla="*/ 425450 h 1774825"/>
                <a:gd name="T28" fmla="*/ 471488 w 2438400"/>
                <a:gd name="T29" fmla="*/ 801688 h 1774825"/>
                <a:gd name="T30" fmla="*/ 471488 w 2438400"/>
                <a:gd name="T31" fmla="*/ 971551 h 1774825"/>
                <a:gd name="T32" fmla="*/ 1971676 w 2438400"/>
                <a:gd name="T33" fmla="*/ 971551 h 1774825"/>
                <a:gd name="T34" fmla="*/ 1971676 w 2438400"/>
                <a:gd name="T35" fmla="*/ 801688 h 1774825"/>
                <a:gd name="T36" fmla="*/ 471488 w 2438400"/>
                <a:gd name="T37" fmla="*/ 801688 h 1774825"/>
                <a:gd name="T38" fmla="*/ 471488 w 2438400"/>
                <a:gd name="T39" fmla="*/ 1174750 h 1774825"/>
                <a:gd name="T40" fmla="*/ 471488 w 2438400"/>
                <a:gd name="T41" fmla="*/ 1347788 h 1774825"/>
                <a:gd name="T42" fmla="*/ 1971676 w 2438400"/>
                <a:gd name="T43" fmla="*/ 1347788 h 1774825"/>
                <a:gd name="T44" fmla="*/ 1971676 w 2438400"/>
                <a:gd name="T45" fmla="*/ 1174750 h 1774825"/>
                <a:gd name="T46" fmla="*/ 471488 w 2438400"/>
                <a:gd name="T47" fmla="*/ 1174750 h 17748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38400"/>
                <a:gd name="T73" fmla="*/ 0 h 1774825"/>
                <a:gd name="T74" fmla="*/ 2438400 w 2438400"/>
                <a:gd name="T75" fmla="*/ 1774825 h 17748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38400" h="1774825">
                  <a:moveTo>
                    <a:pt x="290196" y="0"/>
                  </a:moveTo>
                  <a:cubicBezTo>
                    <a:pt x="2151973" y="0"/>
                    <a:pt x="2151973" y="0"/>
                    <a:pt x="2151973" y="0"/>
                  </a:cubicBezTo>
                  <a:cubicBezTo>
                    <a:pt x="2310262" y="0"/>
                    <a:pt x="2438400" y="128119"/>
                    <a:pt x="2438400" y="286384"/>
                  </a:cubicBezTo>
                  <a:lnTo>
                    <a:pt x="2438400" y="1484673"/>
                  </a:lnTo>
                  <a:cubicBezTo>
                    <a:pt x="2438400" y="1646706"/>
                    <a:pt x="2310262" y="1774825"/>
                    <a:pt x="2151973" y="1774825"/>
                  </a:cubicBezTo>
                  <a:cubicBezTo>
                    <a:pt x="290196" y="1774825"/>
                    <a:pt x="290196" y="1774825"/>
                    <a:pt x="290196" y="1774825"/>
                  </a:cubicBezTo>
                  <a:cubicBezTo>
                    <a:pt x="131907" y="1774825"/>
                    <a:pt x="0" y="1646706"/>
                    <a:pt x="0" y="1484673"/>
                  </a:cubicBezTo>
                  <a:cubicBezTo>
                    <a:pt x="0" y="286384"/>
                    <a:pt x="0" y="286384"/>
                    <a:pt x="0" y="286384"/>
                  </a:cubicBezTo>
                  <a:cubicBezTo>
                    <a:pt x="0" y="128119"/>
                    <a:pt x="131907" y="0"/>
                    <a:pt x="290196" y="0"/>
                  </a:cubicBezTo>
                  <a:close/>
                  <a:moveTo>
                    <a:pt x="471488" y="425450"/>
                  </a:moveTo>
                  <a:lnTo>
                    <a:pt x="471488" y="598488"/>
                  </a:lnTo>
                  <a:lnTo>
                    <a:pt x="1971676" y="598488"/>
                  </a:lnTo>
                  <a:lnTo>
                    <a:pt x="1971676" y="425450"/>
                  </a:lnTo>
                  <a:lnTo>
                    <a:pt x="471488" y="425450"/>
                  </a:lnTo>
                  <a:close/>
                  <a:moveTo>
                    <a:pt x="471488" y="801688"/>
                  </a:moveTo>
                  <a:lnTo>
                    <a:pt x="471488" y="971551"/>
                  </a:lnTo>
                  <a:lnTo>
                    <a:pt x="1971676" y="971551"/>
                  </a:lnTo>
                  <a:lnTo>
                    <a:pt x="1971676" y="801688"/>
                  </a:lnTo>
                  <a:lnTo>
                    <a:pt x="471488" y="801688"/>
                  </a:lnTo>
                  <a:close/>
                  <a:moveTo>
                    <a:pt x="471488" y="1174750"/>
                  </a:moveTo>
                  <a:lnTo>
                    <a:pt x="471488" y="1347788"/>
                  </a:lnTo>
                  <a:lnTo>
                    <a:pt x="1971676" y="1347788"/>
                  </a:lnTo>
                  <a:lnTo>
                    <a:pt x="1971676" y="1174750"/>
                  </a:lnTo>
                  <a:lnTo>
                    <a:pt x="471488" y="1174750"/>
                  </a:lnTo>
                  <a:close/>
                </a:path>
              </a:pathLst>
            </a:custGeom>
            <a:solidFill>
              <a:srgbClr val="FFFFFF"/>
            </a:solidFill>
            <a:ln w="9525" cmpd="sng">
              <a:noFill/>
              <a:bevel/>
              <a:headEnd/>
              <a:tailEnd/>
            </a:ln>
          </p:spPr>
          <p:txBody>
            <a:bodyPr/>
            <a:lstStyle/>
            <a:p>
              <a:endParaRPr lang="zh-CN" altLang="zh-CN" sz="1500" dirty="0">
                <a:solidFill>
                  <a:srgbClr val="000000"/>
                </a:solidFill>
                <a:latin typeface="Calibri" pitchFamily="34" charset="0"/>
                <a:sym typeface="宋体" pitchFamily="2" charset="-122"/>
              </a:endParaRPr>
            </a:p>
          </p:txBody>
        </p:sp>
      </p:grpSp>
      <p:grpSp>
        <p:nvGrpSpPr>
          <p:cNvPr id="4" name="组合 40"/>
          <p:cNvGrpSpPr>
            <a:grpSpLocks/>
          </p:cNvGrpSpPr>
          <p:nvPr/>
        </p:nvGrpSpPr>
        <p:grpSpPr bwMode="auto">
          <a:xfrm>
            <a:off x="4804699" y="3305177"/>
            <a:ext cx="186928" cy="238125"/>
            <a:chOff x="0" y="0"/>
            <a:chExt cx="563562" cy="720725"/>
          </a:xfrm>
        </p:grpSpPr>
        <p:sp>
          <p:nvSpPr>
            <p:cNvPr id="8216" name="Freeform 32"/>
            <p:cNvSpPr>
              <a:spLocks noChangeArrowheads="1"/>
            </p:cNvSpPr>
            <p:nvPr/>
          </p:nvSpPr>
          <p:spPr bwMode="auto">
            <a:xfrm>
              <a:off x="209550" y="0"/>
              <a:ext cx="142875" cy="720725"/>
            </a:xfrm>
            <a:custGeom>
              <a:avLst/>
              <a:gdLst>
                <a:gd name="T0" fmla="*/ 64 w 64"/>
                <a:gd name="T1" fmla="*/ 289 h 321"/>
                <a:gd name="T2" fmla="*/ 32 w 64"/>
                <a:gd name="T3" fmla="*/ 321 h 321"/>
                <a:gd name="T4" fmla="*/ 0 w 64"/>
                <a:gd name="T5" fmla="*/ 289 h 321"/>
                <a:gd name="T6" fmla="*/ 0 w 64"/>
                <a:gd name="T7" fmla="*/ 32 h 321"/>
                <a:gd name="T8" fmla="*/ 32 w 64"/>
                <a:gd name="T9" fmla="*/ 0 h 321"/>
                <a:gd name="T10" fmla="*/ 64 w 64"/>
                <a:gd name="T11" fmla="*/ 32 h 321"/>
                <a:gd name="T12" fmla="*/ 64 w 64"/>
                <a:gd name="T13" fmla="*/ 289 h 321"/>
                <a:gd name="T14" fmla="*/ 0 60000 65536"/>
                <a:gd name="T15" fmla="*/ 0 60000 65536"/>
                <a:gd name="T16" fmla="*/ 0 60000 65536"/>
                <a:gd name="T17" fmla="*/ 0 60000 65536"/>
                <a:gd name="T18" fmla="*/ 0 60000 65536"/>
                <a:gd name="T19" fmla="*/ 0 60000 65536"/>
                <a:gd name="T20" fmla="*/ 0 60000 65536"/>
                <a:gd name="T21" fmla="*/ 0 w 64"/>
                <a:gd name="T22" fmla="*/ 0 h 321"/>
                <a:gd name="T23" fmla="*/ 64 w 64"/>
                <a:gd name="T24" fmla="*/ 321 h 3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321">
                  <a:moveTo>
                    <a:pt x="64" y="289"/>
                  </a:moveTo>
                  <a:cubicBezTo>
                    <a:pt x="64" y="307"/>
                    <a:pt x="49" y="321"/>
                    <a:pt x="32" y="321"/>
                  </a:cubicBezTo>
                  <a:cubicBezTo>
                    <a:pt x="14" y="321"/>
                    <a:pt x="0" y="307"/>
                    <a:pt x="0" y="289"/>
                  </a:cubicBezTo>
                  <a:cubicBezTo>
                    <a:pt x="0" y="32"/>
                    <a:pt x="0" y="32"/>
                    <a:pt x="0" y="32"/>
                  </a:cubicBezTo>
                  <a:cubicBezTo>
                    <a:pt x="0" y="14"/>
                    <a:pt x="14" y="0"/>
                    <a:pt x="32" y="0"/>
                  </a:cubicBezTo>
                  <a:cubicBezTo>
                    <a:pt x="49" y="0"/>
                    <a:pt x="64" y="14"/>
                    <a:pt x="64" y="32"/>
                  </a:cubicBezTo>
                  <a:lnTo>
                    <a:pt x="64" y="289"/>
                  </a:lnTo>
                  <a:close/>
                </a:path>
              </a:pathLst>
            </a:custGeom>
            <a:solidFill>
              <a:srgbClr val="000000"/>
            </a:solidFill>
            <a:ln w="9525" cmpd="sng">
              <a:noFill/>
              <a:bevel/>
              <a:headEnd/>
              <a:tailEnd/>
            </a:ln>
          </p:spPr>
          <p:txBody>
            <a:bodyPr/>
            <a:lstStyle/>
            <a:p>
              <a:endParaRPr lang="zh-CN" altLang="zh-CN">
                <a:solidFill>
                  <a:srgbClr val="000000"/>
                </a:solidFill>
                <a:latin typeface="Calibri" pitchFamily="34" charset="0"/>
                <a:sym typeface="宋体" pitchFamily="2" charset="-122"/>
              </a:endParaRPr>
            </a:p>
          </p:txBody>
        </p:sp>
        <p:sp>
          <p:nvSpPr>
            <p:cNvPr id="8217" name="Freeform 33"/>
            <p:cNvSpPr>
              <a:spLocks noChangeArrowheads="1"/>
            </p:cNvSpPr>
            <p:nvPr/>
          </p:nvSpPr>
          <p:spPr bwMode="auto">
            <a:xfrm>
              <a:off x="0" y="439737"/>
              <a:ext cx="141288" cy="280988"/>
            </a:xfrm>
            <a:custGeom>
              <a:avLst/>
              <a:gdLst>
                <a:gd name="T0" fmla="*/ 63 w 63"/>
                <a:gd name="T1" fmla="*/ 93 h 125"/>
                <a:gd name="T2" fmla="*/ 32 w 63"/>
                <a:gd name="T3" fmla="*/ 125 h 125"/>
                <a:gd name="T4" fmla="*/ 0 w 63"/>
                <a:gd name="T5" fmla="*/ 93 h 125"/>
                <a:gd name="T6" fmla="*/ 0 w 63"/>
                <a:gd name="T7" fmla="*/ 32 h 125"/>
                <a:gd name="T8" fmla="*/ 32 w 63"/>
                <a:gd name="T9" fmla="*/ 0 h 125"/>
                <a:gd name="T10" fmla="*/ 63 w 63"/>
                <a:gd name="T11" fmla="*/ 32 h 125"/>
                <a:gd name="T12" fmla="*/ 63 w 63"/>
                <a:gd name="T13" fmla="*/ 93 h 125"/>
                <a:gd name="T14" fmla="*/ 0 60000 65536"/>
                <a:gd name="T15" fmla="*/ 0 60000 65536"/>
                <a:gd name="T16" fmla="*/ 0 60000 65536"/>
                <a:gd name="T17" fmla="*/ 0 60000 65536"/>
                <a:gd name="T18" fmla="*/ 0 60000 65536"/>
                <a:gd name="T19" fmla="*/ 0 60000 65536"/>
                <a:gd name="T20" fmla="*/ 0 60000 65536"/>
                <a:gd name="T21" fmla="*/ 0 w 63"/>
                <a:gd name="T22" fmla="*/ 0 h 125"/>
                <a:gd name="T23" fmla="*/ 63 w 63"/>
                <a:gd name="T24" fmla="*/ 125 h 1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125">
                  <a:moveTo>
                    <a:pt x="63" y="93"/>
                  </a:moveTo>
                  <a:cubicBezTo>
                    <a:pt x="63" y="111"/>
                    <a:pt x="49" y="125"/>
                    <a:pt x="32" y="125"/>
                  </a:cubicBezTo>
                  <a:cubicBezTo>
                    <a:pt x="14" y="125"/>
                    <a:pt x="0" y="111"/>
                    <a:pt x="0" y="93"/>
                  </a:cubicBezTo>
                  <a:cubicBezTo>
                    <a:pt x="0" y="32"/>
                    <a:pt x="0" y="32"/>
                    <a:pt x="0" y="32"/>
                  </a:cubicBezTo>
                  <a:cubicBezTo>
                    <a:pt x="0" y="14"/>
                    <a:pt x="14" y="0"/>
                    <a:pt x="32" y="0"/>
                  </a:cubicBezTo>
                  <a:cubicBezTo>
                    <a:pt x="49" y="0"/>
                    <a:pt x="63" y="14"/>
                    <a:pt x="63" y="32"/>
                  </a:cubicBezTo>
                  <a:lnTo>
                    <a:pt x="63" y="93"/>
                  </a:lnTo>
                  <a:close/>
                </a:path>
              </a:pathLst>
            </a:custGeom>
            <a:solidFill>
              <a:srgbClr val="000000"/>
            </a:solidFill>
            <a:ln w="9525" cmpd="sng">
              <a:noFill/>
              <a:bevel/>
              <a:headEnd/>
              <a:tailEnd/>
            </a:ln>
          </p:spPr>
          <p:txBody>
            <a:bodyPr/>
            <a:lstStyle/>
            <a:p>
              <a:endParaRPr lang="zh-CN" altLang="zh-CN">
                <a:solidFill>
                  <a:srgbClr val="000000"/>
                </a:solidFill>
                <a:latin typeface="Calibri" pitchFamily="34" charset="0"/>
                <a:sym typeface="宋体" pitchFamily="2" charset="-122"/>
              </a:endParaRPr>
            </a:p>
          </p:txBody>
        </p:sp>
        <p:sp>
          <p:nvSpPr>
            <p:cNvPr id="8218" name="Freeform 34"/>
            <p:cNvSpPr>
              <a:spLocks noChangeArrowheads="1"/>
            </p:cNvSpPr>
            <p:nvPr/>
          </p:nvSpPr>
          <p:spPr bwMode="auto">
            <a:xfrm>
              <a:off x="420687" y="231775"/>
              <a:ext cx="142875" cy="488950"/>
            </a:xfrm>
            <a:custGeom>
              <a:avLst/>
              <a:gdLst>
                <a:gd name="T0" fmla="*/ 64 w 64"/>
                <a:gd name="T1" fmla="*/ 186 h 218"/>
                <a:gd name="T2" fmla="*/ 32 w 64"/>
                <a:gd name="T3" fmla="*/ 218 h 218"/>
                <a:gd name="T4" fmla="*/ 0 w 64"/>
                <a:gd name="T5" fmla="*/ 186 h 218"/>
                <a:gd name="T6" fmla="*/ 0 w 64"/>
                <a:gd name="T7" fmla="*/ 32 h 218"/>
                <a:gd name="T8" fmla="*/ 32 w 64"/>
                <a:gd name="T9" fmla="*/ 0 h 218"/>
                <a:gd name="T10" fmla="*/ 64 w 64"/>
                <a:gd name="T11" fmla="*/ 32 h 218"/>
                <a:gd name="T12" fmla="*/ 64 w 64"/>
                <a:gd name="T13" fmla="*/ 186 h 218"/>
                <a:gd name="T14" fmla="*/ 0 60000 65536"/>
                <a:gd name="T15" fmla="*/ 0 60000 65536"/>
                <a:gd name="T16" fmla="*/ 0 60000 65536"/>
                <a:gd name="T17" fmla="*/ 0 60000 65536"/>
                <a:gd name="T18" fmla="*/ 0 60000 65536"/>
                <a:gd name="T19" fmla="*/ 0 60000 65536"/>
                <a:gd name="T20" fmla="*/ 0 60000 65536"/>
                <a:gd name="T21" fmla="*/ 0 w 64"/>
                <a:gd name="T22" fmla="*/ 0 h 218"/>
                <a:gd name="T23" fmla="*/ 64 w 64"/>
                <a:gd name="T24" fmla="*/ 218 h 2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218">
                  <a:moveTo>
                    <a:pt x="64" y="186"/>
                  </a:moveTo>
                  <a:cubicBezTo>
                    <a:pt x="64" y="204"/>
                    <a:pt x="49" y="218"/>
                    <a:pt x="32" y="218"/>
                  </a:cubicBezTo>
                  <a:cubicBezTo>
                    <a:pt x="14" y="218"/>
                    <a:pt x="0" y="204"/>
                    <a:pt x="0" y="186"/>
                  </a:cubicBezTo>
                  <a:cubicBezTo>
                    <a:pt x="0" y="32"/>
                    <a:pt x="0" y="32"/>
                    <a:pt x="0" y="32"/>
                  </a:cubicBezTo>
                  <a:cubicBezTo>
                    <a:pt x="0" y="14"/>
                    <a:pt x="14" y="0"/>
                    <a:pt x="32" y="0"/>
                  </a:cubicBezTo>
                  <a:cubicBezTo>
                    <a:pt x="49" y="0"/>
                    <a:pt x="64" y="14"/>
                    <a:pt x="64" y="32"/>
                  </a:cubicBezTo>
                  <a:lnTo>
                    <a:pt x="64" y="186"/>
                  </a:lnTo>
                  <a:close/>
                </a:path>
              </a:pathLst>
            </a:custGeom>
            <a:solidFill>
              <a:srgbClr val="000000"/>
            </a:solidFill>
            <a:ln w="9525" cmpd="sng">
              <a:noFill/>
              <a:bevel/>
              <a:headEnd/>
              <a:tailEnd/>
            </a:ln>
          </p:spPr>
          <p:txBody>
            <a:bodyPr/>
            <a:lstStyle/>
            <a:p>
              <a:endParaRPr lang="zh-CN" altLang="zh-CN">
                <a:solidFill>
                  <a:srgbClr val="000000"/>
                </a:solidFill>
                <a:latin typeface="Calibri" pitchFamily="34" charset="0"/>
                <a:sym typeface="宋体" pitchFamily="2" charset="-122"/>
              </a:endParaRPr>
            </a:p>
          </p:txBody>
        </p:sp>
      </p:grpSp>
      <p:grpSp>
        <p:nvGrpSpPr>
          <p:cNvPr id="5" name="组合 44"/>
          <p:cNvGrpSpPr>
            <a:grpSpLocks/>
          </p:cNvGrpSpPr>
          <p:nvPr/>
        </p:nvGrpSpPr>
        <p:grpSpPr bwMode="auto">
          <a:xfrm>
            <a:off x="4805887" y="2491978"/>
            <a:ext cx="216694" cy="242888"/>
            <a:chOff x="0" y="0"/>
            <a:chExt cx="402656" cy="450303"/>
          </a:xfrm>
        </p:grpSpPr>
        <p:sp>
          <p:nvSpPr>
            <p:cNvPr id="8220" name="Freeform 108"/>
            <p:cNvSpPr>
              <a:spLocks noEditPoints="1" noChangeArrowheads="1"/>
            </p:cNvSpPr>
            <p:nvPr/>
          </p:nvSpPr>
          <p:spPr bwMode="auto">
            <a:xfrm>
              <a:off x="69134" y="167228"/>
              <a:ext cx="56988" cy="57923"/>
            </a:xfrm>
            <a:custGeom>
              <a:avLst/>
              <a:gdLst>
                <a:gd name="T0" fmla="*/ 13 w 26"/>
                <a:gd name="T1" fmla="*/ 0 h 26"/>
                <a:gd name="T2" fmla="*/ 0 w 26"/>
                <a:gd name="T3" fmla="*/ 13 h 26"/>
                <a:gd name="T4" fmla="*/ 13 w 26"/>
                <a:gd name="T5" fmla="*/ 26 h 26"/>
                <a:gd name="T6" fmla="*/ 26 w 26"/>
                <a:gd name="T7" fmla="*/ 13 h 26"/>
                <a:gd name="T8" fmla="*/ 13 w 26"/>
                <a:gd name="T9" fmla="*/ 0 h 26"/>
                <a:gd name="T10" fmla="*/ 13 w 26"/>
                <a:gd name="T11" fmla="*/ 23 h 26"/>
                <a:gd name="T12" fmla="*/ 3 w 26"/>
                <a:gd name="T13" fmla="*/ 13 h 26"/>
                <a:gd name="T14" fmla="*/ 13 w 26"/>
                <a:gd name="T15" fmla="*/ 3 h 26"/>
                <a:gd name="T16" fmla="*/ 23 w 26"/>
                <a:gd name="T17" fmla="*/ 13 h 26"/>
                <a:gd name="T18" fmla="*/ 13 w 26"/>
                <a:gd name="T19" fmla="*/ 23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6"/>
                <a:gd name="T32" fmla="*/ 26 w 26"/>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solidFill>
              <a:srgbClr val="FFFFFF"/>
            </a:solidFill>
            <a:ln w="9525" cmpd="sng">
              <a:noFill/>
              <a:bevel/>
              <a:headEnd/>
              <a:tailEnd/>
            </a:ln>
          </p:spPr>
          <p:txBody>
            <a:bodyPr/>
            <a:lstStyle/>
            <a:p>
              <a:endParaRPr lang="zh-CN" altLang="zh-CN">
                <a:solidFill>
                  <a:srgbClr val="000000"/>
                </a:solidFill>
                <a:latin typeface="Calibri" pitchFamily="34" charset="0"/>
                <a:sym typeface="宋体" pitchFamily="2" charset="-122"/>
              </a:endParaRPr>
            </a:p>
          </p:txBody>
        </p:sp>
        <p:sp>
          <p:nvSpPr>
            <p:cNvPr id="8221" name="Freeform 109"/>
            <p:cNvSpPr>
              <a:spLocks noEditPoints="1" noChangeArrowheads="1"/>
            </p:cNvSpPr>
            <p:nvPr/>
          </p:nvSpPr>
          <p:spPr bwMode="auto">
            <a:xfrm>
              <a:off x="197125" y="129859"/>
              <a:ext cx="48580" cy="48580"/>
            </a:xfrm>
            <a:custGeom>
              <a:avLst/>
              <a:gdLst>
                <a:gd name="T0" fmla="*/ 11 w 22"/>
                <a:gd name="T1" fmla="*/ 0 h 22"/>
                <a:gd name="T2" fmla="*/ 0 w 22"/>
                <a:gd name="T3" fmla="*/ 11 h 22"/>
                <a:gd name="T4" fmla="*/ 11 w 22"/>
                <a:gd name="T5" fmla="*/ 22 h 22"/>
                <a:gd name="T6" fmla="*/ 22 w 22"/>
                <a:gd name="T7" fmla="*/ 11 h 22"/>
                <a:gd name="T8" fmla="*/ 11 w 22"/>
                <a:gd name="T9" fmla="*/ 0 h 22"/>
                <a:gd name="T10" fmla="*/ 11 w 22"/>
                <a:gd name="T11" fmla="*/ 17 h 22"/>
                <a:gd name="T12" fmla="*/ 5 w 22"/>
                <a:gd name="T13" fmla="*/ 11 h 22"/>
                <a:gd name="T14" fmla="*/ 11 w 22"/>
                <a:gd name="T15" fmla="*/ 5 h 22"/>
                <a:gd name="T16" fmla="*/ 17 w 22"/>
                <a:gd name="T17" fmla="*/ 11 h 22"/>
                <a:gd name="T18" fmla="*/ 11 w 22"/>
                <a:gd name="T19" fmla="*/ 17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22"/>
                <a:gd name="T32" fmla="*/ 22 w 22"/>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solidFill>
              <a:srgbClr val="FFFFFF"/>
            </a:solidFill>
            <a:ln w="9525" cmpd="sng">
              <a:noFill/>
              <a:bevel/>
              <a:headEnd/>
              <a:tailEnd/>
            </a:ln>
          </p:spPr>
          <p:txBody>
            <a:bodyPr/>
            <a:lstStyle/>
            <a:p>
              <a:endParaRPr lang="zh-CN" altLang="zh-CN">
                <a:solidFill>
                  <a:srgbClr val="000000"/>
                </a:solidFill>
                <a:latin typeface="Calibri" pitchFamily="34" charset="0"/>
                <a:sym typeface="宋体" pitchFamily="2" charset="-122"/>
              </a:endParaRPr>
            </a:p>
          </p:txBody>
        </p:sp>
        <p:sp>
          <p:nvSpPr>
            <p:cNvPr id="8222" name="Freeform 110"/>
            <p:cNvSpPr>
              <a:spLocks noEditPoints="1" noChangeArrowheads="1"/>
            </p:cNvSpPr>
            <p:nvPr/>
          </p:nvSpPr>
          <p:spPr bwMode="auto">
            <a:xfrm>
              <a:off x="82213" y="181242"/>
              <a:ext cx="30830" cy="30830"/>
            </a:xfrm>
            <a:custGeom>
              <a:avLst/>
              <a:gdLst>
                <a:gd name="T0" fmla="*/ 7 w 14"/>
                <a:gd name="T1" fmla="*/ 0 h 14"/>
                <a:gd name="T2" fmla="*/ 0 w 14"/>
                <a:gd name="T3" fmla="*/ 7 h 14"/>
                <a:gd name="T4" fmla="*/ 7 w 14"/>
                <a:gd name="T5" fmla="*/ 14 h 14"/>
                <a:gd name="T6" fmla="*/ 14 w 14"/>
                <a:gd name="T7" fmla="*/ 7 h 14"/>
                <a:gd name="T8" fmla="*/ 7 w 14"/>
                <a:gd name="T9" fmla="*/ 0 h 14"/>
                <a:gd name="T10" fmla="*/ 7 w 14"/>
                <a:gd name="T11" fmla="*/ 10 h 14"/>
                <a:gd name="T12" fmla="*/ 4 w 14"/>
                <a:gd name="T13" fmla="*/ 7 h 14"/>
                <a:gd name="T14" fmla="*/ 7 w 14"/>
                <a:gd name="T15" fmla="*/ 3 h 14"/>
                <a:gd name="T16" fmla="*/ 11 w 14"/>
                <a:gd name="T17" fmla="*/ 7 h 14"/>
                <a:gd name="T18" fmla="*/ 7 w 14"/>
                <a:gd name="T19" fmla="*/ 1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4"/>
                <a:gd name="T32" fmla="*/ 14 w 14"/>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solidFill>
              <a:srgbClr val="FFFFFF"/>
            </a:solidFill>
            <a:ln w="9525" cmpd="sng">
              <a:noFill/>
              <a:bevel/>
              <a:headEnd/>
              <a:tailEnd/>
            </a:ln>
          </p:spPr>
          <p:txBody>
            <a:bodyPr/>
            <a:lstStyle/>
            <a:p>
              <a:endParaRPr lang="zh-CN" altLang="zh-CN">
                <a:solidFill>
                  <a:srgbClr val="000000"/>
                </a:solidFill>
                <a:latin typeface="Calibri" pitchFamily="34" charset="0"/>
                <a:sym typeface="宋体" pitchFamily="2" charset="-122"/>
              </a:endParaRPr>
            </a:p>
          </p:txBody>
        </p:sp>
        <p:sp>
          <p:nvSpPr>
            <p:cNvPr id="8223" name="Freeform 111"/>
            <p:cNvSpPr>
              <a:spLocks noEditPoints="1" noChangeArrowheads="1"/>
            </p:cNvSpPr>
            <p:nvPr/>
          </p:nvSpPr>
          <p:spPr bwMode="auto">
            <a:xfrm>
              <a:off x="172834" y="105568"/>
              <a:ext cx="97161" cy="97161"/>
            </a:xfrm>
            <a:custGeom>
              <a:avLst/>
              <a:gdLst>
                <a:gd name="T0" fmla="*/ 22 w 44"/>
                <a:gd name="T1" fmla="*/ 0 h 44"/>
                <a:gd name="T2" fmla="*/ 0 w 44"/>
                <a:gd name="T3" fmla="*/ 22 h 44"/>
                <a:gd name="T4" fmla="*/ 22 w 44"/>
                <a:gd name="T5" fmla="*/ 44 h 44"/>
                <a:gd name="T6" fmla="*/ 44 w 44"/>
                <a:gd name="T7" fmla="*/ 22 h 44"/>
                <a:gd name="T8" fmla="*/ 22 w 44"/>
                <a:gd name="T9" fmla="*/ 0 h 44"/>
                <a:gd name="T10" fmla="*/ 22 w 44"/>
                <a:gd name="T11" fmla="*/ 39 h 44"/>
                <a:gd name="T12" fmla="*/ 5 w 44"/>
                <a:gd name="T13" fmla="*/ 22 h 44"/>
                <a:gd name="T14" fmla="*/ 22 w 44"/>
                <a:gd name="T15" fmla="*/ 6 h 44"/>
                <a:gd name="T16" fmla="*/ 39 w 44"/>
                <a:gd name="T17" fmla="*/ 22 h 44"/>
                <a:gd name="T18" fmla="*/ 22 w 44"/>
                <a:gd name="T19" fmla="*/ 39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4"/>
                <a:gd name="T32" fmla="*/ 44 w 44"/>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solidFill>
              <a:srgbClr val="FFFFFF"/>
            </a:solidFill>
            <a:ln w="9525" cmpd="sng">
              <a:noFill/>
              <a:bevel/>
              <a:headEnd/>
              <a:tailEnd/>
            </a:ln>
          </p:spPr>
          <p:txBody>
            <a:bodyPr/>
            <a:lstStyle/>
            <a:p>
              <a:endParaRPr lang="zh-CN" altLang="zh-CN">
                <a:solidFill>
                  <a:srgbClr val="000000"/>
                </a:solidFill>
                <a:latin typeface="Calibri" pitchFamily="34" charset="0"/>
                <a:sym typeface="宋体" pitchFamily="2" charset="-122"/>
              </a:endParaRPr>
            </a:p>
          </p:txBody>
        </p:sp>
        <p:sp>
          <p:nvSpPr>
            <p:cNvPr id="8224" name="Freeform 112"/>
            <p:cNvSpPr>
              <a:spLocks noEditPoints="1" noChangeArrowheads="1"/>
            </p:cNvSpPr>
            <p:nvPr/>
          </p:nvSpPr>
          <p:spPr bwMode="auto">
            <a:xfrm>
              <a:off x="0" y="0"/>
              <a:ext cx="402656" cy="450303"/>
            </a:xfrm>
            <a:custGeom>
              <a:avLst/>
              <a:gdLst>
                <a:gd name="T0" fmla="*/ 157 w 182"/>
                <a:gd name="T1" fmla="*/ 96 h 204"/>
                <a:gd name="T2" fmla="*/ 153 w 182"/>
                <a:gd name="T3" fmla="*/ 48 h 204"/>
                <a:gd name="T4" fmla="*/ 78 w 182"/>
                <a:gd name="T5" fmla="*/ 0 h 204"/>
                <a:gd name="T6" fmla="*/ 1 w 182"/>
                <a:gd name="T7" fmla="*/ 79 h 204"/>
                <a:gd name="T8" fmla="*/ 0 w 182"/>
                <a:gd name="T9" fmla="*/ 204 h 204"/>
                <a:gd name="T10" fmla="*/ 113 w 182"/>
                <a:gd name="T11" fmla="*/ 176 h 204"/>
                <a:gd name="T12" fmla="*/ 147 w 182"/>
                <a:gd name="T13" fmla="*/ 176 h 204"/>
                <a:gd name="T14" fmla="*/ 147 w 182"/>
                <a:gd name="T15" fmla="*/ 176 h 204"/>
                <a:gd name="T16" fmla="*/ 156 w 182"/>
                <a:gd name="T17" fmla="*/ 151 h 204"/>
                <a:gd name="T18" fmla="*/ 146 w 182"/>
                <a:gd name="T19" fmla="*/ 145 h 204"/>
                <a:gd name="T20" fmla="*/ 156 w 182"/>
                <a:gd name="T21" fmla="*/ 140 h 204"/>
                <a:gd name="T22" fmla="*/ 155 w 182"/>
                <a:gd name="T23" fmla="*/ 138 h 204"/>
                <a:gd name="T24" fmla="*/ 170 w 182"/>
                <a:gd name="T25" fmla="*/ 111 h 204"/>
                <a:gd name="T26" fmla="*/ 62 w 182"/>
                <a:gd name="T27" fmla="*/ 93 h 204"/>
                <a:gd name="T28" fmla="*/ 62 w 182"/>
                <a:gd name="T29" fmla="*/ 102 h 204"/>
                <a:gd name="T30" fmla="*/ 54 w 182"/>
                <a:gd name="T31" fmla="*/ 105 h 204"/>
                <a:gd name="T32" fmla="*/ 48 w 182"/>
                <a:gd name="T33" fmla="*/ 110 h 204"/>
                <a:gd name="T34" fmla="*/ 40 w 182"/>
                <a:gd name="T35" fmla="*/ 107 h 204"/>
                <a:gd name="T36" fmla="*/ 32 w 182"/>
                <a:gd name="T37" fmla="*/ 107 h 204"/>
                <a:gd name="T38" fmla="*/ 28 w 182"/>
                <a:gd name="T39" fmla="*/ 99 h 204"/>
                <a:gd name="T40" fmla="*/ 22 w 182"/>
                <a:gd name="T41" fmla="*/ 93 h 204"/>
                <a:gd name="T42" fmla="*/ 26 w 182"/>
                <a:gd name="T43" fmla="*/ 85 h 204"/>
                <a:gd name="T44" fmla="*/ 26 w 182"/>
                <a:gd name="T45" fmla="*/ 76 h 204"/>
                <a:gd name="T46" fmla="*/ 34 w 182"/>
                <a:gd name="T47" fmla="*/ 73 h 204"/>
                <a:gd name="T48" fmla="*/ 40 w 182"/>
                <a:gd name="T49" fmla="*/ 68 h 204"/>
                <a:gd name="T50" fmla="*/ 48 w 182"/>
                <a:gd name="T51" fmla="*/ 71 h 204"/>
                <a:gd name="T52" fmla="*/ 57 w 182"/>
                <a:gd name="T53" fmla="*/ 71 h 204"/>
                <a:gd name="T54" fmla="*/ 60 w 182"/>
                <a:gd name="T55" fmla="*/ 79 h 204"/>
                <a:gd name="T56" fmla="*/ 66 w 182"/>
                <a:gd name="T57" fmla="*/ 85 h 204"/>
                <a:gd name="T58" fmla="*/ 136 w 182"/>
                <a:gd name="T59" fmla="*/ 77 h 204"/>
                <a:gd name="T60" fmla="*/ 126 w 182"/>
                <a:gd name="T61" fmla="*/ 87 h 204"/>
                <a:gd name="T62" fmla="*/ 121 w 182"/>
                <a:gd name="T63" fmla="*/ 100 h 204"/>
                <a:gd name="T64" fmla="*/ 107 w 182"/>
                <a:gd name="T65" fmla="*/ 100 h 204"/>
                <a:gd name="T66" fmla="*/ 94 w 182"/>
                <a:gd name="T67" fmla="*/ 105 h 204"/>
                <a:gd name="T68" fmla="*/ 83 w 182"/>
                <a:gd name="T69" fmla="*/ 96 h 204"/>
                <a:gd name="T70" fmla="*/ 70 w 182"/>
                <a:gd name="T71" fmla="*/ 91 h 204"/>
                <a:gd name="T72" fmla="*/ 70 w 182"/>
                <a:gd name="T73" fmla="*/ 77 h 204"/>
                <a:gd name="T74" fmla="*/ 64 w 182"/>
                <a:gd name="T75" fmla="*/ 64 h 204"/>
                <a:gd name="T76" fmla="*/ 74 w 182"/>
                <a:gd name="T77" fmla="*/ 53 h 204"/>
                <a:gd name="T78" fmla="*/ 79 w 182"/>
                <a:gd name="T79" fmla="*/ 40 h 204"/>
                <a:gd name="T80" fmla="*/ 94 w 182"/>
                <a:gd name="T81" fmla="*/ 40 h 204"/>
                <a:gd name="T82" fmla="*/ 107 w 182"/>
                <a:gd name="T83" fmla="*/ 35 h 204"/>
                <a:gd name="T84" fmla="*/ 117 w 182"/>
                <a:gd name="T85" fmla="*/ 44 h 204"/>
                <a:gd name="T86" fmla="*/ 130 w 182"/>
                <a:gd name="T87" fmla="*/ 49 h 204"/>
                <a:gd name="T88" fmla="*/ 130 w 182"/>
                <a:gd name="T89" fmla="*/ 64 h 204"/>
                <a:gd name="T90" fmla="*/ 136 w 182"/>
                <a:gd name="T91" fmla="*/ 77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2"/>
                <a:gd name="T139" fmla="*/ 0 h 204"/>
                <a:gd name="T140" fmla="*/ 182 w 182"/>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solidFill>
              <a:srgbClr val="FFFFFF"/>
            </a:solidFill>
            <a:ln w="9525" cmpd="sng">
              <a:noFill/>
              <a:bevel/>
              <a:headEnd/>
              <a:tailEnd/>
            </a:ln>
          </p:spPr>
          <p:txBody>
            <a:bodyPr/>
            <a:lstStyle/>
            <a:p>
              <a:endParaRPr lang="zh-CN" altLang="zh-CN">
                <a:solidFill>
                  <a:srgbClr val="000000"/>
                </a:solidFill>
                <a:latin typeface="Calibri" pitchFamily="34" charset="0"/>
                <a:sym typeface="宋体" pitchFamily="2" charset="-122"/>
              </a:endParaRPr>
            </a:p>
          </p:txBody>
        </p:sp>
      </p:grpSp>
      <p:sp>
        <p:nvSpPr>
          <p:cNvPr id="8225" name="文本框 50"/>
          <p:cNvSpPr>
            <a:spLocks noChangeArrowheads="1"/>
          </p:cNvSpPr>
          <p:nvPr/>
        </p:nvSpPr>
        <p:spPr bwMode="auto">
          <a:xfrm>
            <a:off x="5491687" y="1501379"/>
            <a:ext cx="3528488" cy="854078"/>
          </a:xfrm>
          <a:prstGeom prst="rect">
            <a:avLst/>
          </a:prstGeom>
          <a:noFill/>
          <a:ln w="9525">
            <a:noFill/>
            <a:miter lim="800000"/>
            <a:headEnd/>
            <a:tailEnd/>
          </a:ln>
        </p:spPr>
        <p:txBody>
          <a:bodyPr wrap="square" lIns="68576" tIns="34289" rIns="68576" bIns="34289">
            <a:spAutoFit/>
          </a:bodyPr>
          <a:lstStyle/>
          <a:p>
            <a:r>
              <a:rPr lang="zh-CN" altLang="en-US" sz="1800" b="1" dirty="0" smtClean="0">
                <a:solidFill>
                  <a:srgbClr val="000000"/>
                </a:solidFill>
                <a:latin typeface="微软雅黑" pitchFamily="34" charset="-122"/>
                <a:ea typeface="微软雅黑" pitchFamily="34" charset="-122"/>
                <a:sym typeface="方正姚体" pitchFamily="2" charset="-122"/>
              </a:rPr>
              <a:t>数据孤岛</a:t>
            </a:r>
            <a:endParaRPr lang="en-US" sz="1800" b="1" dirty="0">
              <a:solidFill>
                <a:srgbClr val="000000"/>
              </a:solidFill>
              <a:latin typeface="微软雅黑" pitchFamily="34" charset="-122"/>
              <a:ea typeface="微软雅黑" pitchFamily="34" charset="-122"/>
              <a:sym typeface="方正姚体" pitchFamily="2" charset="-122"/>
            </a:endParaRPr>
          </a:p>
          <a:p>
            <a:pPr>
              <a:lnSpc>
                <a:spcPct val="150000"/>
              </a:lnSpc>
            </a:pPr>
            <a:r>
              <a:rPr lang="zh-CN" altLang="zh-CN" sz="1100" dirty="0" smtClean="0">
                <a:latin typeface="微软雅黑" pitchFamily="34" charset="-122"/>
                <a:ea typeface="微软雅黑" pitchFamily="34" charset="-122"/>
              </a:rPr>
              <a:t>教学系统独立分散，各门课程独立规划，缺乏有效整合，难以形成合力且不可持续性的建设</a:t>
            </a:r>
            <a:endParaRPr lang="en-US" sz="1100" dirty="0">
              <a:solidFill>
                <a:srgbClr val="000000"/>
              </a:solidFill>
              <a:latin typeface="微软雅黑" pitchFamily="34" charset="-122"/>
              <a:ea typeface="微软雅黑" pitchFamily="34" charset="-122"/>
              <a:sym typeface="方正姚体" pitchFamily="2" charset="-122"/>
            </a:endParaRPr>
          </a:p>
        </p:txBody>
      </p:sp>
      <p:sp>
        <p:nvSpPr>
          <p:cNvPr id="8226" name="文本框 51"/>
          <p:cNvSpPr>
            <a:spLocks noChangeArrowheads="1"/>
          </p:cNvSpPr>
          <p:nvPr/>
        </p:nvSpPr>
        <p:spPr bwMode="auto">
          <a:xfrm>
            <a:off x="5491687" y="2355056"/>
            <a:ext cx="3241905" cy="600162"/>
          </a:xfrm>
          <a:prstGeom prst="rect">
            <a:avLst/>
          </a:prstGeom>
          <a:noFill/>
          <a:ln w="9525">
            <a:noFill/>
            <a:miter lim="800000"/>
            <a:headEnd/>
            <a:tailEnd/>
          </a:ln>
        </p:spPr>
        <p:txBody>
          <a:bodyPr wrap="none" lIns="68576" tIns="34289" rIns="68576" bIns="34289">
            <a:spAutoFit/>
          </a:bodyPr>
          <a:lstStyle/>
          <a:p>
            <a:r>
              <a:rPr lang="zh-CN" altLang="en-US" sz="1800" b="1" dirty="0" smtClean="0">
                <a:solidFill>
                  <a:srgbClr val="000000"/>
                </a:solidFill>
                <a:latin typeface="微软雅黑" pitchFamily="34" charset="-122"/>
                <a:ea typeface="微软雅黑" pitchFamily="34" charset="-122"/>
                <a:sym typeface="方正姚体" pitchFamily="2" charset="-122"/>
              </a:rPr>
              <a:t>工具的生命力与持续性缺失</a:t>
            </a:r>
            <a:endParaRPr lang="en-US" altLang="en-US" sz="1800" b="1" dirty="0">
              <a:solidFill>
                <a:srgbClr val="000000"/>
              </a:solidFill>
              <a:latin typeface="微软雅黑" pitchFamily="34" charset="-122"/>
              <a:ea typeface="微软雅黑" pitchFamily="34" charset="-122"/>
              <a:sym typeface="方正姚体" pitchFamily="2" charset="-122"/>
            </a:endParaRPr>
          </a:p>
          <a:p>
            <a:pPr>
              <a:lnSpc>
                <a:spcPct val="150000"/>
              </a:lnSpc>
            </a:pPr>
            <a:r>
              <a:rPr lang="zh-CN" altLang="en-US" sz="1100" dirty="0" smtClean="0">
                <a:solidFill>
                  <a:srgbClr val="000000"/>
                </a:solidFill>
                <a:latin typeface="微软雅黑" pitchFamily="34" charset="-122"/>
                <a:ea typeface="微软雅黑" pitchFamily="34" charset="-122"/>
                <a:sym typeface="方正姚体" pitchFamily="2" charset="-122"/>
              </a:rPr>
              <a:t>教育工具缺乏维护和持续研发，导致积累数据丢失</a:t>
            </a:r>
            <a:endParaRPr lang="en-US" altLang="en-US" sz="1100" dirty="0">
              <a:solidFill>
                <a:srgbClr val="000000"/>
              </a:solidFill>
              <a:latin typeface="微软雅黑" pitchFamily="34" charset="-122"/>
              <a:ea typeface="微软雅黑" pitchFamily="34" charset="-122"/>
              <a:sym typeface="方正姚体" pitchFamily="2" charset="-122"/>
            </a:endParaRPr>
          </a:p>
        </p:txBody>
      </p:sp>
      <p:sp>
        <p:nvSpPr>
          <p:cNvPr id="8227" name="文本框 52"/>
          <p:cNvSpPr>
            <a:spLocks noChangeArrowheads="1"/>
          </p:cNvSpPr>
          <p:nvPr/>
        </p:nvSpPr>
        <p:spPr bwMode="auto">
          <a:xfrm>
            <a:off x="5491686" y="3181350"/>
            <a:ext cx="3350309" cy="854078"/>
          </a:xfrm>
          <a:prstGeom prst="rect">
            <a:avLst/>
          </a:prstGeom>
          <a:noFill/>
          <a:ln w="9525">
            <a:noFill/>
            <a:miter lim="800000"/>
            <a:headEnd/>
            <a:tailEnd/>
          </a:ln>
        </p:spPr>
        <p:txBody>
          <a:bodyPr wrap="square" lIns="68576" tIns="34289" rIns="68576" bIns="34289">
            <a:spAutoFit/>
          </a:bodyPr>
          <a:lstStyle/>
          <a:p>
            <a:pPr algn="just"/>
            <a:r>
              <a:rPr lang="zh-CN" altLang="en-US" sz="1800" b="1" dirty="0" smtClean="0">
                <a:solidFill>
                  <a:srgbClr val="000000"/>
                </a:solidFill>
                <a:latin typeface="微软雅黑" pitchFamily="34" charset="-122"/>
                <a:ea typeface="微软雅黑" pitchFamily="34" charset="-122"/>
                <a:sym typeface="方正姚体" pitchFamily="2" charset="-122"/>
              </a:rPr>
              <a:t>专业壁垒高且市场容量小</a:t>
            </a:r>
            <a:endParaRPr lang="en-US" altLang="en-US" sz="1800" b="1" dirty="0">
              <a:solidFill>
                <a:srgbClr val="000000"/>
              </a:solidFill>
              <a:latin typeface="微软雅黑" pitchFamily="34" charset="-122"/>
              <a:ea typeface="微软雅黑" pitchFamily="34" charset="-122"/>
              <a:sym typeface="方正姚体" pitchFamily="2" charset="-122"/>
            </a:endParaRPr>
          </a:p>
          <a:p>
            <a:pPr algn="just">
              <a:lnSpc>
                <a:spcPct val="150000"/>
              </a:lnSpc>
            </a:pPr>
            <a:r>
              <a:rPr lang="zh-CN" altLang="en-US" sz="1100" dirty="0" smtClean="0">
                <a:solidFill>
                  <a:srgbClr val="000000"/>
                </a:solidFill>
                <a:latin typeface="微软雅黑" pitchFamily="34" charset="-122"/>
                <a:ea typeface="微软雅黑" pitchFamily="34" charset="-122"/>
                <a:sym typeface="方正姚体" pitchFamily="2" charset="-122"/>
              </a:rPr>
              <a:t>缺乏高水平的人才与大量的资金持续性投入、缺乏技术深度</a:t>
            </a:r>
            <a:endParaRPr lang="en-US" altLang="en-US" sz="1100" dirty="0">
              <a:solidFill>
                <a:srgbClr val="000000"/>
              </a:solidFill>
              <a:latin typeface="微软雅黑" pitchFamily="34" charset="-122"/>
              <a:ea typeface="微软雅黑" pitchFamily="34" charset="-122"/>
              <a:sym typeface="方正姚体" pitchFamily="2" charset="-122"/>
            </a:endParaRPr>
          </a:p>
        </p:txBody>
      </p:sp>
      <p:sp>
        <p:nvSpPr>
          <p:cNvPr id="8228" name="文本框 53"/>
          <p:cNvSpPr>
            <a:spLocks noChangeArrowheads="1"/>
          </p:cNvSpPr>
          <p:nvPr/>
        </p:nvSpPr>
        <p:spPr bwMode="auto">
          <a:xfrm>
            <a:off x="5491687" y="4036219"/>
            <a:ext cx="3459366" cy="854078"/>
          </a:xfrm>
          <a:prstGeom prst="rect">
            <a:avLst/>
          </a:prstGeom>
          <a:noFill/>
          <a:ln w="9525">
            <a:noFill/>
            <a:miter lim="800000"/>
            <a:headEnd/>
            <a:tailEnd/>
          </a:ln>
        </p:spPr>
        <p:txBody>
          <a:bodyPr wrap="square" lIns="68576" tIns="34289" rIns="68576" bIns="34289">
            <a:spAutoFit/>
          </a:bodyPr>
          <a:lstStyle/>
          <a:p>
            <a:pPr algn="just"/>
            <a:r>
              <a:rPr lang="zh-CN" altLang="zh-CN" sz="1800" b="1" dirty="0" smtClean="0">
                <a:solidFill>
                  <a:srgbClr val="000000"/>
                </a:solidFill>
                <a:latin typeface="微软雅黑" pitchFamily="34" charset="-122"/>
                <a:ea typeface="微软雅黑" pitchFamily="34" charset="-122"/>
                <a:sym typeface="方正姚体" pitchFamily="2" charset="-122"/>
              </a:rPr>
              <a:t>做实验缺乏灵活性和时间保障</a:t>
            </a:r>
            <a:endParaRPr lang="en-US" altLang="zh-CN" sz="1800" b="1" dirty="0" smtClean="0">
              <a:solidFill>
                <a:srgbClr val="000000"/>
              </a:solidFill>
              <a:latin typeface="微软雅黑" pitchFamily="34" charset="-122"/>
              <a:ea typeface="微软雅黑" pitchFamily="34" charset="-122"/>
              <a:sym typeface="方正姚体" pitchFamily="2" charset="-122"/>
            </a:endParaRPr>
          </a:p>
          <a:p>
            <a:pPr algn="just">
              <a:lnSpc>
                <a:spcPct val="150000"/>
              </a:lnSpc>
            </a:pPr>
            <a:r>
              <a:rPr lang="zh-CN" altLang="zh-CN" sz="1100" dirty="0" smtClean="0">
                <a:latin typeface="微软雅黑" pitchFamily="34" charset="-122"/>
                <a:ea typeface="微软雅黑" pitchFamily="34" charset="-122"/>
              </a:rPr>
              <a:t>实验教学在线资源严重匮乏</a:t>
            </a:r>
            <a:r>
              <a:rPr lang="zh-CN" altLang="en-US" sz="1100" dirty="0" smtClean="0">
                <a:latin typeface="微软雅黑" pitchFamily="34" charset="-122"/>
                <a:ea typeface="微软雅黑" pitchFamily="34" charset="-122"/>
              </a:rPr>
              <a:t>、</a:t>
            </a:r>
            <a:r>
              <a:rPr lang="zh-CN" altLang="zh-CN" sz="1100" dirty="0" smtClean="0">
                <a:latin typeface="微软雅黑" pitchFamily="34" charset="-122"/>
                <a:ea typeface="微软雅黑" pitchFamily="34" charset="-122"/>
              </a:rPr>
              <a:t>受实验设备及管理的时空制约</a:t>
            </a:r>
            <a:r>
              <a:rPr lang="zh-CN" altLang="en-US" sz="1100" dirty="0" smtClean="0">
                <a:latin typeface="微软雅黑" pitchFamily="34" charset="-122"/>
                <a:ea typeface="微软雅黑" pitchFamily="34" charset="-122"/>
              </a:rPr>
              <a:t>、</a:t>
            </a:r>
            <a:r>
              <a:rPr lang="zh-CN" altLang="zh-CN" sz="1100" dirty="0" smtClean="0">
                <a:latin typeface="微软雅黑" pitchFamily="34" charset="-122"/>
                <a:ea typeface="微软雅黑" pitchFamily="34" charset="-122"/>
              </a:rPr>
              <a:t>传统实验模式缺乏学生实验过程数据</a:t>
            </a:r>
            <a:endParaRPr lang="en-US" altLang="en-US" sz="1100" dirty="0" smtClean="0">
              <a:solidFill>
                <a:srgbClr val="000000"/>
              </a:solidFill>
              <a:latin typeface="微软雅黑" pitchFamily="34" charset="-122"/>
              <a:ea typeface="微软雅黑" pitchFamily="34" charset="-122"/>
              <a:sym typeface="方正姚体" pitchFamily="2" charset="-122"/>
            </a:endParaRPr>
          </a:p>
        </p:txBody>
      </p:sp>
      <p:sp>
        <p:nvSpPr>
          <p:cNvPr id="1026" name="AutoShape 2" descr="big data education 的图像结果"/>
          <p:cNvSpPr>
            <a:spLocks noChangeAspect="1" noChangeArrowheads="1"/>
          </p:cNvSpPr>
          <p:nvPr/>
        </p:nvSpPr>
        <p:spPr bwMode="auto">
          <a:xfrm>
            <a:off x="116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zh-CN" altLang="en-US"/>
          </a:p>
        </p:txBody>
      </p:sp>
      <p:sp>
        <p:nvSpPr>
          <p:cNvPr id="35" name="标题 1"/>
          <p:cNvSpPr txBox="1">
            <a:spLocks/>
          </p:cNvSpPr>
          <p:nvPr/>
        </p:nvSpPr>
        <p:spPr bwMode="auto">
          <a:xfrm>
            <a:off x="685800" y="1"/>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algn="ctr"/>
            <a:r>
              <a:rPr lang="zh-CN" altLang="en-US" sz="2700" b="1" dirty="0" smtClean="0">
                <a:latin typeface="微软雅黑" pitchFamily="34" charset="-122"/>
                <a:ea typeface="微软雅黑" pitchFamily="34" charset="-122"/>
                <a:cs typeface="Calibri" pitchFamily="34" charset="0"/>
                <a:sym typeface="Calibri" pitchFamily="34" charset="0"/>
              </a:rPr>
              <a:t>计算机专业教学工具面临的问题</a:t>
            </a:r>
            <a:endParaRPr lang="zh-CN" altLang="en-US" sz="2700" dirty="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bwMode="auto">
          <a:xfrm>
            <a:off x="647700" y="1"/>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平台：课程管理 </a:t>
            </a:r>
            <a:r>
              <a:rPr lang="en-US" altLang="zh-CN" sz="2700" b="1" dirty="0" smtClean="0">
                <a:latin typeface="微软雅黑" pitchFamily="34" charset="-122"/>
                <a:ea typeface="微软雅黑" pitchFamily="34" charset="-122"/>
                <a:cs typeface="Calibri" pitchFamily="34" charset="0"/>
                <a:sym typeface="Calibri" pitchFamily="34" charset="0"/>
              </a:rPr>
              <a:t>/ </a:t>
            </a:r>
            <a:r>
              <a:rPr lang="zh-CN" altLang="en-US" sz="2700" b="1" dirty="0" smtClean="0">
                <a:latin typeface="微软雅黑" pitchFamily="34" charset="-122"/>
                <a:ea typeface="微软雅黑" pitchFamily="34" charset="-122"/>
                <a:cs typeface="Calibri" pitchFamily="34" charset="0"/>
                <a:sym typeface="Calibri" pitchFamily="34" charset="0"/>
              </a:rPr>
              <a:t>作业</a:t>
            </a:r>
          </a:p>
        </p:txBody>
      </p:sp>
      <p:grpSp>
        <p:nvGrpSpPr>
          <p:cNvPr id="7" name="组合 13"/>
          <p:cNvGrpSpPr/>
          <p:nvPr/>
        </p:nvGrpSpPr>
        <p:grpSpPr>
          <a:xfrm>
            <a:off x="221235" y="1363455"/>
            <a:ext cx="2891081" cy="613694"/>
            <a:chOff x="544923" y="2418093"/>
            <a:chExt cx="4750103" cy="818259"/>
          </a:xfrm>
        </p:grpSpPr>
        <p:sp>
          <p:nvSpPr>
            <p:cNvPr id="8" name="矩形 7"/>
            <p:cNvSpPr/>
            <p:nvPr/>
          </p:nvSpPr>
          <p:spPr>
            <a:xfrm>
              <a:off x="544923" y="2787425"/>
              <a:ext cx="4750103" cy="448927"/>
            </a:xfrm>
            <a:prstGeom prst="rect">
              <a:avLst/>
            </a:prstGeom>
            <a:noFill/>
          </p:spPr>
          <p:txBody>
            <a:bodyPr wrap="square">
              <a:spAutoFit/>
            </a:bodyPr>
            <a:lstStyle/>
            <a:p>
              <a:pPr>
                <a:lnSpc>
                  <a:spcPct val="150000"/>
                </a:lnSpc>
              </a:pPr>
              <a:r>
                <a:rPr lang="zh-CN" altLang="en-US" sz="1200" dirty="0" smtClean="0">
                  <a:solidFill>
                    <a:sysClr val="windowText" lastClr="000000"/>
                  </a:solidFill>
                  <a:latin typeface="微软雅黑" pitchFamily="34" charset="-122"/>
                  <a:ea typeface="微软雅黑" pitchFamily="34" charset="-122"/>
                </a:rPr>
                <a:t>自己掌控。</a:t>
              </a:r>
              <a:endParaRPr lang="zh-CN" altLang="en-US" sz="1200" dirty="0">
                <a:solidFill>
                  <a:schemeClr val="tx1">
                    <a:lumMod val="95000"/>
                    <a:lumOff val="5000"/>
                  </a:schemeClr>
                </a:solidFill>
                <a:latin typeface="微软雅黑" pitchFamily="34" charset="-122"/>
                <a:ea typeface="微软雅黑" pitchFamily="34" charset="-122"/>
                <a:cs typeface="Arial" pitchFamily="34" charset="0"/>
              </a:endParaRPr>
            </a:p>
          </p:txBody>
        </p:sp>
        <p:sp>
          <p:nvSpPr>
            <p:cNvPr id="10" name="文本框 26"/>
            <p:cNvSpPr txBox="1"/>
            <p:nvPr/>
          </p:nvSpPr>
          <p:spPr>
            <a:xfrm>
              <a:off x="544923" y="2418093"/>
              <a:ext cx="1203748" cy="410369"/>
            </a:xfrm>
            <a:prstGeom prst="rect">
              <a:avLst/>
            </a:prstGeom>
            <a:noFill/>
          </p:spPr>
          <p:txBody>
            <a:bodyPr wrap="none" rtlCol="0">
              <a:spAutoFit/>
            </a:bodyPr>
            <a:lstStyle/>
            <a:p>
              <a:pPr fontAlgn="base">
                <a:spcBef>
                  <a:spcPct val="0"/>
                </a:spcBef>
                <a:spcAft>
                  <a:spcPct val="0"/>
                </a:spcAft>
              </a:pPr>
              <a:r>
                <a:rPr lang="zh-CN" altLang="en-US" sz="1400" b="1" dirty="0" smtClean="0">
                  <a:solidFill>
                    <a:prstClr val="black"/>
                  </a:solidFill>
                  <a:latin typeface="微软雅黑" panose="020B0503020204020204" pitchFamily="34" charset="-122"/>
                  <a:ea typeface="微软雅黑" panose="020B0503020204020204" pitchFamily="34" charset="-122"/>
                </a:rPr>
                <a:t>手工选题</a:t>
              </a:r>
              <a:endParaRPr lang="en-US" altLang="zh-CN" sz="1400" b="1" dirty="0">
                <a:solidFill>
                  <a:prstClr val="black"/>
                </a:solidFill>
                <a:latin typeface="微软雅黑" panose="020B0503020204020204" pitchFamily="34" charset="-122"/>
                <a:ea typeface="微软雅黑" panose="020B0503020204020204" pitchFamily="34" charset="-122"/>
              </a:endParaRPr>
            </a:p>
          </p:txBody>
        </p:sp>
      </p:grpSp>
      <p:grpSp>
        <p:nvGrpSpPr>
          <p:cNvPr id="11" name="组合 13"/>
          <p:cNvGrpSpPr/>
          <p:nvPr/>
        </p:nvGrpSpPr>
        <p:grpSpPr>
          <a:xfrm>
            <a:off x="214244" y="2891651"/>
            <a:ext cx="2965184" cy="646331"/>
            <a:chOff x="544923" y="2418093"/>
            <a:chExt cx="4750103" cy="861775"/>
          </a:xfrm>
        </p:grpSpPr>
        <p:sp>
          <p:nvSpPr>
            <p:cNvPr id="12" name="矩形 11"/>
            <p:cNvSpPr/>
            <p:nvPr/>
          </p:nvSpPr>
          <p:spPr>
            <a:xfrm>
              <a:off x="544923" y="2787425"/>
              <a:ext cx="4750103" cy="492443"/>
            </a:xfrm>
            <a:prstGeom prst="rect">
              <a:avLst/>
            </a:prstGeom>
            <a:noFill/>
          </p:spPr>
          <p:txBody>
            <a:bodyPr wrap="square">
              <a:spAutoFit/>
            </a:bodyPr>
            <a:lstStyle/>
            <a:p>
              <a:pPr>
                <a:lnSpc>
                  <a:spcPct val="150000"/>
                </a:lnSpc>
              </a:pPr>
              <a:r>
                <a:rPr lang="zh-CN" altLang="en-US" sz="1200" dirty="0" smtClean="0">
                  <a:solidFill>
                    <a:sysClr val="windowText" lastClr="000000"/>
                  </a:solidFill>
                  <a:latin typeface="微软雅黑" pitchFamily="34" charset="-122"/>
                  <a:ea typeface="微软雅黑" pitchFamily="34" charset="-122"/>
                </a:rPr>
                <a:t>为学生随机分配题目。</a:t>
              </a:r>
              <a:endParaRPr lang="zh-CN" altLang="en-US" sz="1200" dirty="0">
                <a:solidFill>
                  <a:schemeClr val="tx1">
                    <a:lumMod val="95000"/>
                    <a:lumOff val="5000"/>
                  </a:schemeClr>
                </a:solidFill>
                <a:latin typeface="微软雅黑" pitchFamily="34" charset="-122"/>
                <a:ea typeface="微软雅黑" pitchFamily="34" charset="-122"/>
                <a:cs typeface="Arial" pitchFamily="34" charset="0"/>
              </a:endParaRPr>
            </a:p>
          </p:txBody>
        </p:sp>
        <p:sp>
          <p:nvSpPr>
            <p:cNvPr id="13" name="文本框 26"/>
            <p:cNvSpPr txBox="1"/>
            <p:nvPr/>
          </p:nvSpPr>
          <p:spPr>
            <a:xfrm>
              <a:off x="544923" y="2418093"/>
              <a:ext cx="1203748" cy="410370"/>
            </a:xfrm>
            <a:prstGeom prst="rect">
              <a:avLst/>
            </a:prstGeom>
            <a:noFill/>
          </p:spPr>
          <p:txBody>
            <a:bodyPr wrap="none" rtlCol="0">
              <a:spAutoFit/>
            </a:bodyPr>
            <a:lstStyle/>
            <a:p>
              <a:pPr fontAlgn="base">
                <a:spcBef>
                  <a:spcPct val="0"/>
                </a:spcBef>
                <a:spcAft>
                  <a:spcPct val="0"/>
                </a:spcAft>
              </a:pPr>
              <a:r>
                <a:rPr lang="zh-CN" altLang="en-US" sz="1400" b="1" dirty="0" smtClean="0">
                  <a:solidFill>
                    <a:prstClr val="black"/>
                  </a:solidFill>
                  <a:latin typeface="微软雅黑" panose="020B0503020204020204" pitchFamily="34" charset="-122"/>
                  <a:ea typeface="微软雅黑" panose="020B0503020204020204" pitchFamily="34" charset="-122"/>
                </a:rPr>
                <a:t>随机作业</a:t>
              </a:r>
              <a:endParaRPr lang="en-US" altLang="zh-CN" sz="1400" b="1" dirty="0">
                <a:solidFill>
                  <a:prstClr val="black"/>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192947" y="2111474"/>
            <a:ext cx="2936147" cy="613694"/>
            <a:chOff x="544923" y="2418093"/>
            <a:chExt cx="4750103" cy="818259"/>
          </a:xfrm>
        </p:grpSpPr>
        <p:sp>
          <p:nvSpPr>
            <p:cNvPr id="15" name="矩形 14"/>
            <p:cNvSpPr/>
            <p:nvPr/>
          </p:nvSpPr>
          <p:spPr>
            <a:xfrm>
              <a:off x="544923" y="2787425"/>
              <a:ext cx="4750103" cy="448927"/>
            </a:xfrm>
            <a:prstGeom prst="rect">
              <a:avLst/>
            </a:prstGeom>
            <a:noFill/>
          </p:spPr>
          <p:txBody>
            <a:bodyPr wrap="square">
              <a:spAutoFit/>
            </a:bodyPr>
            <a:lstStyle/>
            <a:p>
              <a:pPr>
                <a:lnSpc>
                  <a:spcPct val="150000"/>
                </a:lnSpc>
              </a:pPr>
              <a:r>
                <a:rPr lang="zh-CN" altLang="en-US" sz="1200" dirty="0" smtClean="0">
                  <a:solidFill>
                    <a:sysClr val="windowText" lastClr="000000"/>
                  </a:solidFill>
                  <a:latin typeface="微软雅黑" pitchFamily="34" charset="-122"/>
                  <a:ea typeface="微软雅黑" pitchFamily="34" charset="-122"/>
                </a:rPr>
                <a:t>系统帮忙布置作业。</a:t>
              </a:r>
              <a:endParaRPr lang="zh-CN" altLang="en-US" sz="1200" dirty="0">
                <a:solidFill>
                  <a:schemeClr val="tx1">
                    <a:lumMod val="95000"/>
                    <a:lumOff val="5000"/>
                  </a:schemeClr>
                </a:solidFill>
                <a:latin typeface="微软雅黑" pitchFamily="34" charset="-122"/>
                <a:ea typeface="微软雅黑" pitchFamily="34" charset="-122"/>
                <a:cs typeface="Arial" pitchFamily="34" charset="0"/>
              </a:endParaRPr>
            </a:p>
          </p:txBody>
        </p:sp>
        <p:sp>
          <p:nvSpPr>
            <p:cNvPr id="16" name="文本框 26"/>
            <p:cNvSpPr txBox="1"/>
            <p:nvPr/>
          </p:nvSpPr>
          <p:spPr>
            <a:xfrm>
              <a:off x="544923" y="2418093"/>
              <a:ext cx="1203748" cy="410370"/>
            </a:xfrm>
            <a:prstGeom prst="rect">
              <a:avLst/>
            </a:prstGeom>
            <a:noFill/>
          </p:spPr>
          <p:txBody>
            <a:bodyPr wrap="none" rtlCol="0">
              <a:spAutoFit/>
            </a:bodyPr>
            <a:lstStyle/>
            <a:p>
              <a:pPr fontAlgn="base">
                <a:spcBef>
                  <a:spcPct val="0"/>
                </a:spcBef>
                <a:spcAft>
                  <a:spcPct val="0"/>
                </a:spcAft>
              </a:pPr>
              <a:r>
                <a:rPr lang="zh-CN" altLang="en-US" sz="1400" b="1" dirty="0" smtClean="0">
                  <a:solidFill>
                    <a:prstClr val="black"/>
                  </a:solidFill>
                  <a:latin typeface="微软雅黑" panose="020B0503020204020204" pitchFamily="34" charset="-122"/>
                  <a:ea typeface="微软雅黑" panose="020B0503020204020204" pitchFamily="34" charset="-122"/>
                </a:rPr>
                <a:t>自动出题</a:t>
              </a:r>
              <a:endParaRPr lang="en-US" altLang="zh-CN" sz="1400" b="1" dirty="0">
                <a:solidFill>
                  <a:prstClr val="black"/>
                </a:solidFill>
                <a:latin typeface="微软雅黑" panose="020B0503020204020204" pitchFamily="34" charset="-122"/>
                <a:ea typeface="微软雅黑" panose="020B0503020204020204" pitchFamily="34" charset="-122"/>
              </a:endParaRPr>
            </a:p>
          </p:txBody>
        </p:sp>
      </p:grpSp>
      <p:grpSp>
        <p:nvGrpSpPr>
          <p:cNvPr id="17" name="组合 13"/>
          <p:cNvGrpSpPr/>
          <p:nvPr/>
        </p:nvGrpSpPr>
        <p:grpSpPr>
          <a:xfrm>
            <a:off x="207253" y="3690004"/>
            <a:ext cx="2913452" cy="613694"/>
            <a:chOff x="544923" y="2418093"/>
            <a:chExt cx="4750103" cy="818259"/>
          </a:xfrm>
        </p:grpSpPr>
        <p:sp>
          <p:nvSpPr>
            <p:cNvPr id="18" name="矩形 17"/>
            <p:cNvSpPr/>
            <p:nvPr/>
          </p:nvSpPr>
          <p:spPr>
            <a:xfrm>
              <a:off x="544923" y="2787425"/>
              <a:ext cx="4750103" cy="448927"/>
            </a:xfrm>
            <a:prstGeom prst="rect">
              <a:avLst/>
            </a:prstGeom>
            <a:noFill/>
          </p:spPr>
          <p:txBody>
            <a:bodyPr wrap="square">
              <a:spAutoFit/>
            </a:bodyPr>
            <a:lstStyle/>
            <a:p>
              <a:pPr>
                <a:lnSpc>
                  <a:spcPct val="150000"/>
                </a:lnSpc>
              </a:pPr>
              <a:r>
                <a:rPr lang="zh-CN" altLang="en-US" sz="1200" dirty="0" smtClean="0">
                  <a:solidFill>
                    <a:sysClr val="windowText" lastClr="000000"/>
                  </a:solidFill>
                  <a:latin typeface="微软雅黑" pitchFamily="34" charset="-122"/>
                  <a:ea typeface="微软雅黑" pitchFamily="34" charset="-122"/>
                </a:rPr>
                <a:t>学生自由分组、互评。</a:t>
              </a:r>
              <a:endParaRPr lang="zh-CN" altLang="en-US" sz="1200" dirty="0">
                <a:solidFill>
                  <a:schemeClr val="tx1">
                    <a:lumMod val="95000"/>
                    <a:lumOff val="5000"/>
                  </a:schemeClr>
                </a:solidFill>
                <a:latin typeface="微软雅黑" pitchFamily="34" charset="-122"/>
                <a:ea typeface="微软雅黑" pitchFamily="34" charset="-122"/>
                <a:cs typeface="Arial" pitchFamily="34" charset="0"/>
              </a:endParaRPr>
            </a:p>
          </p:txBody>
        </p:sp>
        <p:sp>
          <p:nvSpPr>
            <p:cNvPr id="19" name="文本框 26"/>
            <p:cNvSpPr txBox="1"/>
            <p:nvPr/>
          </p:nvSpPr>
          <p:spPr>
            <a:xfrm>
              <a:off x="544923" y="2418093"/>
              <a:ext cx="1203748" cy="410370"/>
            </a:xfrm>
            <a:prstGeom prst="rect">
              <a:avLst/>
            </a:prstGeom>
            <a:noFill/>
          </p:spPr>
          <p:txBody>
            <a:bodyPr wrap="none" rtlCol="0">
              <a:spAutoFit/>
            </a:bodyPr>
            <a:lstStyle/>
            <a:p>
              <a:pPr fontAlgn="base">
                <a:spcBef>
                  <a:spcPct val="0"/>
                </a:spcBef>
                <a:spcAft>
                  <a:spcPct val="0"/>
                </a:spcAft>
              </a:pPr>
              <a:r>
                <a:rPr lang="zh-CN" altLang="en-US" sz="1400" b="1" dirty="0" smtClean="0">
                  <a:solidFill>
                    <a:prstClr val="black"/>
                  </a:solidFill>
                  <a:latin typeface="微软雅黑" panose="020B0503020204020204" pitchFamily="34" charset="-122"/>
                  <a:ea typeface="微软雅黑" panose="020B0503020204020204" pitchFamily="34" charset="-122"/>
                </a:rPr>
                <a:t>小组作业</a:t>
              </a:r>
              <a:endParaRPr lang="en-US" altLang="zh-CN" sz="1400" b="1" dirty="0">
                <a:solidFill>
                  <a:prstClr val="black"/>
                </a:solidFill>
                <a:latin typeface="微软雅黑" panose="020B0503020204020204" pitchFamily="34" charset="-122"/>
                <a:ea typeface="微软雅黑" panose="020B0503020204020204" pitchFamily="34" charset="-122"/>
              </a:endParaRPr>
            </a:p>
          </p:txBody>
        </p:sp>
      </p:grpSp>
      <p:pic>
        <p:nvPicPr>
          <p:cNvPr id="2051" name="Picture 3"/>
          <p:cNvPicPr>
            <a:picLocks noChangeAspect="1" noChangeArrowheads="1"/>
          </p:cNvPicPr>
          <p:nvPr/>
        </p:nvPicPr>
        <p:blipFill>
          <a:blip r:embed="rId3" cstate="print"/>
          <a:srcRect/>
          <a:stretch>
            <a:fillRect/>
          </a:stretch>
        </p:blipFill>
        <p:spPr bwMode="auto">
          <a:xfrm>
            <a:off x="2156460" y="1224578"/>
            <a:ext cx="6987540" cy="2843022"/>
          </a:xfrm>
          <a:prstGeom prst="rect">
            <a:avLst/>
          </a:prstGeom>
          <a:noFill/>
          <a:ln w="9525">
            <a:noFill/>
            <a:miter lim="800000"/>
            <a:headEnd/>
            <a:tailEnd/>
          </a:ln>
        </p:spPr>
      </p:pic>
      <p:sp>
        <p:nvSpPr>
          <p:cNvPr id="21" name="TextBox 20"/>
          <p:cNvSpPr txBox="1"/>
          <p:nvPr/>
        </p:nvSpPr>
        <p:spPr>
          <a:xfrm>
            <a:off x="6801025" y="2847363"/>
            <a:ext cx="1381125" cy="447675"/>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zh-CN" altLang="en-US" sz="1500" dirty="0" smtClean="0">
                <a:solidFill>
                  <a:schemeClr val="bg1"/>
                </a:solidFill>
                <a:latin typeface="Times New Roman" pitchFamily="18" charset="0"/>
                <a:ea typeface="微软雅黑" pitchFamily="34" charset="-122"/>
                <a:cs typeface="Times New Roman" pitchFamily="18" charset="0"/>
              </a:rPr>
              <a:t>还可以补交</a:t>
            </a:r>
            <a:endParaRPr lang="zh-CN" altLang="en-US" sz="1500" dirty="0">
              <a:solidFill>
                <a:schemeClr val="bg1"/>
              </a:solidFill>
              <a:latin typeface="Times New Roman" pitchFamily="18" charset="0"/>
              <a:ea typeface="微软雅黑" pitchFamily="34" charset="-122"/>
              <a:cs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2018-07-13_10-50-38.bmp"/>
          <p:cNvPicPr>
            <a:picLocks noChangeAspect="1"/>
          </p:cNvPicPr>
          <p:nvPr/>
        </p:nvPicPr>
        <p:blipFill>
          <a:blip r:embed="rId3" cstate="print"/>
          <a:stretch>
            <a:fillRect/>
          </a:stretch>
        </p:blipFill>
        <p:spPr>
          <a:xfrm>
            <a:off x="580722" y="1612329"/>
            <a:ext cx="6686026" cy="3413726"/>
          </a:xfrm>
          <a:prstGeom prst="rect">
            <a:avLst/>
          </a:prstGeom>
        </p:spPr>
      </p:pic>
      <p:sp>
        <p:nvSpPr>
          <p:cNvPr id="6" name="标题 1"/>
          <p:cNvSpPr txBox="1">
            <a:spLocks/>
          </p:cNvSpPr>
          <p:nvPr/>
        </p:nvSpPr>
        <p:spPr bwMode="auto">
          <a:xfrm>
            <a:off x="647700" y="1"/>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平台：课程管理 </a:t>
            </a:r>
            <a:r>
              <a:rPr lang="en-US" altLang="zh-CN" sz="2700" b="1" dirty="0" smtClean="0">
                <a:latin typeface="微软雅黑" pitchFamily="34" charset="-122"/>
                <a:ea typeface="微软雅黑" pitchFamily="34" charset="-122"/>
                <a:cs typeface="Calibri" pitchFamily="34" charset="0"/>
                <a:sym typeface="Calibri" pitchFamily="34" charset="0"/>
              </a:rPr>
              <a:t>/ </a:t>
            </a:r>
            <a:r>
              <a:rPr lang="zh-CN" altLang="en-US" sz="2700" b="1" dirty="0" smtClean="0">
                <a:latin typeface="微软雅黑" pitchFamily="34" charset="-122"/>
                <a:ea typeface="微软雅黑" pitchFamily="34" charset="-122"/>
                <a:cs typeface="Calibri" pitchFamily="34" charset="0"/>
                <a:sym typeface="Calibri" pitchFamily="34" charset="0"/>
              </a:rPr>
              <a:t>考试</a:t>
            </a:r>
          </a:p>
        </p:txBody>
      </p:sp>
      <p:sp>
        <p:nvSpPr>
          <p:cNvPr id="17" name="内容占位符 2"/>
          <p:cNvSpPr>
            <a:spLocks noGrp="1"/>
          </p:cNvSpPr>
          <p:nvPr>
            <p:ph idx="1"/>
          </p:nvPr>
        </p:nvSpPr>
        <p:spPr>
          <a:xfrm>
            <a:off x="469259" y="932991"/>
            <a:ext cx="7886700" cy="3263504"/>
          </a:xfrm>
        </p:spPr>
        <p:txBody>
          <a:bodyPr/>
          <a:lstStyle/>
          <a:p>
            <a:r>
              <a:rPr lang="zh-CN" altLang="en-US" b="1" dirty="0" smtClean="0">
                <a:latin typeface="微软雅黑" pitchFamily="34" charset="-122"/>
                <a:ea typeface="微软雅黑" pitchFamily="34" charset="-122"/>
              </a:rPr>
              <a:t>全方位支持</a:t>
            </a:r>
            <a:r>
              <a:rPr lang="zh-CN" altLang="en-US" b="1" dirty="0" smtClean="0">
                <a:solidFill>
                  <a:srgbClr val="C00000"/>
                </a:solidFill>
                <a:latin typeface="微软雅黑" pitchFamily="34" charset="-122"/>
                <a:ea typeface="微软雅黑" pitchFamily="34" charset="-122"/>
              </a:rPr>
              <a:t>在线考试：</a:t>
            </a:r>
            <a:r>
              <a:rPr lang="zh-CN" altLang="en-US" sz="2100" b="1" dirty="0" smtClean="0">
                <a:latin typeface="微软雅黑" pitchFamily="34" charset="-122"/>
                <a:ea typeface="微软雅黑" pitchFamily="34" charset="-122"/>
              </a:rPr>
              <a:t>自动组卷</a:t>
            </a:r>
            <a:endParaRPr lang="en-US" altLang="zh-CN" sz="2100" b="1" dirty="0" smtClean="0">
              <a:latin typeface="微软雅黑" pitchFamily="34" charset="-122"/>
              <a:ea typeface="微软雅黑" pitchFamily="34" charset="-122"/>
            </a:endParaRPr>
          </a:p>
          <a:p>
            <a:pPr lvl="1"/>
            <a:r>
              <a:rPr lang="zh-CN" altLang="en-US" sz="1800" dirty="0" smtClean="0">
                <a:latin typeface="微软雅黑" pitchFamily="34" charset="-122"/>
                <a:ea typeface="微软雅黑" pitchFamily="34" charset="-122"/>
              </a:rPr>
              <a:t>帮助教师组卷，规则包括：知识点分布、章节、难度、使用频度</a:t>
            </a:r>
            <a:endParaRPr lang="zh-CN" altLang="en-US" sz="1800" dirty="0">
              <a:latin typeface="微软雅黑" pitchFamily="34" charset="-122"/>
              <a:ea typeface="微软雅黑" pitchFamily="34" charset="-122"/>
            </a:endParaRPr>
          </a:p>
        </p:txBody>
      </p:sp>
      <p:sp>
        <p:nvSpPr>
          <p:cNvPr id="22" name="TextBox 21"/>
          <p:cNvSpPr txBox="1"/>
          <p:nvPr/>
        </p:nvSpPr>
        <p:spPr>
          <a:xfrm>
            <a:off x="5099705" y="3222358"/>
            <a:ext cx="1381125" cy="447675"/>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zh-CN" altLang="en-US" sz="1500" dirty="0" smtClean="0">
                <a:solidFill>
                  <a:schemeClr val="bg1"/>
                </a:solidFill>
                <a:latin typeface="Times New Roman" pitchFamily="18" charset="0"/>
                <a:ea typeface="微软雅黑" pitchFamily="34" charset="-122"/>
                <a:cs typeface="Times New Roman" pitchFamily="18" charset="0"/>
              </a:rPr>
              <a:t>自动组卷</a:t>
            </a:r>
            <a:endParaRPr lang="zh-CN" altLang="en-US" sz="1500" dirty="0">
              <a:solidFill>
                <a:schemeClr val="bg1"/>
              </a:solidFill>
              <a:latin typeface="Times New Roman" pitchFamily="18" charset="0"/>
              <a:ea typeface="微软雅黑" pitchFamily="34" charset="-122"/>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bwMode="auto">
          <a:xfrm>
            <a:off x="647700" y="1"/>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平台：课程管理 </a:t>
            </a:r>
            <a:r>
              <a:rPr lang="en-US" altLang="zh-CN" sz="2700" b="1" dirty="0" smtClean="0">
                <a:latin typeface="微软雅黑" pitchFamily="34" charset="-122"/>
                <a:ea typeface="微软雅黑" pitchFamily="34" charset="-122"/>
                <a:cs typeface="Calibri" pitchFamily="34" charset="0"/>
                <a:sym typeface="Calibri" pitchFamily="34" charset="0"/>
              </a:rPr>
              <a:t>/ </a:t>
            </a:r>
            <a:r>
              <a:rPr lang="zh-CN" altLang="en-US" sz="2700" b="1" dirty="0" smtClean="0">
                <a:latin typeface="微软雅黑" pitchFamily="34" charset="-122"/>
                <a:ea typeface="微软雅黑" pitchFamily="34" charset="-122"/>
                <a:cs typeface="Calibri" pitchFamily="34" charset="0"/>
                <a:sym typeface="Calibri" pitchFamily="34" charset="0"/>
              </a:rPr>
              <a:t>考试</a:t>
            </a:r>
          </a:p>
        </p:txBody>
      </p:sp>
      <p:sp>
        <p:nvSpPr>
          <p:cNvPr id="17" name="内容占位符 2"/>
          <p:cNvSpPr>
            <a:spLocks noGrp="1"/>
          </p:cNvSpPr>
          <p:nvPr>
            <p:ph idx="1"/>
          </p:nvPr>
        </p:nvSpPr>
        <p:spPr>
          <a:xfrm>
            <a:off x="469259" y="932991"/>
            <a:ext cx="7886700" cy="3263504"/>
          </a:xfrm>
        </p:spPr>
        <p:txBody>
          <a:bodyPr/>
          <a:lstStyle/>
          <a:p>
            <a:r>
              <a:rPr lang="zh-CN" altLang="en-US" b="1" dirty="0" smtClean="0">
                <a:latin typeface="微软雅黑" pitchFamily="34" charset="-122"/>
                <a:ea typeface="微软雅黑" pitchFamily="34" charset="-122"/>
              </a:rPr>
              <a:t>全方位支持</a:t>
            </a:r>
            <a:r>
              <a:rPr lang="zh-CN" altLang="en-US" b="1" dirty="0" smtClean="0">
                <a:solidFill>
                  <a:srgbClr val="C00000"/>
                </a:solidFill>
                <a:latin typeface="微软雅黑" pitchFamily="34" charset="-122"/>
                <a:ea typeface="微软雅黑" pitchFamily="34" charset="-122"/>
              </a:rPr>
              <a:t>在线考试：学生端</a:t>
            </a:r>
            <a:r>
              <a:rPr lang="zh-CN" altLang="en-US" b="1" dirty="0" smtClean="0">
                <a:latin typeface="微软雅黑" pitchFamily="34" charset="-122"/>
                <a:ea typeface="微软雅黑" pitchFamily="34" charset="-122"/>
              </a:rPr>
              <a:t>随机抽题</a:t>
            </a:r>
            <a:r>
              <a:rPr lang="zh-CN" altLang="en-US" sz="2100" b="1" dirty="0" smtClean="0">
                <a:latin typeface="微软雅黑" pitchFamily="34" charset="-122"/>
                <a:ea typeface="微软雅黑" pitchFamily="34" charset="-122"/>
              </a:rPr>
              <a:t>组卷</a:t>
            </a:r>
            <a:endParaRPr lang="en-US" altLang="zh-CN" sz="2100" b="1" dirty="0" smtClean="0">
              <a:latin typeface="微软雅黑" pitchFamily="34" charset="-122"/>
              <a:ea typeface="微软雅黑" pitchFamily="34" charset="-122"/>
            </a:endParaRPr>
          </a:p>
          <a:p>
            <a:pPr lvl="1"/>
            <a:r>
              <a:rPr lang="zh-CN" altLang="en-US" b="1" dirty="0" smtClean="0">
                <a:latin typeface="微软雅黑" pitchFamily="34" charset="-122"/>
                <a:ea typeface="微软雅黑" pitchFamily="34" charset="-122"/>
              </a:rPr>
              <a:t>随机抽题组卷</a:t>
            </a:r>
            <a:r>
              <a:rPr lang="zh-CN" altLang="en-US" dirty="0" smtClean="0">
                <a:latin typeface="微软雅黑" pitchFamily="34" charset="-122"/>
                <a:ea typeface="微软雅黑" pitchFamily="34" charset="-122"/>
              </a:rPr>
              <a:t>：题型分布、知识点分布、难度分布、题目数量</a:t>
            </a:r>
            <a:endParaRPr lang="zh-CN" altLang="en-US" dirty="0">
              <a:latin typeface="微软雅黑" pitchFamily="34" charset="-122"/>
              <a:ea typeface="微软雅黑" pitchFamily="34" charset="-122"/>
            </a:endParaRPr>
          </a:p>
        </p:txBody>
      </p:sp>
      <p:pic>
        <p:nvPicPr>
          <p:cNvPr id="7" name="Picture 4"/>
          <p:cNvPicPr>
            <a:picLocks noChangeAspect="1" noChangeArrowheads="1"/>
          </p:cNvPicPr>
          <p:nvPr/>
        </p:nvPicPr>
        <p:blipFill>
          <a:blip r:embed="rId3" cstate="print"/>
          <a:srcRect/>
          <a:stretch>
            <a:fillRect/>
          </a:stretch>
        </p:blipFill>
        <p:spPr bwMode="auto">
          <a:xfrm>
            <a:off x="285750" y="2491008"/>
            <a:ext cx="5815013" cy="2652492"/>
          </a:xfrm>
          <a:prstGeom prst="rect">
            <a:avLst/>
          </a:prstGeom>
          <a:noFill/>
          <a:ln w="9525">
            <a:noFill/>
            <a:miter lim="800000"/>
            <a:headEnd/>
            <a:tailEnd/>
          </a:ln>
        </p:spPr>
      </p:pic>
      <p:pic>
        <p:nvPicPr>
          <p:cNvPr id="8" name="Picture 3"/>
          <p:cNvPicPr>
            <a:picLocks noChangeAspect="1" noChangeArrowheads="1"/>
          </p:cNvPicPr>
          <p:nvPr/>
        </p:nvPicPr>
        <p:blipFill>
          <a:blip r:embed="rId4" cstate="print"/>
          <a:srcRect/>
          <a:stretch>
            <a:fillRect/>
          </a:stretch>
        </p:blipFill>
        <p:spPr bwMode="auto">
          <a:xfrm>
            <a:off x="5572125" y="1915507"/>
            <a:ext cx="3143250" cy="3227993"/>
          </a:xfrm>
          <a:prstGeom prst="rect">
            <a:avLst/>
          </a:prstGeom>
          <a:noFill/>
          <a:ln w="9525">
            <a:noFill/>
            <a:miter lim="800000"/>
            <a:headEnd/>
            <a:tailEnd/>
          </a:ln>
        </p:spPr>
      </p:pic>
      <p:sp>
        <p:nvSpPr>
          <p:cNvPr id="9" name="TextBox 8"/>
          <p:cNvSpPr txBox="1"/>
          <p:nvPr/>
        </p:nvSpPr>
        <p:spPr>
          <a:xfrm>
            <a:off x="1847850" y="3648075"/>
            <a:ext cx="1666875" cy="447675"/>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zh-CN" altLang="en-US" sz="1500" dirty="0" smtClean="0">
                <a:solidFill>
                  <a:schemeClr val="bg1"/>
                </a:solidFill>
                <a:latin typeface="Times New Roman" pitchFamily="18" charset="0"/>
                <a:ea typeface="微软雅黑" pitchFamily="34" charset="-122"/>
                <a:cs typeface="Times New Roman" pitchFamily="18" charset="0"/>
              </a:rPr>
              <a:t>学生端随机组卷</a:t>
            </a:r>
            <a:endParaRPr lang="zh-CN" altLang="en-US" sz="1500" dirty="0">
              <a:solidFill>
                <a:schemeClr val="bg1"/>
              </a:solidFill>
              <a:latin typeface="Times New Roman" pitchFamily="18" charset="0"/>
              <a:ea typeface="微软雅黑" pitchFamily="34" charset="-122"/>
              <a:cs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p:cNvPicPr>
            <a:picLocks noChangeAspect="1" noChangeArrowheads="1"/>
          </p:cNvPicPr>
          <p:nvPr/>
        </p:nvPicPr>
        <p:blipFill>
          <a:blip r:embed="rId2" cstate="print"/>
          <a:srcRect/>
          <a:stretch>
            <a:fillRect/>
          </a:stretch>
        </p:blipFill>
        <p:spPr bwMode="auto">
          <a:xfrm>
            <a:off x="2172755" y="1728150"/>
            <a:ext cx="6958013" cy="3395663"/>
          </a:xfrm>
          <a:prstGeom prst="rect">
            <a:avLst/>
          </a:prstGeom>
          <a:noFill/>
          <a:ln w="9525">
            <a:noFill/>
            <a:miter lim="800000"/>
            <a:headEnd/>
            <a:tailEnd/>
          </a:ln>
        </p:spPr>
      </p:pic>
      <p:sp>
        <p:nvSpPr>
          <p:cNvPr id="3" name="内容占位符 2"/>
          <p:cNvSpPr>
            <a:spLocks noGrp="1"/>
          </p:cNvSpPr>
          <p:nvPr>
            <p:ph idx="1"/>
          </p:nvPr>
        </p:nvSpPr>
        <p:spPr>
          <a:xfrm>
            <a:off x="628650" y="1000103"/>
            <a:ext cx="7886700" cy="3263504"/>
          </a:xfrm>
        </p:spPr>
        <p:txBody>
          <a:bodyPr/>
          <a:lstStyle/>
          <a:p>
            <a:r>
              <a:rPr lang="zh-CN" altLang="en-US" b="1" dirty="0" smtClean="0">
                <a:latin typeface="微软雅黑" pitchFamily="34" charset="-122"/>
                <a:ea typeface="微软雅黑" pitchFamily="34" charset="-122"/>
              </a:rPr>
              <a:t>全方位支持</a:t>
            </a:r>
            <a:r>
              <a:rPr lang="zh-CN" altLang="en-US" b="1" dirty="0" smtClean="0">
                <a:solidFill>
                  <a:srgbClr val="C00000"/>
                </a:solidFill>
                <a:latin typeface="微软雅黑" pitchFamily="34" charset="-122"/>
                <a:ea typeface="微软雅黑" pitchFamily="34" charset="-122"/>
              </a:rPr>
              <a:t>在线考试：</a:t>
            </a:r>
            <a:r>
              <a:rPr lang="zh-CN" altLang="en-US" b="1" dirty="0" smtClean="0">
                <a:latin typeface="微软雅黑" pitchFamily="34" charset="-122"/>
                <a:ea typeface="微软雅黑" pitchFamily="34" charset="-122"/>
              </a:rPr>
              <a:t>在线监考</a:t>
            </a:r>
            <a:endParaRPr lang="en-US" altLang="zh-CN" b="1" dirty="0" smtClean="0">
              <a:latin typeface="微软雅黑" pitchFamily="34" charset="-122"/>
              <a:ea typeface="微软雅黑" pitchFamily="34" charset="-122"/>
            </a:endParaRPr>
          </a:p>
          <a:p>
            <a:pPr lvl="1"/>
            <a:r>
              <a:rPr lang="zh-CN" altLang="en-US" dirty="0" smtClean="0">
                <a:latin typeface="微软雅黑" pitchFamily="34" charset="-122"/>
                <a:ea typeface="微软雅黑" pitchFamily="34" charset="-122"/>
              </a:rPr>
              <a:t>能够识别</a:t>
            </a:r>
            <a:r>
              <a:rPr lang="en-US" altLang="zh-CN" b="1" dirty="0" smtClean="0">
                <a:latin typeface="微软雅黑" pitchFamily="34" charset="-122"/>
                <a:ea typeface="微软雅黑" pitchFamily="34" charset="-122"/>
              </a:rPr>
              <a:t>NAT</a:t>
            </a:r>
            <a:r>
              <a:rPr lang="zh-CN" altLang="en-US" dirty="0" smtClean="0">
                <a:latin typeface="微软雅黑" pitchFamily="34" charset="-122"/>
                <a:ea typeface="微软雅黑" pitchFamily="34" charset="-122"/>
              </a:rPr>
              <a:t>网络和</a:t>
            </a:r>
            <a:r>
              <a:rPr lang="zh-CN" altLang="en-US" b="1" dirty="0" smtClean="0">
                <a:latin typeface="微软雅黑" pitchFamily="34" charset="-122"/>
                <a:ea typeface="微软雅黑" pitchFamily="34" charset="-122"/>
              </a:rPr>
              <a:t>反向代理</a:t>
            </a:r>
            <a:r>
              <a:rPr lang="zh-CN" altLang="en-US" dirty="0" smtClean="0">
                <a:latin typeface="微软雅黑" pitchFamily="34" charset="-122"/>
                <a:ea typeface="微软雅黑" pitchFamily="34" charset="-122"/>
              </a:rPr>
              <a:t>网络下的，客户端真实</a:t>
            </a:r>
            <a:r>
              <a:rPr lang="en-US" altLang="zh-CN" dirty="0" smtClean="0">
                <a:latin typeface="微软雅黑" pitchFamily="34" charset="-122"/>
                <a:ea typeface="微软雅黑" pitchFamily="34" charset="-122"/>
              </a:rPr>
              <a:t>IP</a:t>
            </a:r>
            <a:r>
              <a:rPr lang="zh-CN" altLang="en-US" dirty="0" smtClean="0">
                <a:latin typeface="微软雅黑" pitchFamily="34" charset="-122"/>
                <a:ea typeface="微软雅黑" pitchFamily="34" charset="-122"/>
              </a:rPr>
              <a:t>地址</a:t>
            </a:r>
          </a:p>
          <a:p>
            <a:endParaRPr lang="zh-CN" altLang="en-US" dirty="0"/>
          </a:p>
        </p:txBody>
      </p:sp>
      <p:sp>
        <p:nvSpPr>
          <p:cNvPr id="9" name="TextBox 8"/>
          <p:cNvSpPr txBox="1"/>
          <p:nvPr/>
        </p:nvSpPr>
        <p:spPr>
          <a:xfrm>
            <a:off x="5295900" y="4867275"/>
            <a:ext cx="809625" cy="276225"/>
          </a:xfrm>
          <a:prstGeom prst="rect">
            <a:avLst/>
          </a:prstGeom>
          <a:solidFill>
            <a:srgbClr val="C00000"/>
          </a:solidFill>
          <a:ln>
            <a:solidFill>
              <a:srgbClr val="C00000"/>
            </a:solidFill>
          </a:ln>
        </p:spPr>
        <p:txBody>
          <a:bodyPr wrap="square" lIns="68580" tIns="34290" rIns="68580" bIns="34290" rtlCol="0" anchor="ctr">
            <a:noAutofit/>
          </a:bodyPr>
          <a:lstStyle/>
          <a:p>
            <a:r>
              <a:rPr lang="zh-CN" altLang="en-US" sz="1200" dirty="0" smtClean="0">
                <a:solidFill>
                  <a:schemeClr val="bg1"/>
                </a:solidFill>
                <a:latin typeface="微软雅黑" pitchFamily="34" charset="-122"/>
                <a:ea typeface="微软雅黑" pitchFamily="34" charset="-122"/>
              </a:rPr>
              <a:t>多套试卷</a:t>
            </a:r>
            <a:endParaRPr lang="zh-CN" altLang="en-US" sz="1200" dirty="0">
              <a:solidFill>
                <a:schemeClr val="bg1"/>
              </a:solidFill>
              <a:latin typeface="微软雅黑" pitchFamily="34" charset="-122"/>
              <a:ea typeface="微软雅黑" pitchFamily="34" charset="-122"/>
            </a:endParaRPr>
          </a:p>
        </p:txBody>
      </p:sp>
      <p:sp>
        <p:nvSpPr>
          <p:cNvPr id="13" name="TextBox 12"/>
          <p:cNvSpPr txBox="1"/>
          <p:nvPr/>
        </p:nvSpPr>
        <p:spPr>
          <a:xfrm>
            <a:off x="8105775" y="2571751"/>
            <a:ext cx="828675" cy="542924"/>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zh-CN" altLang="en-US" sz="1200" dirty="0" smtClean="0">
                <a:solidFill>
                  <a:schemeClr val="bg1"/>
                </a:solidFill>
                <a:latin typeface="微软雅黑" pitchFamily="34" charset="-122"/>
                <a:ea typeface="微软雅黑" pitchFamily="34" charset="-122"/>
              </a:rPr>
              <a:t>试卷分发规则</a:t>
            </a:r>
            <a:endParaRPr lang="zh-CN" altLang="en-US" sz="1200" dirty="0">
              <a:solidFill>
                <a:schemeClr val="bg1"/>
              </a:solidFill>
              <a:latin typeface="微软雅黑" pitchFamily="34" charset="-122"/>
              <a:ea typeface="微软雅黑" pitchFamily="34" charset="-122"/>
            </a:endParaRPr>
          </a:p>
        </p:txBody>
      </p:sp>
      <p:sp>
        <p:nvSpPr>
          <p:cNvPr id="10" name="TextBox 9"/>
          <p:cNvSpPr txBox="1"/>
          <p:nvPr/>
        </p:nvSpPr>
        <p:spPr>
          <a:xfrm>
            <a:off x="114300" y="2409826"/>
            <a:ext cx="2171700" cy="523874"/>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zh-CN" altLang="en-US" b="1" dirty="0" smtClean="0">
                <a:solidFill>
                  <a:schemeClr val="bg1"/>
                </a:solidFill>
                <a:latin typeface="微软雅黑" pitchFamily="34" charset="-122"/>
                <a:ea typeface="微软雅黑" pitchFamily="34" charset="-122"/>
              </a:rPr>
              <a:t>可监控内网</a:t>
            </a:r>
            <a:r>
              <a:rPr lang="en-US" altLang="zh-CN" b="1" dirty="0" smtClean="0">
                <a:solidFill>
                  <a:schemeClr val="bg1"/>
                </a:solidFill>
                <a:latin typeface="微软雅黑" pitchFamily="34" charset="-122"/>
                <a:ea typeface="微软雅黑" pitchFamily="34" charset="-122"/>
              </a:rPr>
              <a:t>IP</a:t>
            </a:r>
          </a:p>
          <a:p>
            <a:pPr algn="ctr"/>
            <a:r>
              <a:rPr lang="en-US" altLang="zh-CN" sz="1200" dirty="0" smtClean="0">
                <a:solidFill>
                  <a:schemeClr val="bg1"/>
                </a:solidFill>
                <a:latin typeface="微软雅黑" pitchFamily="34" charset="-122"/>
                <a:ea typeface="微软雅黑" pitchFamily="34" charset="-122"/>
              </a:rPr>
              <a:t>(</a:t>
            </a:r>
            <a:r>
              <a:rPr lang="zh-CN" altLang="en-US" sz="1200" dirty="0" smtClean="0">
                <a:solidFill>
                  <a:schemeClr val="bg1"/>
                </a:solidFill>
                <a:latin typeface="微软雅黑" pitchFamily="34" charset="-122"/>
                <a:ea typeface="微软雅黑" pitchFamily="34" charset="-122"/>
              </a:rPr>
              <a:t>机房通过</a:t>
            </a:r>
            <a:r>
              <a:rPr lang="en-US" altLang="zh-CN" sz="1200" dirty="0" smtClean="0">
                <a:solidFill>
                  <a:schemeClr val="bg1"/>
                </a:solidFill>
                <a:latin typeface="微软雅黑" pitchFamily="34" charset="-122"/>
                <a:ea typeface="微软雅黑" pitchFamily="34" charset="-122"/>
              </a:rPr>
              <a:t>NAT</a:t>
            </a:r>
            <a:r>
              <a:rPr lang="zh-CN" altLang="en-US" sz="1200" dirty="0" smtClean="0">
                <a:solidFill>
                  <a:schemeClr val="bg1"/>
                </a:solidFill>
                <a:latin typeface="微软雅黑" pitchFamily="34" charset="-122"/>
                <a:ea typeface="微软雅黑" pitchFamily="34" charset="-122"/>
              </a:rPr>
              <a:t>上网</a:t>
            </a:r>
            <a:r>
              <a:rPr lang="en-US" altLang="zh-CN" sz="1200" dirty="0" smtClean="0">
                <a:solidFill>
                  <a:schemeClr val="bg1"/>
                </a:solidFill>
                <a:latin typeface="微软雅黑" pitchFamily="34" charset="-122"/>
                <a:ea typeface="微软雅黑" pitchFamily="34" charset="-122"/>
              </a:rPr>
              <a:t>)</a:t>
            </a:r>
            <a:endParaRPr lang="zh-CN" altLang="en-US" sz="1200" dirty="0">
              <a:solidFill>
                <a:schemeClr val="bg1"/>
              </a:solidFill>
              <a:latin typeface="微软雅黑" pitchFamily="34" charset="-122"/>
              <a:ea typeface="微软雅黑" pitchFamily="34" charset="-122"/>
            </a:endParaRPr>
          </a:p>
        </p:txBody>
      </p:sp>
      <p:cxnSp>
        <p:nvCxnSpPr>
          <p:cNvPr id="12" name="直接连接符 11"/>
          <p:cNvCxnSpPr>
            <a:stCxn id="10" idx="3"/>
          </p:cNvCxnSpPr>
          <p:nvPr/>
        </p:nvCxnSpPr>
        <p:spPr>
          <a:xfrm>
            <a:off x="2286000" y="2671764"/>
            <a:ext cx="1285875" cy="156686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23825" y="3133725"/>
            <a:ext cx="2143125" cy="447675"/>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zh-CN" altLang="en-US" b="1" dirty="0" smtClean="0">
                <a:solidFill>
                  <a:schemeClr val="bg1"/>
                </a:solidFill>
                <a:latin typeface="微软雅黑" pitchFamily="34" charset="-122"/>
                <a:ea typeface="微软雅黑" pitchFamily="34" charset="-122"/>
              </a:rPr>
              <a:t>支持</a:t>
            </a:r>
            <a:r>
              <a:rPr lang="en-US" altLang="zh-CN" b="1" dirty="0" smtClean="0">
                <a:solidFill>
                  <a:schemeClr val="bg1"/>
                </a:solidFill>
                <a:latin typeface="微软雅黑" pitchFamily="34" charset="-122"/>
                <a:ea typeface="微软雅黑" pitchFamily="34" charset="-122"/>
              </a:rPr>
              <a:t>IP</a:t>
            </a:r>
            <a:r>
              <a:rPr lang="zh-CN" altLang="en-US" b="1" dirty="0" smtClean="0">
                <a:solidFill>
                  <a:schemeClr val="bg1"/>
                </a:solidFill>
                <a:latin typeface="微软雅黑" pitchFamily="34" charset="-122"/>
                <a:ea typeface="微软雅黑" pitchFamily="34" charset="-122"/>
              </a:rPr>
              <a:t>绑定</a:t>
            </a:r>
            <a:endParaRPr lang="en-US" altLang="zh-CN" b="1" dirty="0" smtClean="0">
              <a:solidFill>
                <a:schemeClr val="bg1"/>
              </a:solidFill>
              <a:latin typeface="微软雅黑" pitchFamily="34" charset="-122"/>
              <a:ea typeface="微软雅黑" pitchFamily="34" charset="-122"/>
            </a:endParaRPr>
          </a:p>
          <a:p>
            <a:pPr algn="ctr"/>
            <a:r>
              <a:rPr lang="zh-CN" altLang="en-US" sz="1100" dirty="0" smtClean="0">
                <a:solidFill>
                  <a:schemeClr val="bg1"/>
                </a:solidFill>
                <a:latin typeface="微软雅黑" pitchFamily="34" charset="-122"/>
                <a:ea typeface="微软雅黑" pitchFamily="34" charset="-122"/>
              </a:rPr>
              <a:t>（一个账号对应一台机器）</a:t>
            </a:r>
            <a:endParaRPr lang="zh-CN" altLang="en-US" sz="1100" dirty="0">
              <a:solidFill>
                <a:schemeClr val="bg1"/>
              </a:solidFill>
              <a:latin typeface="微软雅黑" pitchFamily="34" charset="-122"/>
              <a:ea typeface="微软雅黑" pitchFamily="34" charset="-122"/>
            </a:endParaRPr>
          </a:p>
        </p:txBody>
      </p:sp>
      <p:cxnSp>
        <p:nvCxnSpPr>
          <p:cNvPr id="15" name="直接连接符 14"/>
          <p:cNvCxnSpPr>
            <a:stCxn id="14" idx="3"/>
          </p:cNvCxnSpPr>
          <p:nvPr/>
        </p:nvCxnSpPr>
        <p:spPr>
          <a:xfrm>
            <a:off x="2266950" y="3357562"/>
            <a:ext cx="1285875" cy="103346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33350" y="3771901"/>
            <a:ext cx="2143125" cy="466724"/>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en-US" altLang="zh-CN" b="1" dirty="0" smtClean="0">
                <a:solidFill>
                  <a:schemeClr val="bg1"/>
                </a:solidFill>
                <a:latin typeface="微软雅黑" pitchFamily="34" charset="-122"/>
                <a:ea typeface="微软雅黑" pitchFamily="34" charset="-122"/>
              </a:rPr>
              <a:t>IP</a:t>
            </a:r>
            <a:r>
              <a:rPr lang="zh-CN" altLang="en-US" b="1" dirty="0" smtClean="0">
                <a:solidFill>
                  <a:schemeClr val="bg1"/>
                </a:solidFill>
                <a:latin typeface="微软雅黑" pitchFamily="34" charset="-122"/>
                <a:ea typeface="微软雅黑" pitchFamily="34" charset="-122"/>
              </a:rPr>
              <a:t>地址访问控制</a:t>
            </a:r>
            <a:endParaRPr lang="en-US" altLang="zh-CN" b="1" dirty="0" smtClean="0">
              <a:solidFill>
                <a:schemeClr val="bg1"/>
              </a:solidFill>
              <a:latin typeface="微软雅黑" pitchFamily="34" charset="-122"/>
              <a:ea typeface="微软雅黑" pitchFamily="34" charset="-122"/>
            </a:endParaRPr>
          </a:p>
          <a:p>
            <a:pPr algn="ctr"/>
            <a:r>
              <a:rPr lang="zh-CN" altLang="en-US" sz="1100" dirty="0" smtClean="0">
                <a:solidFill>
                  <a:schemeClr val="bg1"/>
                </a:solidFill>
                <a:latin typeface="微软雅黑" pitchFamily="34" charset="-122"/>
                <a:ea typeface="微软雅黑" pitchFamily="34" charset="-122"/>
              </a:rPr>
              <a:t>（只允许特定的</a:t>
            </a:r>
            <a:r>
              <a:rPr lang="en-US" altLang="zh-CN" sz="1100" dirty="0" smtClean="0">
                <a:solidFill>
                  <a:schemeClr val="bg1"/>
                </a:solidFill>
                <a:latin typeface="微软雅黑" pitchFamily="34" charset="-122"/>
                <a:ea typeface="微软雅黑" pitchFamily="34" charset="-122"/>
              </a:rPr>
              <a:t>IP</a:t>
            </a:r>
            <a:r>
              <a:rPr lang="zh-CN" altLang="en-US" sz="1100" dirty="0" smtClean="0">
                <a:solidFill>
                  <a:schemeClr val="bg1"/>
                </a:solidFill>
                <a:latin typeface="微软雅黑" pitchFamily="34" charset="-122"/>
                <a:ea typeface="微软雅黑" pitchFamily="34" charset="-122"/>
              </a:rPr>
              <a:t>地址访问考试）</a:t>
            </a:r>
            <a:endParaRPr lang="zh-CN" altLang="en-US" sz="1100" dirty="0">
              <a:solidFill>
                <a:schemeClr val="bg1"/>
              </a:solidFill>
              <a:latin typeface="微软雅黑" pitchFamily="34" charset="-122"/>
              <a:ea typeface="微软雅黑" pitchFamily="34" charset="-122"/>
            </a:endParaRPr>
          </a:p>
        </p:txBody>
      </p:sp>
      <p:cxnSp>
        <p:nvCxnSpPr>
          <p:cNvPr id="19" name="直接连接符 18"/>
          <p:cNvCxnSpPr>
            <a:stCxn id="18" idx="3"/>
          </p:cNvCxnSpPr>
          <p:nvPr/>
        </p:nvCxnSpPr>
        <p:spPr>
          <a:xfrm>
            <a:off x="2276475" y="4005264"/>
            <a:ext cx="1295400" cy="48101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33350" y="4476751"/>
            <a:ext cx="2143125" cy="466724"/>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zh-CN" altLang="en-US" b="1" dirty="0" smtClean="0">
                <a:solidFill>
                  <a:schemeClr val="bg1"/>
                </a:solidFill>
                <a:latin typeface="微软雅黑" pitchFamily="34" charset="-122"/>
                <a:ea typeface="微软雅黑" pitchFamily="34" charset="-122"/>
              </a:rPr>
              <a:t>栏目关闭</a:t>
            </a:r>
            <a:endParaRPr lang="en-US" altLang="zh-CN" b="1" dirty="0" smtClean="0">
              <a:solidFill>
                <a:schemeClr val="bg1"/>
              </a:solidFill>
              <a:latin typeface="微软雅黑" pitchFamily="34" charset="-122"/>
              <a:ea typeface="微软雅黑" pitchFamily="34" charset="-122"/>
            </a:endParaRPr>
          </a:p>
          <a:p>
            <a:pPr algn="ctr"/>
            <a:r>
              <a:rPr lang="zh-CN" altLang="en-US" sz="1100" dirty="0" smtClean="0">
                <a:solidFill>
                  <a:schemeClr val="bg1"/>
                </a:solidFill>
                <a:latin typeface="微软雅黑" pitchFamily="34" charset="-122"/>
                <a:ea typeface="微软雅黑" pitchFamily="34" charset="-122"/>
              </a:rPr>
              <a:t>（关闭答疑论坛、作业等栏目）</a:t>
            </a:r>
            <a:endParaRPr lang="zh-CN" altLang="en-US" sz="1100" dirty="0">
              <a:solidFill>
                <a:schemeClr val="bg1"/>
              </a:solidFill>
              <a:latin typeface="微软雅黑" pitchFamily="34" charset="-122"/>
              <a:ea typeface="微软雅黑" pitchFamily="34" charset="-122"/>
            </a:endParaRPr>
          </a:p>
        </p:txBody>
      </p:sp>
      <p:cxnSp>
        <p:nvCxnSpPr>
          <p:cNvPr id="37" name="直接连接符 36"/>
          <p:cNvCxnSpPr>
            <a:stCxn id="36" idx="3"/>
          </p:cNvCxnSpPr>
          <p:nvPr/>
        </p:nvCxnSpPr>
        <p:spPr>
          <a:xfrm flipV="1">
            <a:off x="2276475" y="4667251"/>
            <a:ext cx="1304925" cy="4286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标题 1"/>
          <p:cNvSpPr txBox="1">
            <a:spLocks/>
          </p:cNvSpPr>
          <p:nvPr/>
        </p:nvSpPr>
        <p:spPr bwMode="auto">
          <a:xfrm>
            <a:off x="647700" y="1"/>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平台：课程管理 </a:t>
            </a:r>
            <a:r>
              <a:rPr lang="en-US" altLang="zh-CN" sz="2700" b="1" dirty="0" smtClean="0">
                <a:latin typeface="微软雅黑" pitchFamily="34" charset="-122"/>
                <a:ea typeface="微软雅黑" pitchFamily="34" charset="-122"/>
                <a:cs typeface="Calibri" pitchFamily="34" charset="0"/>
                <a:sym typeface="Calibri" pitchFamily="34" charset="0"/>
              </a:rPr>
              <a:t>/ </a:t>
            </a:r>
            <a:r>
              <a:rPr lang="zh-CN" altLang="en-US" sz="2700" b="1" dirty="0" smtClean="0">
                <a:latin typeface="微软雅黑" pitchFamily="34" charset="-122"/>
                <a:ea typeface="微软雅黑" pitchFamily="34" charset="-122"/>
                <a:cs typeface="Calibri" pitchFamily="34" charset="0"/>
                <a:sym typeface="Calibri" pitchFamily="34" charset="0"/>
              </a:rPr>
              <a:t>考试</a:t>
            </a:r>
          </a:p>
        </p:txBody>
      </p:sp>
      <p:sp>
        <p:nvSpPr>
          <p:cNvPr id="16" name="TextBox 15"/>
          <p:cNvSpPr txBox="1"/>
          <p:nvPr/>
        </p:nvSpPr>
        <p:spPr>
          <a:xfrm>
            <a:off x="6731379" y="3403659"/>
            <a:ext cx="1246551" cy="542924"/>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zh-CN" altLang="en-US" sz="1200" dirty="0" smtClean="0">
                <a:solidFill>
                  <a:schemeClr val="bg1"/>
                </a:solidFill>
                <a:latin typeface="微软雅黑" pitchFamily="34" charset="-122"/>
                <a:ea typeface="微软雅黑" pitchFamily="34" charset="-122"/>
              </a:rPr>
              <a:t>考试辅助功能</a:t>
            </a:r>
            <a:endParaRPr lang="zh-CN" altLang="en-US" sz="1200" dirty="0">
              <a:solidFill>
                <a:schemeClr val="bg1"/>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37196" y="1078662"/>
            <a:ext cx="7886700" cy="3263504"/>
          </a:xfrm>
        </p:spPr>
        <p:txBody>
          <a:bodyPr/>
          <a:lstStyle/>
          <a:p>
            <a:r>
              <a:rPr lang="zh-CN" altLang="en-US" b="1" dirty="0" smtClean="0">
                <a:latin typeface="微软雅黑" pitchFamily="34" charset="-122"/>
                <a:ea typeface="微软雅黑" pitchFamily="34" charset="-122"/>
              </a:rPr>
              <a:t>全方位支持</a:t>
            </a:r>
            <a:r>
              <a:rPr lang="zh-CN" altLang="en-US" b="1" dirty="0" smtClean="0">
                <a:solidFill>
                  <a:srgbClr val="C00000"/>
                </a:solidFill>
                <a:latin typeface="微软雅黑" pitchFamily="34" charset="-122"/>
                <a:ea typeface="微软雅黑" pitchFamily="34" charset="-122"/>
              </a:rPr>
              <a:t>在线考试：</a:t>
            </a:r>
            <a:r>
              <a:rPr lang="zh-CN" altLang="en-US" b="1" dirty="0" smtClean="0">
                <a:latin typeface="微软雅黑" pitchFamily="34" charset="-122"/>
                <a:ea typeface="微软雅黑" pitchFamily="34" charset="-122"/>
              </a:rPr>
              <a:t>在线监考</a:t>
            </a:r>
            <a:endParaRPr lang="en-US" altLang="zh-CN" b="1" dirty="0" smtClean="0">
              <a:latin typeface="微软雅黑" pitchFamily="34" charset="-122"/>
              <a:ea typeface="微软雅黑" pitchFamily="34" charset="-122"/>
            </a:endParaRPr>
          </a:p>
          <a:p>
            <a:pPr lvl="1"/>
            <a:r>
              <a:rPr lang="zh-CN" altLang="en-US" dirty="0" smtClean="0">
                <a:latin typeface="微软雅黑" pitchFamily="34" charset="-122"/>
                <a:ea typeface="微软雅黑" pitchFamily="34" charset="-122"/>
              </a:rPr>
              <a:t>实时监测学生交换账号互相抄袭、异地替考</a:t>
            </a:r>
            <a:endParaRPr lang="zh-CN" altLang="en-US" dirty="0">
              <a:latin typeface="微软雅黑" pitchFamily="34" charset="-122"/>
              <a:ea typeface="微软雅黑" pitchFamily="34" charset="-122"/>
            </a:endParaRPr>
          </a:p>
        </p:txBody>
      </p:sp>
      <p:sp>
        <p:nvSpPr>
          <p:cNvPr id="5" name="矩形 4"/>
          <p:cNvSpPr/>
          <p:nvPr/>
        </p:nvSpPr>
        <p:spPr>
          <a:xfrm>
            <a:off x="5334000" y="2216090"/>
            <a:ext cx="3810000" cy="461661"/>
          </a:xfrm>
          <a:prstGeom prst="rect">
            <a:avLst/>
          </a:prstGeom>
        </p:spPr>
        <p:txBody>
          <a:bodyPr wrap="square" lIns="91436" tIns="45718" rIns="91436" bIns="45718">
            <a:spAutoFit/>
          </a:bodyPr>
          <a:lstStyle/>
          <a:p>
            <a:pPr algn="ctr" defTabSz="914355"/>
            <a:r>
              <a:rPr lang="zh-CN" altLang="en-US" sz="2400" b="1" dirty="0" smtClean="0">
                <a:solidFill>
                  <a:prstClr val="black"/>
                </a:solidFill>
                <a:latin typeface="微软雅黑" pitchFamily="34" charset="-122"/>
                <a:ea typeface="微软雅黑" pitchFamily="34" charset="-122"/>
              </a:rPr>
              <a:t>交换账号</a:t>
            </a:r>
            <a:endParaRPr lang="en-US" altLang="zh-CN" sz="2400" b="1" dirty="0" smtClean="0">
              <a:solidFill>
                <a:prstClr val="black"/>
              </a:solidFill>
              <a:latin typeface="微软雅黑" pitchFamily="34" charset="-122"/>
              <a:ea typeface="微软雅黑" pitchFamily="34" charset="-122"/>
            </a:endParaRPr>
          </a:p>
        </p:txBody>
      </p:sp>
      <p:sp>
        <p:nvSpPr>
          <p:cNvPr id="9" name="标题 1"/>
          <p:cNvSpPr txBox="1">
            <a:spLocks/>
          </p:cNvSpPr>
          <p:nvPr/>
        </p:nvSpPr>
        <p:spPr bwMode="auto">
          <a:xfrm>
            <a:off x="647700" y="1"/>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平台：课程管理 </a:t>
            </a:r>
            <a:r>
              <a:rPr lang="en-US" altLang="zh-CN" sz="2700" b="1" dirty="0" smtClean="0">
                <a:latin typeface="微软雅黑" pitchFamily="34" charset="-122"/>
                <a:ea typeface="微软雅黑" pitchFamily="34" charset="-122"/>
                <a:cs typeface="Calibri" pitchFamily="34" charset="0"/>
                <a:sym typeface="Calibri" pitchFamily="34" charset="0"/>
              </a:rPr>
              <a:t>/ </a:t>
            </a:r>
            <a:r>
              <a:rPr lang="zh-CN" altLang="en-US" sz="2700" b="1" dirty="0" smtClean="0">
                <a:latin typeface="微软雅黑" pitchFamily="34" charset="-122"/>
                <a:ea typeface="微软雅黑" pitchFamily="34" charset="-122"/>
                <a:cs typeface="Calibri" pitchFamily="34" charset="0"/>
                <a:sym typeface="Calibri" pitchFamily="34" charset="0"/>
              </a:rPr>
              <a:t>考试</a:t>
            </a:r>
          </a:p>
        </p:txBody>
      </p:sp>
      <p:sp>
        <p:nvSpPr>
          <p:cNvPr id="10" name="矩形 9"/>
          <p:cNvSpPr/>
          <p:nvPr/>
        </p:nvSpPr>
        <p:spPr>
          <a:xfrm>
            <a:off x="5324026" y="2799872"/>
            <a:ext cx="3810000" cy="461661"/>
          </a:xfrm>
          <a:prstGeom prst="rect">
            <a:avLst/>
          </a:prstGeom>
        </p:spPr>
        <p:txBody>
          <a:bodyPr wrap="square" lIns="91436" tIns="45718" rIns="91436" bIns="45718">
            <a:spAutoFit/>
          </a:bodyPr>
          <a:lstStyle/>
          <a:p>
            <a:pPr algn="ctr" defTabSz="914355"/>
            <a:r>
              <a:rPr lang="zh-CN" altLang="en-US" sz="2400" b="1" dirty="0" smtClean="0">
                <a:solidFill>
                  <a:prstClr val="black"/>
                </a:solidFill>
                <a:latin typeface="微软雅黑" pitchFamily="34" charset="-122"/>
                <a:ea typeface="微软雅黑" pitchFamily="34" charset="-122"/>
              </a:rPr>
              <a:t>异地登录</a:t>
            </a:r>
            <a:endParaRPr lang="en-US" altLang="zh-CN" sz="2400" b="1" dirty="0" smtClean="0">
              <a:solidFill>
                <a:prstClr val="black"/>
              </a:solidFill>
              <a:latin typeface="微软雅黑" pitchFamily="34" charset="-122"/>
              <a:ea typeface="微软雅黑" pitchFamily="34" charset="-122"/>
            </a:endParaRPr>
          </a:p>
        </p:txBody>
      </p:sp>
      <p:sp>
        <p:nvSpPr>
          <p:cNvPr id="7" name="矩形 6"/>
          <p:cNvSpPr/>
          <p:nvPr/>
        </p:nvSpPr>
        <p:spPr>
          <a:xfrm>
            <a:off x="5334000" y="3480778"/>
            <a:ext cx="3810000" cy="461661"/>
          </a:xfrm>
          <a:prstGeom prst="rect">
            <a:avLst/>
          </a:prstGeom>
        </p:spPr>
        <p:txBody>
          <a:bodyPr wrap="square" lIns="91436" tIns="45718" rIns="91436" bIns="45718">
            <a:spAutoFit/>
          </a:bodyPr>
          <a:lstStyle/>
          <a:p>
            <a:pPr algn="ctr" defTabSz="914355"/>
            <a:r>
              <a:rPr lang="zh-CN" altLang="en-US" sz="2400" b="1" dirty="0" smtClean="0">
                <a:solidFill>
                  <a:prstClr val="black"/>
                </a:solidFill>
                <a:latin typeface="微软雅黑" pitchFamily="34" charset="-122"/>
                <a:ea typeface="微软雅黑" pitchFamily="34" charset="-122"/>
              </a:rPr>
              <a:t>访问控制</a:t>
            </a:r>
            <a:endParaRPr lang="en-US" altLang="zh-CN" sz="2400" b="1" dirty="0" smtClean="0">
              <a:solidFill>
                <a:prstClr val="black"/>
              </a:solidFill>
              <a:latin typeface="微软雅黑" pitchFamily="34" charset="-122"/>
              <a:ea typeface="微软雅黑" pitchFamily="34" charset="-122"/>
            </a:endParaRPr>
          </a:p>
        </p:txBody>
      </p:sp>
      <p:sp>
        <p:nvSpPr>
          <p:cNvPr id="8" name="矩形 7"/>
          <p:cNvSpPr/>
          <p:nvPr/>
        </p:nvSpPr>
        <p:spPr>
          <a:xfrm>
            <a:off x="5241721" y="4102962"/>
            <a:ext cx="3810000" cy="461661"/>
          </a:xfrm>
          <a:prstGeom prst="rect">
            <a:avLst/>
          </a:prstGeom>
        </p:spPr>
        <p:txBody>
          <a:bodyPr wrap="square" lIns="91436" tIns="45718" rIns="91436" bIns="45718">
            <a:spAutoFit/>
          </a:bodyPr>
          <a:lstStyle/>
          <a:p>
            <a:pPr algn="ctr" defTabSz="914355"/>
            <a:r>
              <a:rPr lang="en-US" altLang="zh-CN" sz="2400" b="1" dirty="0" smtClean="0">
                <a:solidFill>
                  <a:prstClr val="black"/>
                </a:solidFill>
                <a:latin typeface="微软雅黑" pitchFamily="34" charset="-122"/>
                <a:ea typeface="微软雅黑" pitchFamily="34" charset="-122"/>
              </a:rPr>
              <a:t>IP</a:t>
            </a:r>
            <a:r>
              <a:rPr lang="zh-CN" altLang="en-US" sz="2400" b="1" dirty="0" smtClean="0">
                <a:solidFill>
                  <a:prstClr val="black"/>
                </a:solidFill>
                <a:latin typeface="微软雅黑" pitchFamily="34" charset="-122"/>
                <a:ea typeface="微软雅黑" pitchFamily="34" charset="-122"/>
              </a:rPr>
              <a:t>绑定</a:t>
            </a:r>
            <a:endParaRPr lang="en-US" altLang="zh-CN" sz="2400" b="1" dirty="0" smtClean="0">
              <a:solidFill>
                <a:prstClr val="black"/>
              </a:solidFill>
              <a:latin typeface="微软雅黑" pitchFamily="34" charset="-122"/>
              <a:ea typeface="微软雅黑" pitchFamily="34" charset="-122"/>
            </a:endParaRPr>
          </a:p>
        </p:txBody>
      </p:sp>
      <p:pic>
        <p:nvPicPr>
          <p:cNvPr id="11" name="图片 10" descr="2018-07-13_10-55-30.bmp"/>
          <p:cNvPicPr>
            <a:picLocks noChangeAspect="1"/>
          </p:cNvPicPr>
          <p:nvPr/>
        </p:nvPicPr>
        <p:blipFill>
          <a:blip r:embed="rId3" cstate="print"/>
          <a:stretch>
            <a:fillRect/>
          </a:stretch>
        </p:blipFill>
        <p:spPr>
          <a:xfrm>
            <a:off x="41945" y="1895912"/>
            <a:ext cx="6476301" cy="3055334"/>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p:cNvSpPr>
            <a:spLocks noGrp="1"/>
          </p:cNvSpPr>
          <p:nvPr>
            <p:ph idx="1"/>
          </p:nvPr>
        </p:nvSpPr>
        <p:spPr>
          <a:xfrm>
            <a:off x="637196" y="1078662"/>
            <a:ext cx="7886700" cy="3263504"/>
          </a:xfrm>
        </p:spPr>
        <p:txBody>
          <a:bodyPr/>
          <a:lstStyle/>
          <a:p>
            <a:r>
              <a:rPr lang="zh-CN" altLang="en-US" b="1" dirty="0" smtClean="0">
                <a:latin typeface="微软雅黑" pitchFamily="34" charset="-122"/>
                <a:ea typeface="微软雅黑" pitchFamily="34" charset="-122"/>
              </a:rPr>
              <a:t>成绩一键汇总</a:t>
            </a:r>
          </a:p>
          <a:p>
            <a:pPr lvl="1"/>
            <a:r>
              <a:rPr lang="zh-CN" altLang="en-US" b="1" dirty="0" smtClean="0">
                <a:latin typeface="微软雅黑" pitchFamily="34" charset="-122"/>
                <a:ea typeface="微软雅黑" pitchFamily="34" charset="-122"/>
              </a:rPr>
              <a:t>加权汇总：</a:t>
            </a:r>
            <a:r>
              <a:rPr lang="zh-CN" altLang="en-US" dirty="0" smtClean="0">
                <a:latin typeface="微软雅黑" pitchFamily="34" charset="-122"/>
                <a:ea typeface="微软雅黑" pitchFamily="34" charset="-122"/>
              </a:rPr>
              <a:t>作业成绩 、实验成绩、考试成绩、平时成绩</a:t>
            </a:r>
            <a:endParaRPr lang="zh-CN" altLang="en-US" dirty="0">
              <a:latin typeface="微软雅黑" pitchFamily="34" charset="-122"/>
              <a:ea typeface="微软雅黑" pitchFamily="34" charset="-122"/>
            </a:endParaRPr>
          </a:p>
        </p:txBody>
      </p:sp>
      <p:sp>
        <p:nvSpPr>
          <p:cNvPr id="6" name="标题 1"/>
          <p:cNvSpPr txBox="1">
            <a:spLocks/>
          </p:cNvSpPr>
          <p:nvPr/>
        </p:nvSpPr>
        <p:spPr bwMode="auto">
          <a:xfrm>
            <a:off x="647700" y="1"/>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平台：课程管理 </a:t>
            </a:r>
            <a:r>
              <a:rPr lang="en-US" altLang="zh-CN" sz="2700" b="1" dirty="0" smtClean="0">
                <a:latin typeface="微软雅黑" pitchFamily="34" charset="-122"/>
                <a:ea typeface="微软雅黑" pitchFamily="34" charset="-122"/>
                <a:cs typeface="Calibri" pitchFamily="34" charset="0"/>
                <a:sym typeface="Calibri" pitchFamily="34" charset="0"/>
              </a:rPr>
              <a:t>/ </a:t>
            </a:r>
            <a:r>
              <a:rPr lang="zh-CN" altLang="en-US" sz="2700" b="1" dirty="0" smtClean="0">
                <a:latin typeface="微软雅黑" pitchFamily="34" charset="-122"/>
                <a:ea typeface="微软雅黑" pitchFamily="34" charset="-122"/>
                <a:cs typeface="Calibri" pitchFamily="34" charset="0"/>
                <a:sym typeface="Calibri" pitchFamily="34" charset="0"/>
              </a:rPr>
              <a:t>成绩</a:t>
            </a:r>
          </a:p>
        </p:txBody>
      </p:sp>
      <p:pic>
        <p:nvPicPr>
          <p:cNvPr id="7" name="图片 6" descr="2018-07-13_10-57-07.bmp"/>
          <p:cNvPicPr>
            <a:picLocks noChangeAspect="1"/>
          </p:cNvPicPr>
          <p:nvPr/>
        </p:nvPicPr>
        <p:blipFill>
          <a:blip r:embed="rId2" cstate="print"/>
          <a:stretch>
            <a:fillRect/>
          </a:stretch>
        </p:blipFill>
        <p:spPr>
          <a:xfrm>
            <a:off x="595618" y="1837507"/>
            <a:ext cx="7642371" cy="316338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5"/>
          <p:cNvSpPr>
            <a:spLocks noChangeArrowheads="1"/>
          </p:cNvSpPr>
          <p:nvPr/>
        </p:nvSpPr>
        <p:spPr bwMode="auto">
          <a:xfrm>
            <a:off x="3727254" y="1004890"/>
            <a:ext cx="1691878" cy="1699022"/>
          </a:xfrm>
          <a:prstGeom prst="ellipse">
            <a:avLst/>
          </a:prstGeom>
          <a:solidFill>
            <a:srgbClr val="4E4B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 name="Freeform 8"/>
          <p:cNvSpPr>
            <a:spLocks/>
          </p:cNvSpPr>
          <p:nvPr/>
        </p:nvSpPr>
        <p:spPr bwMode="auto">
          <a:xfrm>
            <a:off x="3643913" y="1846662"/>
            <a:ext cx="1858565" cy="940594"/>
          </a:xfrm>
          <a:custGeom>
            <a:avLst/>
            <a:gdLst>
              <a:gd name="T0" fmla="*/ 3963 w 3963"/>
              <a:gd name="T1" fmla="*/ 0 h 1997"/>
              <a:gd name="T2" fmla="*/ 3963 w 3963"/>
              <a:gd name="T3" fmla="*/ 16 h 1997"/>
              <a:gd name="T4" fmla="*/ 1982 w 3963"/>
              <a:gd name="T5" fmla="*/ 1997 h 1997"/>
              <a:gd name="T6" fmla="*/ 0 w 3963"/>
              <a:gd name="T7" fmla="*/ 16 h 1997"/>
            </a:gdLst>
            <a:ahLst/>
            <a:cxnLst>
              <a:cxn ang="0">
                <a:pos x="T0" y="T1"/>
              </a:cxn>
              <a:cxn ang="0">
                <a:pos x="T2" y="T3"/>
              </a:cxn>
              <a:cxn ang="0">
                <a:pos x="T4" y="T5"/>
              </a:cxn>
              <a:cxn ang="0">
                <a:pos x="T6" y="T7"/>
              </a:cxn>
            </a:cxnLst>
            <a:rect l="0" t="0" r="r" b="b"/>
            <a:pathLst>
              <a:path w="3963" h="1997">
                <a:moveTo>
                  <a:pt x="3963" y="0"/>
                </a:moveTo>
                <a:cubicBezTo>
                  <a:pt x="3963" y="5"/>
                  <a:pt x="3963" y="11"/>
                  <a:pt x="3963" y="16"/>
                </a:cubicBezTo>
                <a:cubicBezTo>
                  <a:pt x="3963" y="1110"/>
                  <a:pt x="3076" y="1997"/>
                  <a:pt x="1982" y="1997"/>
                </a:cubicBezTo>
                <a:cubicBezTo>
                  <a:pt x="888" y="1997"/>
                  <a:pt x="0" y="1110"/>
                  <a:pt x="0" y="16"/>
                </a:cubicBezTo>
              </a:path>
            </a:pathLst>
          </a:custGeom>
          <a:noFill/>
          <a:ln w="8" cap="flat" cmpd="sng">
            <a:solidFill>
              <a:srgbClr val="4E4B49"/>
            </a:solidFill>
            <a:prstDash val="dash"/>
            <a:round/>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a:p>
        </p:txBody>
      </p:sp>
      <p:sp>
        <p:nvSpPr>
          <p:cNvPr id="6" name="Oval 9"/>
          <p:cNvSpPr>
            <a:spLocks noChangeArrowheads="1"/>
          </p:cNvSpPr>
          <p:nvPr/>
        </p:nvSpPr>
        <p:spPr bwMode="auto">
          <a:xfrm>
            <a:off x="5450087" y="1784747"/>
            <a:ext cx="104775" cy="104775"/>
          </a:xfrm>
          <a:prstGeom prst="ellipse">
            <a:avLst/>
          </a:prstGeom>
          <a:solidFill>
            <a:srgbClr val="EB3D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7" name="Oval 10"/>
          <p:cNvSpPr>
            <a:spLocks noChangeArrowheads="1"/>
          </p:cNvSpPr>
          <p:nvPr/>
        </p:nvSpPr>
        <p:spPr bwMode="auto">
          <a:xfrm>
            <a:off x="3590334" y="1784747"/>
            <a:ext cx="103585" cy="104775"/>
          </a:xfrm>
          <a:prstGeom prst="ellipse">
            <a:avLst/>
          </a:prstGeom>
          <a:solidFill>
            <a:srgbClr val="EB3D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8" name="TextBox 13"/>
          <p:cNvSpPr txBox="1">
            <a:spLocks noChangeArrowheads="1"/>
          </p:cNvSpPr>
          <p:nvPr/>
        </p:nvSpPr>
        <p:spPr bwMode="auto">
          <a:xfrm>
            <a:off x="3967760" y="1194199"/>
            <a:ext cx="1255472" cy="1246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sz="7500" dirty="0" smtClean="0">
                <a:solidFill>
                  <a:srgbClr val="F8F8F8"/>
                </a:solidFill>
              </a:rPr>
              <a:t>02</a:t>
            </a:r>
            <a:endParaRPr lang="zh-CN" altLang="en-US" sz="7500" dirty="0">
              <a:solidFill>
                <a:srgbClr val="F8F8F8"/>
              </a:solidFill>
            </a:endParaRPr>
          </a:p>
        </p:txBody>
      </p:sp>
      <p:cxnSp>
        <p:nvCxnSpPr>
          <p:cNvPr id="9" name="直接连接符 15"/>
          <p:cNvCxnSpPr>
            <a:cxnSpLocks noChangeShapeType="1"/>
          </p:cNvCxnSpPr>
          <p:nvPr/>
        </p:nvCxnSpPr>
        <p:spPr bwMode="auto">
          <a:xfrm>
            <a:off x="2358033" y="3083719"/>
            <a:ext cx="4427934" cy="0"/>
          </a:xfrm>
          <a:prstGeom prst="line">
            <a:avLst/>
          </a:prstGeom>
          <a:noFill/>
          <a:ln w="9525" cmpd="sng">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0" name="TextBox 17"/>
          <p:cNvSpPr txBox="1">
            <a:spLocks noChangeArrowheads="1"/>
          </p:cNvSpPr>
          <p:nvPr/>
        </p:nvSpPr>
        <p:spPr bwMode="auto">
          <a:xfrm>
            <a:off x="1864124" y="3239805"/>
            <a:ext cx="545946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smtClean="0">
                <a:latin typeface="微软雅黑" panose="020B0503020204020204" pitchFamily="34" charset="-122"/>
                <a:ea typeface="微软雅黑" panose="020B0503020204020204" pitchFamily="34" charset="-122"/>
              </a:rPr>
              <a:t>程序设计</a:t>
            </a:r>
            <a:r>
              <a:rPr lang="zh-CN" altLang="en-US" sz="2400" dirty="0" smtClean="0">
                <a:latin typeface="微软雅黑" panose="020B0503020204020204" pitchFamily="34" charset="-122"/>
                <a:ea typeface="微软雅黑" panose="020B0503020204020204" pitchFamily="34" charset="-122"/>
              </a:rPr>
              <a:t>：不仅仅告知正确与否</a:t>
            </a:r>
            <a:endParaRPr lang="zh-CN" altLang="en-US" sz="2400" dirty="0">
              <a:latin typeface="微软雅黑" panose="020B0503020204020204" pitchFamily="34" charset="-122"/>
              <a:ea typeface="微软雅黑" panose="020B0503020204020204" pitchFamily="34" charset="-122"/>
            </a:endParaRPr>
          </a:p>
        </p:txBody>
      </p:sp>
      <p:sp>
        <p:nvSpPr>
          <p:cNvPr id="11" name="TextBox 49"/>
          <p:cNvSpPr txBox="1">
            <a:spLocks noChangeArrowheads="1"/>
          </p:cNvSpPr>
          <p:nvPr/>
        </p:nvSpPr>
        <p:spPr bwMode="auto">
          <a:xfrm>
            <a:off x="2411615" y="3661173"/>
            <a:ext cx="4320779" cy="13388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动态测试   </a:t>
            </a: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代码风格</a:t>
            </a:r>
            <a:endParaRPr lang="zh-CN" altLang="en-US" dirty="0">
              <a:solidFill>
                <a:srgbClr val="4D4D4D"/>
              </a:solidFill>
              <a:latin typeface="微软雅黑" panose="020B0503020204020204" pitchFamily="34" charset="-122"/>
              <a:ea typeface="微软雅黑" panose="020B0503020204020204" pitchFamily="34" charset="-122"/>
            </a:endParaRPr>
          </a:p>
          <a:p>
            <a:pPr algn="ctr" eaLnBrk="1" hangingPunct="1">
              <a:lnSpc>
                <a:spcPct val="150000"/>
              </a:lnSpc>
            </a:pP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静态分析   </a:t>
            </a: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性能剖析</a:t>
            </a:r>
            <a:endParaRPr lang="en-US" altLang="zh-CN" dirty="0" smtClean="0">
              <a:solidFill>
                <a:srgbClr val="4D4D4D"/>
              </a:solidFill>
              <a:latin typeface="微软雅黑" panose="020B0503020204020204" pitchFamily="34" charset="-122"/>
              <a:ea typeface="微软雅黑" panose="020B0503020204020204" pitchFamily="34" charset="-122"/>
            </a:endParaRPr>
          </a:p>
          <a:p>
            <a:pPr algn="ctr" eaLnBrk="1" hangingPunct="1">
              <a:lnSpc>
                <a:spcPct val="150000"/>
              </a:lnSpc>
            </a:pPr>
            <a:r>
              <a:rPr lang="en-US" altLang="zh-CN"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并发评判   </a:t>
            </a:r>
            <a:r>
              <a:rPr lang="en-US" altLang="zh-CN"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代码查重</a:t>
            </a:r>
            <a:endParaRPr lang="en-US" altLang="zh-CN" dirty="0" smtClean="0">
              <a:solidFill>
                <a:srgbClr val="4D4D4D"/>
              </a:solidFill>
              <a:latin typeface="微软雅黑" panose="020B0503020204020204" pitchFamily="34" charset="-122"/>
              <a:ea typeface="微软雅黑" panose="020B0503020204020204" pitchFamily="34" charset="-122"/>
            </a:endParaRPr>
          </a:p>
          <a:p>
            <a:pPr algn="ctr" eaLnBrk="1" hangingPunct="1">
              <a:lnSpc>
                <a:spcPct val="150000"/>
              </a:lnSpc>
            </a:pPr>
            <a:r>
              <a:rPr lang="en-US" altLang="zh-CN"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输入输出任意组合</a:t>
            </a:r>
            <a:r>
              <a:rPr lang="en-US" altLang="zh-CN" dirty="0" smtClean="0">
                <a:solidFill>
                  <a:srgbClr val="4D4D4D"/>
                </a:solidFill>
                <a:latin typeface="微软雅黑" panose="020B0503020204020204" pitchFamily="34" charset="-122"/>
                <a:ea typeface="微软雅黑" panose="020B0503020204020204" pitchFamily="34" charset="-122"/>
              </a:rPr>
              <a:t>	◎</a:t>
            </a:r>
            <a:r>
              <a:rPr lang="zh-CN" altLang="en-US" dirty="0" smtClean="0">
                <a:solidFill>
                  <a:srgbClr val="4D4D4D"/>
                </a:solidFill>
                <a:latin typeface="微软雅黑" panose="020B0503020204020204" pitchFamily="34" charset="-122"/>
                <a:ea typeface="微软雅黑" panose="020B0503020204020204" pitchFamily="34" charset="-122"/>
              </a:rPr>
              <a:t>项目级源代码评测</a:t>
            </a:r>
            <a:endParaRPr lang="zh-CN" altLang="en-US" dirty="0">
              <a:solidFill>
                <a:srgbClr val="4D4D4D"/>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2620635321"/>
      </p:ext>
    </p:extLst>
  </p:cSld>
  <p:clrMapOvr>
    <a:masterClrMapping/>
  </p:clrMapOvr>
  <p:transition>
    <p:blinds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200152"/>
            <a:ext cx="8229600" cy="3943349"/>
          </a:xfrm>
        </p:spPr>
        <p:txBody>
          <a:bodyPr>
            <a:normAutofit lnSpcReduction="10000"/>
          </a:bodyPr>
          <a:lstStyle/>
          <a:p>
            <a:r>
              <a:rPr lang="zh-CN" altLang="en-US" sz="2400" b="1" dirty="0" smtClean="0">
                <a:latin typeface="微软雅黑" pitchFamily="34" charset="-122"/>
                <a:ea typeface="微软雅黑" pitchFamily="34" charset="-122"/>
              </a:rPr>
              <a:t>丰富的题目类型</a:t>
            </a:r>
            <a:endParaRPr lang="en-US" altLang="zh-CN" sz="2400" b="1" dirty="0" smtClean="0">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选择题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填空题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判断题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简答题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文件上传题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b="1" dirty="0" smtClean="0">
                <a:solidFill>
                  <a:srgbClr val="C00000"/>
                </a:solidFill>
                <a:latin typeface="微软雅黑" pitchFamily="34" charset="-122"/>
                <a:ea typeface="微软雅黑" pitchFamily="34" charset="-122"/>
              </a:rPr>
              <a:t>编程题</a:t>
            </a:r>
            <a:endParaRPr lang="en-US" altLang="zh-CN" sz="1600" b="1" dirty="0" smtClean="0">
              <a:solidFill>
                <a:srgbClr val="C00000"/>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接口编程题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程序片段编程题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算法可视化</a:t>
            </a:r>
            <a:endParaRPr lang="en-US" altLang="zh-CN" sz="1600" dirty="0" smtClean="0">
              <a:solidFill>
                <a:schemeClr val="bg2">
                  <a:lumMod val="50000"/>
                </a:schemeClr>
              </a:solidFill>
              <a:latin typeface="微软雅黑" pitchFamily="34" charset="-122"/>
              <a:ea typeface="微软雅黑" pitchFamily="34" charset="-122"/>
            </a:endParaRPr>
          </a:p>
          <a:p>
            <a:pPr lvl="1"/>
            <a:r>
              <a:rPr lang="en-US" altLang="zh-CN" sz="1600" dirty="0" smtClean="0">
                <a:solidFill>
                  <a:schemeClr val="bg2">
                    <a:lumMod val="50000"/>
                  </a:schemeClr>
                </a:solidFill>
                <a:latin typeface="微软雅黑" pitchFamily="34" charset="-122"/>
                <a:ea typeface="微软雅黑" pitchFamily="34" charset="-122"/>
              </a:rPr>
              <a:t>SQL</a:t>
            </a:r>
            <a:r>
              <a:rPr lang="zh-CN" altLang="en-US" sz="1600" dirty="0" smtClean="0">
                <a:solidFill>
                  <a:schemeClr val="bg2">
                    <a:lumMod val="50000"/>
                  </a:schemeClr>
                </a:solidFill>
                <a:latin typeface="微软雅黑" pitchFamily="34" charset="-122"/>
                <a:ea typeface="微软雅黑" pitchFamily="34" charset="-122"/>
              </a:rPr>
              <a:t>评测题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并行编程题</a:t>
            </a:r>
            <a:endParaRPr lang="en-US" altLang="zh-CN" sz="1600" dirty="0" smtClean="0">
              <a:solidFill>
                <a:schemeClr val="bg2">
                  <a:lumMod val="50000"/>
                </a:schemeClr>
              </a:solidFill>
              <a:latin typeface="微软雅黑" pitchFamily="34" charset="-122"/>
              <a:ea typeface="微软雅黑" pitchFamily="34" charset="-122"/>
            </a:endParaRPr>
          </a:p>
          <a:p>
            <a:pPr lvl="2"/>
            <a:r>
              <a:rPr lang="en-US" altLang="zh-CN" sz="1400" dirty="0" smtClean="0">
                <a:solidFill>
                  <a:schemeClr val="bg2">
                    <a:lumMod val="50000"/>
                  </a:schemeClr>
                </a:solidFill>
                <a:latin typeface="微软雅黑" pitchFamily="34" charset="-122"/>
                <a:ea typeface="微软雅黑" pitchFamily="34" charset="-122"/>
              </a:rPr>
              <a:t>MPI</a:t>
            </a:r>
            <a:r>
              <a:rPr lang="zh-CN" altLang="en-US" sz="1400" dirty="0" smtClean="0">
                <a:solidFill>
                  <a:schemeClr val="bg2">
                    <a:lumMod val="50000"/>
                  </a:schemeClr>
                </a:solidFill>
                <a:latin typeface="微软雅黑" pitchFamily="34" charset="-122"/>
                <a:ea typeface="微软雅黑" pitchFamily="34" charset="-122"/>
              </a:rPr>
              <a:t>分布式</a:t>
            </a:r>
            <a:endParaRPr lang="en-US" altLang="zh-CN" sz="1400" dirty="0" smtClean="0">
              <a:solidFill>
                <a:schemeClr val="bg2">
                  <a:lumMod val="50000"/>
                </a:schemeClr>
              </a:solidFill>
              <a:latin typeface="微软雅黑" pitchFamily="34" charset="-122"/>
              <a:ea typeface="微软雅黑" pitchFamily="34" charset="-122"/>
            </a:endParaRPr>
          </a:p>
          <a:p>
            <a:pPr lvl="2"/>
            <a:r>
              <a:rPr lang="zh-CN" altLang="en-US" sz="1400" dirty="0" smtClean="0">
                <a:solidFill>
                  <a:schemeClr val="bg2">
                    <a:lumMod val="50000"/>
                  </a:schemeClr>
                </a:solidFill>
                <a:latin typeface="微软雅黑" pitchFamily="34" charset="-122"/>
                <a:ea typeface="微软雅黑" pitchFamily="34" charset="-122"/>
              </a:rPr>
              <a:t>多线程</a:t>
            </a:r>
            <a:endParaRPr lang="en-US" altLang="zh-CN" sz="14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项目题</a:t>
            </a:r>
            <a:endParaRPr lang="en-US" altLang="zh-CN" sz="1600" dirty="0" smtClean="0">
              <a:solidFill>
                <a:schemeClr val="bg2">
                  <a:lumMod val="50000"/>
                </a:schemeClr>
              </a:solidFill>
              <a:latin typeface="微软雅黑" pitchFamily="34" charset="-122"/>
              <a:ea typeface="微软雅黑" pitchFamily="34" charset="-122"/>
            </a:endParaRPr>
          </a:p>
        </p:txBody>
      </p:sp>
      <p:cxnSp>
        <p:nvCxnSpPr>
          <p:cNvPr id="8" name="直接连接符 7"/>
          <p:cNvCxnSpPr/>
          <p:nvPr/>
        </p:nvCxnSpPr>
        <p:spPr>
          <a:xfrm>
            <a:off x="0" y="3005557"/>
            <a:ext cx="2900322"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 y="4009942"/>
            <a:ext cx="2971760"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1768075"/>
            <a:ext cx="857224"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5</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通用</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p>
        </p:txBody>
      </p:sp>
      <p:sp>
        <p:nvSpPr>
          <p:cNvPr id="15" name="TextBox 14"/>
          <p:cNvSpPr txBox="1"/>
          <p:nvPr/>
        </p:nvSpPr>
        <p:spPr>
          <a:xfrm>
            <a:off x="0" y="2964891"/>
            <a:ext cx="928662"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5</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编程</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p>
        </p:txBody>
      </p:sp>
      <p:sp>
        <p:nvSpPr>
          <p:cNvPr id="16" name="TextBox 15"/>
          <p:cNvSpPr txBox="1"/>
          <p:nvPr/>
        </p:nvSpPr>
        <p:spPr>
          <a:xfrm>
            <a:off x="0" y="3973003"/>
            <a:ext cx="1388534"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1</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并行编程</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endParaRPr lang="zh-CN" altLang="en-US" sz="1600" dirty="0">
              <a:solidFill>
                <a:prstClr val="black"/>
              </a:solidFill>
              <a:latin typeface="微软雅黑" pitchFamily="34" charset="-122"/>
              <a:ea typeface="微软雅黑" pitchFamily="34" charset="-122"/>
            </a:endParaRPr>
          </a:p>
        </p:txBody>
      </p:sp>
      <p:sp>
        <p:nvSpPr>
          <p:cNvPr id="17" name="矩形 16"/>
          <p:cNvSpPr/>
          <p:nvPr/>
        </p:nvSpPr>
        <p:spPr>
          <a:xfrm>
            <a:off x="3707904" y="4497169"/>
            <a:ext cx="5436096" cy="300077"/>
          </a:xfrm>
          <a:prstGeom prst="rect">
            <a:avLst/>
          </a:prstGeom>
        </p:spPr>
        <p:txBody>
          <a:bodyPr wrap="square" lIns="91436" tIns="45718" rIns="91436" bIns="45718">
            <a:spAutoFit/>
          </a:bodyPr>
          <a:lstStyle/>
          <a:p>
            <a:pPr defTabSz="914355"/>
            <a:r>
              <a:rPr lang="zh-CN" altLang="en-US" dirty="0" smtClean="0">
                <a:solidFill>
                  <a:prstClr val="black"/>
                </a:solidFill>
                <a:latin typeface="微软雅黑" pitchFamily="34" charset="-122"/>
                <a:ea typeface="微软雅黑" pitchFamily="34" charset="-122"/>
              </a:rPr>
              <a:t>面向问题，学生根据题目描述，编写完整的程序。</a:t>
            </a:r>
            <a:endParaRPr lang="en-US" altLang="zh-CN" dirty="0" smtClean="0">
              <a:solidFill>
                <a:prstClr val="black"/>
              </a:solidFill>
              <a:latin typeface="微软雅黑" pitchFamily="34" charset="-122"/>
              <a:ea typeface="微软雅黑" pitchFamily="34" charset="-122"/>
            </a:endParaRPr>
          </a:p>
        </p:txBody>
      </p:sp>
      <p:cxnSp>
        <p:nvCxnSpPr>
          <p:cNvPr id="12" name="直接连接符 11"/>
          <p:cNvCxnSpPr/>
          <p:nvPr/>
        </p:nvCxnSpPr>
        <p:spPr>
          <a:xfrm>
            <a:off x="0" y="4747992"/>
            <a:ext cx="2971760"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3" cstate="print"/>
          <a:srcRect/>
          <a:stretch>
            <a:fillRect/>
          </a:stretch>
        </p:blipFill>
        <p:spPr bwMode="auto">
          <a:xfrm>
            <a:off x="3347865" y="1059582"/>
            <a:ext cx="5901211" cy="3444685"/>
          </a:xfrm>
          <a:prstGeom prst="rect">
            <a:avLst/>
          </a:prstGeom>
          <a:noFill/>
          <a:ln w="9525">
            <a:noFill/>
            <a:miter lim="800000"/>
            <a:headEnd/>
            <a:tailEnd/>
          </a:ln>
        </p:spPr>
      </p:pic>
      <p:grpSp>
        <p:nvGrpSpPr>
          <p:cNvPr id="4" name="组合 19"/>
          <p:cNvGrpSpPr/>
          <p:nvPr/>
        </p:nvGrpSpPr>
        <p:grpSpPr>
          <a:xfrm>
            <a:off x="3564465" y="2878663"/>
            <a:ext cx="4885268" cy="300082"/>
            <a:chOff x="4989689" y="3860800"/>
            <a:chExt cx="6513690" cy="400109"/>
          </a:xfrm>
        </p:grpSpPr>
        <p:sp>
          <p:nvSpPr>
            <p:cNvPr id="13" name="圆角矩形 12"/>
            <p:cNvSpPr/>
            <p:nvPr/>
          </p:nvSpPr>
          <p:spPr>
            <a:xfrm>
              <a:off x="4989689" y="3861154"/>
              <a:ext cx="6479822" cy="37218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5"/>
              <a:endParaRPr lang="zh-CN" altLang="en-US" dirty="0">
                <a:solidFill>
                  <a:prstClr val="white"/>
                </a:solidFill>
              </a:endParaRPr>
            </a:p>
          </p:txBody>
        </p:sp>
        <p:sp>
          <p:nvSpPr>
            <p:cNvPr id="19" name="TextBox 18"/>
            <p:cNvSpPr txBox="1"/>
            <p:nvPr/>
          </p:nvSpPr>
          <p:spPr>
            <a:xfrm>
              <a:off x="8071559" y="3860800"/>
              <a:ext cx="3431820" cy="400109"/>
            </a:xfrm>
            <a:prstGeom prst="rect">
              <a:avLst/>
            </a:prstGeom>
            <a:solidFill>
              <a:srgbClr val="C00000"/>
            </a:solidFill>
            <a:ln>
              <a:solidFill>
                <a:srgbClr val="C00000"/>
              </a:solidFill>
            </a:ln>
          </p:spPr>
          <p:txBody>
            <a:bodyPr wrap="square" rtlCol="0">
              <a:spAutoFit/>
            </a:bodyPr>
            <a:lstStyle/>
            <a:p>
              <a:r>
                <a:rPr lang="zh-CN" altLang="en-US" dirty="0" smtClean="0">
                  <a:solidFill>
                    <a:schemeClr val="bg1"/>
                  </a:solidFill>
                  <a:latin typeface="微软雅黑" pitchFamily="34" charset="-122"/>
                  <a:ea typeface="微软雅黑" pitchFamily="34" charset="-122"/>
                </a:rPr>
                <a:t>支持任意的输入</a:t>
              </a:r>
              <a:r>
                <a:rPr lang="en-US" altLang="zh-CN" dirty="0" smtClean="0">
                  <a:solidFill>
                    <a:schemeClr val="bg1"/>
                  </a:solidFill>
                  <a:latin typeface="微软雅黑" pitchFamily="34" charset="-122"/>
                  <a:ea typeface="微软雅黑" pitchFamily="34" charset="-122"/>
                </a:rPr>
                <a:t>/</a:t>
              </a:r>
              <a:r>
                <a:rPr lang="zh-CN" altLang="en-US" dirty="0" smtClean="0">
                  <a:solidFill>
                    <a:schemeClr val="bg1"/>
                  </a:solidFill>
                  <a:latin typeface="微软雅黑" pitchFamily="34" charset="-122"/>
                  <a:ea typeface="微软雅黑" pitchFamily="34" charset="-122"/>
                </a:rPr>
                <a:t>输出方式组合</a:t>
              </a:r>
              <a:endParaRPr lang="zh-CN" altLang="en-US" dirty="0">
                <a:solidFill>
                  <a:schemeClr val="bg1"/>
                </a:solidFill>
                <a:latin typeface="微软雅黑" pitchFamily="34" charset="-122"/>
                <a:ea typeface="微软雅黑" pitchFamily="34" charset="-122"/>
              </a:endParaRPr>
            </a:p>
          </p:txBody>
        </p:sp>
      </p:grpSp>
      <p:grpSp>
        <p:nvGrpSpPr>
          <p:cNvPr id="5" name="组合 20"/>
          <p:cNvGrpSpPr/>
          <p:nvPr/>
        </p:nvGrpSpPr>
        <p:grpSpPr>
          <a:xfrm>
            <a:off x="3577165" y="3136900"/>
            <a:ext cx="4885268" cy="393708"/>
            <a:chOff x="4989689" y="3860793"/>
            <a:chExt cx="6513691" cy="372541"/>
          </a:xfrm>
        </p:grpSpPr>
        <p:sp>
          <p:nvSpPr>
            <p:cNvPr id="22" name="圆角矩形 21"/>
            <p:cNvSpPr/>
            <p:nvPr/>
          </p:nvSpPr>
          <p:spPr>
            <a:xfrm>
              <a:off x="4989689" y="3866800"/>
              <a:ext cx="6479822" cy="366534"/>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5"/>
              <a:endParaRPr lang="zh-CN" altLang="en-US" dirty="0">
                <a:solidFill>
                  <a:prstClr val="white"/>
                </a:solidFill>
              </a:endParaRPr>
            </a:p>
          </p:txBody>
        </p:sp>
        <p:sp>
          <p:nvSpPr>
            <p:cNvPr id="23" name="TextBox 22"/>
            <p:cNvSpPr txBox="1"/>
            <p:nvPr/>
          </p:nvSpPr>
          <p:spPr>
            <a:xfrm>
              <a:off x="7309559" y="3860793"/>
              <a:ext cx="4193821" cy="356509"/>
            </a:xfrm>
            <a:prstGeom prst="rect">
              <a:avLst/>
            </a:prstGeom>
            <a:solidFill>
              <a:srgbClr val="C00000"/>
            </a:solidFill>
            <a:ln>
              <a:solidFill>
                <a:srgbClr val="C00000"/>
              </a:solidFill>
            </a:ln>
          </p:spPr>
          <p:txBody>
            <a:bodyPr wrap="square" rtlCol="0" anchor="ctr">
              <a:noAutofit/>
            </a:bodyPr>
            <a:lstStyle/>
            <a:p>
              <a:r>
                <a:rPr lang="zh-CN" altLang="en-US" dirty="0" smtClean="0">
                  <a:solidFill>
                    <a:schemeClr val="bg1"/>
                  </a:solidFill>
                  <a:latin typeface="微软雅黑" pitchFamily="34" charset="-122"/>
                  <a:ea typeface="微软雅黑" pitchFamily="34" charset="-122"/>
                </a:rPr>
                <a:t>支持</a:t>
              </a:r>
              <a:r>
                <a:rPr lang="en-US" altLang="zh-CN" dirty="0" smtClean="0">
                  <a:solidFill>
                    <a:schemeClr val="bg1"/>
                  </a:solidFill>
                  <a:latin typeface="微软雅黑" pitchFamily="34" charset="-122"/>
                  <a:ea typeface="微软雅黑" pitchFamily="34" charset="-122"/>
                </a:rPr>
                <a:t>C</a:t>
              </a:r>
              <a:r>
                <a:rPr lang="zh-CN" altLang="en-US" dirty="0" smtClean="0">
                  <a:solidFill>
                    <a:schemeClr val="bg1"/>
                  </a:solidFill>
                  <a:latin typeface="微软雅黑" pitchFamily="34" charset="-122"/>
                  <a:ea typeface="微软雅黑" pitchFamily="34" charset="-122"/>
                </a:rPr>
                <a:t>、</a:t>
              </a:r>
              <a:r>
                <a:rPr lang="en-US" altLang="zh-CN" dirty="0" smtClean="0">
                  <a:solidFill>
                    <a:schemeClr val="bg1"/>
                  </a:solidFill>
                  <a:latin typeface="微软雅黑" pitchFamily="34" charset="-122"/>
                  <a:ea typeface="微软雅黑" pitchFamily="34" charset="-122"/>
                </a:rPr>
                <a:t>C++</a:t>
              </a:r>
              <a:r>
                <a:rPr lang="zh-CN" altLang="en-US" dirty="0" smtClean="0">
                  <a:solidFill>
                    <a:schemeClr val="bg1"/>
                  </a:solidFill>
                  <a:latin typeface="微软雅黑" pitchFamily="34" charset="-122"/>
                  <a:ea typeface="微软雅黑" pitchFamily="34" charset="-122"/>
                </a:rPr>
                <a:t>、</a:t>
              </a:r>
              <a:r>
                <a:rPr lang="en-US" altLang="zh-CN" dirty="0" smtClean="0">
                  <a:solidFill>
                    <a:schemeClr val="bg1"/>
                  </a:solidFill>
                  <a:latin typeface="微软雅黑" pitchFamily="34" charset="-122"/>
                  <a:ea typeface="微软雅黑" pitchFamily="34" charset="-122"/>
                </a:rPr>
                <a:t>Java</a:t>
              </a:r>
              <a:r>
                <a:rPr lang="zh-CN" altLang="en-US" dirty="0" smtClean="0">
                  <a:solidFill>
                    <a:schemeClr val="bg1"/>
                  </a:solidFill>
                  <a:latin typeface="微软雅黑" pitchFamily="34" charset="-122"/>
                  <a:ea typeface="微软雅黑" pitchFamily="34" charset="-122"/>
                </a:rPr>
                <a:t>、</a:t>
              </a:r>
              <a:r>
                <a:rPr lang="en-US" altLang="zh-CN" dirty="0" smtClean="0">
                  <a:solidFill>
                    <a:schemeClr val="bg1"/>
                  </a:solidFill>
                  <a:latin typeface="微软雅黑" pitchFamily="34" charset="-122"/>
                  <a:ea typeface="微软雅黑" pitchFamily="34" charset="-122"/>
                </a:rPr>
                <a:t>Python</a:t>
              </a:r>
              <a:r>
                <a:rPr lang="zh-CN" altLang="en-US" dirty="0" smtClean="0">
                  <a:solidFill>
                    <a:schemeClr val="bg1"/>
                  </a:solidFill>
                  <a:latin typeface="微软雅黑" pitchFamily="34" charset="-122"/>
                  <a:ea typeface="微软雅黑" pitchFamily="34" charset="-122"/>
                </a:rPr>
                <a:t>、</a:t>
              </a:r>
              <a:r>
                <a:rPr lang="en-US" altLang="zh-CN" dirty="0" smtClean="0">
                  <a:solidFill>
                    <a:schemeClr val="bg1"/>
                  </a:solidFill>
                  <a:latin typeface="微软雅黑" pitchFamily="34" charset="-122"/>
                  <a:ea typeface="微软雅黑" pitchFamily="34" charset="-122"/>
                </a:rPr>
                <a:t>C#</a:t>
              </a:r>
              <a:r>
                <a:rPr lang="zh-CN" altLang="en-US" dirty="0" smtClean="0">
                  <a:solidFill>
                    <a:schemeClr val="bg1"/>
                  </a:solidFill>
                  <a:latin typeface="微软雅黑" pitchFamily="34" charset="-122"/>
                  <a:ea typeface="微软雅黑" pitchFamily="34" charset="-122"/>
                </a:rPr>
                <a:t>等</a:t>
              </a:r>
              <a:endParaRPr lang="zh-CN" altLang="en-US" dirty="0">
                <a:solidFill>
                  <a:schemeClr val="bg1"/>
                </a:solidFill>
                <a:latin typeface="微软雅黑" pitchFamily="34" charset="-122"/>
                <a:ea typeface="微软雅黑" pitchFamily="34" charset="-122"/>
              </a:endParaRPr>
            </a:p>
          </p:txBody>
        </p:sp>
      </p:grpSp>
      <p:sp>
        <p:nvSpPr>
          <p:cNvPr id="20"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平台：程序设计</a:t>
            </a:r>
          </a:p>
        </p:txBody>
      </p:sp>
      <p:sp>
        <p:nvSpPr>
          <p:cNvPr id="18" name="矩形 17"/>
          <p:cNvSpPr/>
          <p:nvPr/>
        </p:nvSpPr>
        <p:spPr>
          <a:xfrm>
            <a:off x="3717691" y="4758626"/>
            <a:ext cx="5436096" cy="300078"/>
          </a:xfrm>
          <a:prstGeom prst="rect">
            <a:avLst/>
          </a:prstGeom>
        </p:spPr>
        <p:txBody>
          <a:bodyPr wrap="square" lIns="91436" tIns="45718" rIns="91436" bIns="45718">
            <a:spAutoFit/>
          </a:bodyPr>
          <a:lstStyle/>
          <a:p>
            <a:pPr defTabSz="914355"/>
            <a:r>
              <a:rPr lang="zh-CN" altLang="en-US" dirty="0" smtClean="0">
                <a:solidFill>
                  <a:prstClr val="black"/>
                </a:solidFill>
                <a:latin typeface="微软雅黑" pitchFamily="34" charset="-122"/>
                <a:ea typeface="微软雅黑" pitchFamily="34" charset="-122"/>
              </a:rPr>
              <a:t>其它评测系统仅支持：标准输入</a:t>
            </a:r>
            <a:r>
              <a:rPr lang="en-US" altLang="zh-CN" dirty="0" smtClean="0">
                <a:solidFill>
                  <a:prstClr val="black"/>
                </a:solidFill>
                <a:latin typeface="微软雅黑" pitchFamily="34" charset="-122"/>
                <a:ea typeface="微软雅黑" pitchFamily="34" charset="-122"/>
              </a:rPr>
              <a:t>/</a:t>
            </a:r>
            <a:r>
              <a:rPr lang="zh-CN" altLang="en-US" dirty="0" smtClean="0">
                <a:solidFill>
                  <a:prstClr val="black"/>
                </a:solidFill>
                <a:latin typeface="微软雅黑" pitchFamily="34" charset="-122"/>
                <a:ea typeface="微软雅黑" pitchFamily="34" charset="-122"/>
              </a:rPr>
              <a:t>标准输出</a:t>
            </a:r>
            <a:endParaRPr lang="en-US" altLang="zh-CN" dirty="0" smtClean="0">
              <a:solidFill>
                <a:prstClr val="black"/>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200152"/>
            <a:ext cx="8229600" cy="3943349"/>
          </a:xfrm>
        </p:spPr>
        <p:txBody>
          <a:bodyPr>
            <a:normAutofit lnSpcReduction="10000"/>
          </a:bodyPr>
          <a:lstStyle/>
          <a:p>
            <a:r>
              <a:rPr lang="zh-CN" altLang="en-US" sz="2400" b="1" dirty="0" smtClean="0">
                <a:latin typeface="微软雅黑" pitchFamily="34" charset="-122"/>
                <a:ea typeface="微软雅黑" pitchFamily="34" charset="-122"/>
              </a:rPr>
              <a:t>丰富的题目类型</a:t>
            </a:r>
            <a:endParaRPr lang="en-US" altLang="zh-CN" sz="2400" b="1" dirty="0" smtClean="0">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选择题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填空题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判断题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简答题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文件上传题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编程题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b="1" dirty="0" smtClean="0">
                <a:solidFill>
                  <a:srgbClr val="C00000"/>
                </a:solidFill>
                <a:latin typeface="微软雅黑" pitchFamily="34" charset="-122"/>
                <a:ea typeface="微软雅黑" pitchFamily="34" charset="-122"/>
              </a:rPr>
              <a:t>接口编程题</a:t>
            </a:r>
            <a:endParaRPr lang="en-US" altLang="zh-CN" sz="1600" b="1" dirty="0" smtClean="0">
              <a:solidFill>
                <a:srgbClr val="C00000"/>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程序片段编程题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算法可视化</a:t>
            </a:r>
            <a:endParaRPr lang="en-US" altLang="zh-CN" sz="1600" dirty="0" smtClean="0">
              <a:solidFill>
                <a:schemeClr val="bg2">
                  <a:lumMod val="50000"/>
                </a:schemeClr>
              </a:solidFill>
              <a:latin typeface="微软雅黑" pitchFamily="34" charset="-122"/>
              <a:ea typeface="微软雅黑" pitchFamily="34" charset="-122"/>
            </a:endParaRPr>
          </a:p>
          <a:p>
            <a:pPr lvl="1"/>
            <a:r>
              <a:rPr lang="en-US" altLang="zh-CN" sz="1600" dirty="0" smtClean="0">
                <a:solidFill>
                  <a:schemeClr val="bg2">
                    <a:lumMod val="50000"/>
                  </a:schemeClr>
                </a:solidFill>
                <a:latin typeface="微软雅黑" pitchFamily="34" charset="-122"/>
                <a:ea typeface="微软雅黑" pitchFamily="34" charset="-122"/>
              </a:rPr>
              <a:t>SQL</a:t>
            </a:r>
            <a:r>
              <a:rPr lang="zh-CN" altLang="en-US" sz="1600" dirty="0" smtClean="0">
                <a:solidFill>
                  <a:schemeClr val="bg2">
                    <a:lumMod val="50000"/>
                  </a:schemeClr>
                </a:solidFill>
                <a:latin typeface="微软雅黑" pitchFamily="34" charset="-122"/>
                <a:ea typeface="微软雅黑" pitchFamily="34" charset="-122"/>
              </a:rPr>
              <a:t>评测题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并行编程题</a:t>
            </a:r>
            <a:endParaRPr lang="en-US" altLang="zh-CN" sz="1600" dirty="0" smtClean="0">
              <a:solidFill>
                <a:schemeClr val="bg2">
                  <a:lumMod val="50000"/>
                </a:schemeClr>
              </a:solidFill>
              <a:latin typeface="微软雅黑" pitchFamily="34" charset="-122"/>
              <a:ea typeface="微软雅黑" pitchFamily="34" charset="-122"/>
            </a:endParaRPr>
          </a:p>
          <a:p>
            <a:pPr lvl="2"/>
            <a:r>
              <a:rPr lang="en-US" altLang="zh-CN" sz="1400" dirty="0" smtClean="0">
                <a:solidFill>
                  <a:schemeClr val="bg2">
                    <a:lumMod val="50000"/>
                  </a:schemeClr>
                </a:solidFill>
                <a:latin typeface="微软雅黑" pitchFamily="34" charset="-122"/>
                <a:ea typeface="微软雅黑" pitchFamily="34" charset="-122"/>
              </a:rPr>
              <a:t>MPI</a:t>
            </a:r>
            <a:r>
              <a:rPr lang="zh-CN" altLang="en-US" sz="1400" dirty="0" smtClean="0">
                <a:solidFill>
                  <a:schemeClr val="bg2">
                    <a:lumMod val="50000"/>
                  </a:schemeClr>
                </a:solidFill>
                <a:latin typeface="微软雅黑" pitchFamily="34" charset="-122"/>
                <a:ea typeface="微软雅黑" pitchFamily="34" charset="-122"/>
              </a:rPr>
              <a:t>分布式</a:t>
            </a:r>
            <a:endParaRPr lang="en-US" altLang="zh-CN" sz="1400" dirty="0" smtClean="0">
              <a:solidFill>
                <a:schemeClr val="bg2">
                  <a:lumMod val="50000"/>
                </a:schemeClr>
              </a:solidFill>
              <a:latin typeface="微软雅黑" pitchFamily="34" charset="-122"/>
              <a:ea typeface="微软雅黑" pitchFamily="34" charset="-122"/>
            </a:endParaRPr>
          </a:p>
          <a:p>
            <a:pPr lvl="2"/>
            <a:r>
              <a:rPr lang="zh-CN" altLang="en-US" sz="1400" dirty="0" smtClean="0">
                <a:solidFill>
                  <a:schemeClr val="bg2">
                    <a:lumMod val="50000"/>
                  </a:schemeClr>
                </a:solidFill>
                <a:latin typeface="微软雅黑" pitchFamily="34" charset="-122"/>
                <a:ea typeface="微软雅黑" pitchFamily="34" charset="-122"/>
              </a:rPr>
              <a:t>多线程</a:t>
            </a:r>
            <a:endParaRPr lang="en-US" altLang="zh-CN" sz="14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项目题</a:t>
            </a:r>
            <a:endParaRPr lang="en-US" altLang="zh-CN" sz="1600" dirty="0" smtClean="0">
              <a:solidFill>
                <a:schemeClr val="bg2">
                  <a:lumMod val="50000"/>
                </a:schemeClr>
              </a:solidFill>
              <a:latin typeface="微软雅黑" pitchFamily="34" charset="-122"/>
              <a:ea typeface="微软雅黑" pitchFamily="34" charset="-122"/>
            </a:endParaRPr>
          </a:p>
        </p:txBody>
      </p:sp>
      <p:cxnSp>
        <p:nvCxnSpPr>
          <p:cNvPr id="8" name="直接连接符 7"/>
          <p:cNvCxnSpPr/>
          <p:nvPr/>
        </p:nvCxnSpPr>
        <p:spPr>
          <a:xfrm>
            <a:off x="0" y="3005402"/>
            <a:ext cx="2900322"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 y="4010020"/>
            <a:ext cx="2971760"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1768075"/>
            <a:ext cx="857224"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5</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通用</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p>
        </p:txBody>
      </p:sp>
      <p:sp>
        <p:nvSpPr>
          <p:cNvPr id="15" name="TextBox 14"/>
          <p:cNvSpPr txBox="1"/>
          <p:nvPr/>
        </p:nvSpPr>
        <p:spPr>
          <a:xfrm>
            <a:off x="0" y="3048781"/>
            <a:ext cx="928662"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5</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编程</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p>
        </p:txBody>
      </p:sp>
      <p:sp>
        <p:nvSpPr>
          <p:cNvPr id="16" name="TextBox 15"/>
          <p:cNvSpPr txBox="1"/>
          <p:nvPr/>
        </p:nvSpPr>
        <p:spPr>
          <a:xfrm>
            <a:off x="0" y="3973003"/>
            <a:ext cx="1447800"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1</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并行编程</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endParaRPr lang="zh-CN" altLang="en-US" sz="1600" dirty="0">
              <a:solidFill>
                <a:prstClr val="black"/>
              </a:solidFill>
              <a:latin typeface="微软雅黑" pitchFamily="34" charset="-122"/>
              <a:ea typeface="微软雅黑" pitchFamily="34" charset="-122"/>
            </a:endParaRPr>
          </a:p>
        </p:txBody>
      </p:sp>
      <p:cxnSp>
        <p:nvCxnSpPr>
          <p:cNvPr id="12" name="直接连接符 11"/>
          <p:cNvCxnSpPr/>
          <p:nvPr/>
        </p:nvCxnSpPr>
        <p:spPr>
          <a:xfrm>
            <a:off x="-8467" y="4731370"/>
            <a:ext cx="2971760"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20" name="Picture 2"/>
          <p:cNvPicPr>
            <a:picLocks noChangeAspect="1" noChangeArrowheads="1"/>
          </p:cNvPicPr>
          <p:nvPr/>
        </p:nvPicPr>
        <p:blipFill>
          <a:blip r:embed="rId3" cstate="print"/>
          <a:srcRect/>
          <a:stretch>
            <a:fillRect/>
          </a:stretch>
        </p:blipFill>
        <p:spPr bwMode="auto">
          <a:xfrm>
            <a:off x="3419872" y="1643062"/>
            <a:ext cx="5724128" cy="3500438"/>
          </a:xfrm>
          <a:prstGeom prst="rect">
            <a:avLst/>
          </a:prstGeom>
          <a:noFill/>
          <a:ln w="9525">
            <a:noFill/>
            <a:miter lim="800000"/>
            <a:headEnd/>
            <a:tailEnd/>
          </a:ln>
        </p:spPr>
      </p:pic>
      <p:cxnSp>
        <p:nvCxnSpPr>
          <p:cNvPr id="21" name="直接连接符 20"/>
          <p:cNvCxnSpPr/>
          <p:nvPr/>
        </p:nvCxnSpPr>
        <p:spPr>
          <a:xfrm>
            <a:off x="3563888" y="3273828"/>
            <a:ext cx="8640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3870201" y="3632915"/>
            <a:ext cx="4572000" cy="738659"/>
          </a:xfrm>
          <a:prstGeom prst="rect">
            <a:avLst/>
          </a:prstGeom>
          <a:solidFill>
            <a:srgbClr val="C00000"/>
          </a:solidFill>
        </p:spPr>
        <p:txBody>
          <a:bodyPr lIns="91436" tIns="45718" rIns="91436" bIns="45718">
            <a:spAutoFit/>
          </a:bodyPr>
          <a:lstStyle/>
          <a:p>
            <a:pPr algn="just" defTabSz="914355"/>
            <a:r>
              <a:rPr lang="zh-CN" altLang="en-US" sz="1500" b="1" dirty="0" smtClean="0">
                <a:solidFill>
                  <a:schemeClr val="bg1"/>
                </a:solidFill>
                <a:latin typeface="微软雅黑" pitchFamily="34" charset="-122"/>
                <a:ea typeface="微软雅黑" pitchFamily="34" charset="-122"/>
              </a:rPr>
              <a:t>定义好接口，学生编写实现：</a:t>
            </a:r>
            <a:endParaRPr lang="en-US" altLang="zh-CN" sz="1500" b="1" dirty="0" smtClean="0">
              <a:solidFill>
                <a:schemeClr val="bg1"/>
              </a:solidFill>
              <a:latin typeface="微软雅黑" pitchFamily="34" charset="-122"/>
              <a:ea typeface="微软雅黑" pitchFamily="34" charset="-122"/>
            </a:endParaRPr>
          </a:p>
          <a:p>
            <a:pPr algn="just" defTabSz="914355"/>
            <a:r>
              <a:rPr lang="zh-CN" altLang="en-US" dirty="0" smtClean="0">
                <a:solidFill>
                  <a:schemeClr val="bg1"/>
                </a:solidFill>
                <a:latin typeface="微软雅黑" pitchFamily="34" charset="-122"/>
                <a:ea typeface="微软雅黑" pitchFamily="34" charset="-122"/>
              </a:rPr>
              <a:t>学生依据头文件（</a:t>
            </a:r>
            <a:r>
              <a:rPr lang="en-US" altLang="zh-CN" dirty="0" smtClean="0">
                <a:solidFill>
                  <a:schemeClr val="bg1"/>
                </a:solidFill>
                <a:latin typeface="微软雅黑" pitchFamily="34" charset="-122"/>
                <a:ea typeface="微软雅黑" pitchFamily="34" charset="-122"/>
              </a:rPr>
              <a:t>c</a:t>
            </a:r>
            <a:r>
              <a:rPr lang="zh-CN" altLang="en-US" dirty="0" smtClean="0">
                <a:solidFill>
                  <a:schemeClr val="bg1"/>
                </a:solidFill>
                <a:latin typeface="微软雅黑" pitchFamily="34" charset="-122"/>
                <a:ea typeface="微软雅黑" pitchFamily="34" charset="-122"/>
              </a:rPr>
              <a:t>）、或者继承基类（</a:t>
            </a:r>
            <a:r>
              <a:rPr lang="en-US" altLang="zh-CN" dirty="0" err="1" smtClean="0">
                <a:solidFill>
                  <a:schemeClr val="bg1"/>
                </a:solidFill>
                <a:latin typeface="微软雅黑" pitchFamily="34" charset="-122"/>
                <a:ea typeface="微软雅黑" pitchFamily="34" charset="-122"/>
              </a:rPr>
              <a:t>c++</a:t>
            </a:r>
            <a:r>
              <a:rPr lang="zh-CN" altLang="en-US" dirty="0" smtClean="0">
                <a:solidFill>
                  <a:schemeClr val="bg1"/>
                </a:solidFill>
                <a:latin typeface="微软雅黑" pitchFamily="34" charset="-122"/>
                <a:ea typeface="微软雅黑" pitchFamily="34" charset="-122"/>
              </a:rPr>
              <a:t>、</a:t>
            </a:r>
            <a:r>
              <a:rPr lang="en-US" altLang="zh-CN" dirty="0" smtClean="0">
                <a:solidFill>
                  <a:schemeClr val="bg1"/>
                </a:solidFill>
                <a:latin typeface="微软雅黑" pitchFamily="34" charset="-122"/>
                <a:ea typeface="微软雅黑" pitchFamily="34" charset="-122"/>
              </a:rPr>
              <a:t>java</a:t>
            </a:r>
            <a:r>
              <a:rPr lang="zh-CN" altLang="en-US" dirty="0" smtClean="0">
                <a:solidFill>
                  <a:schemeClr val="bg1"/>
                </a:solidFill>
                <a:latin typeface="微软雅黑" pitchFamily="34" charset="-122"/>
                <a:ea typeface="微软雅黑" pitchFamily="34" charset="-122"/>
              </a:rPr>
              <a:t>），编写</a:t>
            </a:r>
            <a:r>
              <a:rPr lang="zh-CN" altLang="en-US" b="1" dirty="0" smtClean="0">
                <a:solidFill>
                  <a:schemeClr val="bg1"/>
                </a:solidFill>
                <a:latin typeface="微软雅黑" pitchFamily="34" charset="-122"/>
                <a:ea typeface="微软雅黑" pitchFamily="34" charset="-122"/>
              </a:rPr>
              <a:t>方法实现</a:t>
            </a:r>
            <a:r>
              <a:rPr lang="zh-CN" altLang="en-US" dirty="0" smtClean="0">
                <a:solidFill>
                  <a:schemeClr val="bg1"/>
                </a:solidFill>
                <a:latin typeface="微软雅黑" pitchFamily="34" charset="-122"/>
                <a:ea typeface="微软雅黑" pitchFamily="34" charset="-122"/>
              </a:rPr>
              <a:t>。对学生写代码提供一种导向与约束作用。</a:t>
            </a:r>
            <a:endParaRPr lang="en-US" altLang="zh-CN" dirty="0" smtClean="0">
              <a:solidFill>
                <a:schemeClr val="bg1"/>
              </a:solidFill>
              <a:latin typeface="微软雅黑" pitchFamily="34" charset="-122"/>
              <a:ea typeface="微软雅黑" pitchFamily="34" charset="-122"/>
            </a:endParaRPr>
          </a:p>
        </p:txBody>
      </p:sp>
      <p:sp>
        <p:nvSpPr>
          <p:cNvPr id="17"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平台：程序设计</a:t>
            </a:r>
          </a:p>
        </p:txBody>
      </p:sp>
      <p:sp>
        <p:nvSpPr>
          <p:cNvPr id="18" name="矩形 17"/>
          <p:cNvSpPr/>
          <p:nvPr/>
        </p:nvSpPr>
        <p:spPr>
          <a:xfrm>
            <a:off x="3854821" y="4657770"/>
            <a:ext cx="3384878" cy="323161"/>
          </a:xfrm>
          <a:prstGeom prst="rect">
            <a:avLst/>
          </a:prstGeom>
          <a:solidFill>
            <a:srgbClr val="C00000"/>
          </a:solidFill>
        </p:spPr>
        <p:txBody>
          <a:bodyPr wrap="square" lIns="91436" tIns="45718" rIns="91436" bIns="45718">
            <a:spAutoFit/>
          </a:bodyPr>
          <a:lstStyle/>
          <a:p>
            <a:pPr algn="just" defTabSz="914355"/>
            <a:r>
              <a:rPr lang="zh-CN" altLang="en-US" sz="1500" b="1" dirty="0" smtClean="0">
                <a:solidFill>
                  <a:schemeClr val="bg1"/>
                </a:solidFill>
                <a:latin typeface="微软雅黑" pitchFamily="34" charset="-122"/>
                <a:ea typeface="微软雅黑" pitchFamily="34" charset="-122"/>
              </a:rPr>
              <a:t>主要用于面向对象语言（</a:t>
            </a:r>
            <a:r>
              <a:rPr lang="en-US" altLang="zh-CN" sz="1500" b="1" dirty="0" smtClean="0">
                <a:solidFill>
                  <a:schemeClr val="bg1"/>
                </a:solidFill>
                <a:latin typeface="微软雅黑" pitchFamily="34" charset="-122"/>
                <a:ea typeface="微软雅黑" pitchFamily="34" charset="-122"/>
              </a:rPr>
              <a:t>C++, Java</a:t>
            </a:r>
            <a:r>
              <a:rPr lang="zh-CN" altLang="en-US" sz="1500" b="1" dirty="0" smtClean="0">
                <a:solidFill>
                  <a:schemeClr val="bg1"/>
                </a:solidFill>
                <a:latin typeface="微软雅黑" pitchFamily="34" charset="-122"/>
                <a:ea typeface="微软雅黑" pitchFamily="34" charset="-122"/>
              </a:rPr>
              <a:t>）</a:t>
            </a:r>
            <a:endParaRPr lang="en-US" altLang="zh-CN" dirty="0" smtClean="0">
              <a:solidFill>
                <a:schemeClr val="bg1"/>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200152"/>
            <a:ext cx="8229600" cy="3943349"/>
          </a:xfrm>
        </p:spPr>
        <p:txBody>
          <a:bodyPr>
            <a:normAutofit lnSpcReduction="10000"/>
          </a:bodyPr>
          <a:lstStyle/>
          <a:p>
            <a:r>
              <a:rPr lang="zh-CN" altLang="en-US" sz="2400" b="1" dirty="0" smtClean="0">
                <a:latin typeface="微软雅黑" pitchFamily="34" charset="-122"/>
                <a:ea typeface="微软雅黑" pitchFamily="34" charset="-122"/>
              </a:rPr>
              <a:t>丰富的题目类型</a:t>
            </a:r>
            <a:endParaRPr lang="en-US" altLang="zh-CN" sz="2400" b="1" dirty="0" smtClean="0">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选择题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填空题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判断题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简答题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文件上传题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编程题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接口编程题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b="1" dirty="0" smtClean="0">
                <a:solidFill>
                  <a:srgbClr val="C00000"/>
                </a:solidFill>
                <a:latin typeface="微软雅黑" pitchFamily="34" charset="-122"/>
                <a:ea typeface="微软雅黑" pitchFamily="34" charset="-122"/>
              </a:rPr>
              <a:t>程序片段编程题</a:t>
            </a:r>
            <a:endParaRPr lang="en-US" altLang="zh-CN" sz="1600" b="1" dirty="0" smtClean="0">
              <a:solidFill>
                <a:srgbClr val="C00000"/>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算法可视化</a:t>
            </a:r>
            <a:endParaRPr lang="en-US" altLang="zh-CN" sz="1600" dirty="0" smtClean="0">
              <a:solidFill>
                <a:schemeClr val="bg2">
                  <a:lumMod val="50000"/>
                </a:schemeClr>
              </a:solidFill>
              <a:latin typeface="微软雅黑" pitchFamily="34" charset="-122"/>
              <a:ea typeface="微软雅黑" pitchFamily="34" charset="-122"/>
            </a:endParaRPr>
          </a:p>
          <a:p>
            <a:pPr lvl="1"/>
            <a:r>
              <a:rPr lang="en-US" altLang="zh-CN" sz="1600" dirty="0" smtClean="0">
                <a:solidFill>
                  <a:schemeClr val="bg2">
                    <a:lumMod val="50000"/>
                  </a:schemeClr>
                </a:solidFill>
                <a:latin typeface="微软雅黑" pitchFamily="34" charset="-122"/>
                <a:ea typeface="微软雅黑" pitchFamily="34" charset="-122"/>
              </a:rPr>
              <a:t>SQL</a:t>
            </a:r>
            <a:r>
              <a:rPr lang="zh-CN" altLang="en-US" sz="1600" dirty="0" smtClean="0">
                <a:solidFill>
                  <a:schemeClr val="bg2">
                    <a:lumMod val="50000"/>
                  </a:schemeClr>
                </a:solidFill>
                <a:latin typeface="微软雅黑" pitchFamily="34" charset="-122"/>
                <a:ea typeface="微软雅黑" pitchFamily="34" charset="-122"/>
              </a:rPr>
              <a:t>评测题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并行编程题</a:t>
            </a:r>
            <a:endParaRPr lang="en-US" altLang="zh-CN" sz="1600" dirty="0" smtClean="0">
              <a:solidFill>
                <a:schemeClr val="bg2">
                  <a:lumMod val="50000"/>
                </a:schemeClr>
              </a:solidFill>
              <a:latin typeface="微软雅黑" pitchFamily="34" charset="-122"/>
              <a:ea typeface="微软雅黑" pitchFamily="34" charset="-122"/>
            </a:endParaRPr>
          </a:p>
          <a:p>
            <a:pPr lvl="2"/>
            <a:r>
              <a:rPr lang="en-US" altLang="zh-CN" sz="1400" dirty="0" smtClean="0">
                <a:solidFill>
                  <a:schemeClr val="bg2">
                    <a:lumMod val="50000"/>
                  </a:schemeClr>
                </a:solidFill>
                <a:latin typeface="微软雅黑" pitchFamily="34" charset="-122"/>
                <a:ea typeface="微软雅黑" pitchFamily="34" charset="-122"/>
              </a:rPr>
              <a:t>MPI</a:t>
            </a:r>
            <a:r>
              <a:rPr lang="zh-CN" altLang="en-US" sz="1400" dirty="0" smtClean="0">
                <a:solidFill>
                  <a:schemeClr val="bg2">
                    <a:lumMod val="50000"/>
                  </a:schemeClr>
                </a:solidFill>
                <a:latin typeface="微软雅黑" pitchFamily="34" charset="-122"/>
                <a:ea typeface="微软雅黑" pitchFamily="34" charset="-122"/>
              </a:rPr>
              <a:t>分布式</a:t>
            </a:r>
            <a:endParaRPr lang="en-US" altLang="zh-CN" sz="1400" dirty="0" smtClean="0">
              <a:solidFill>
                <a:schemeClr val="bg2">
                  <a:lumMod val="50000"/>
                </a:schemeClr>
              </a:solidFill>
              <a:latin typeface="微软雅黑" pitchFamily="34" charset="-122"/>
              <a:ea typeface="微软雅黑" pitchFamily="34" charset="-122"/>
            </a:endParaRPr>
          </a:p>
          <a:p>
            <a:pPr lvl="2"/>
            <a:r>
              <a:rPr lang="zh-CN" altLang="en-US" sz="1400" dirty="0" smtClean="0">
                <a:solidFill>
                  <a:schemeClr val="bg2">
                    <a:lumMod val="50000"/>
                  </a:schemeClr>
                </a:solidFill>
                <a:latin typeface="微软雅黑" pitchFamily="34" charset="-122"/>
                <a:ea typeface="微软雅黑" pitchFamily="34" charset="-122"/>
              </a:rPr>
              <a:t>多线程</a:t>
            </a:r>
            <a:endParaRPr lang="en-US" altLang="zh-CN" sz="14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项目题</a:t>
            </a:r>
            <a:endParaRPr lang="en-US" altLang="zh-CN" sz="1600" dirty="0" smtClean="0">
              <a:solidFill>
                <a:schemeClr val="bg2">
                  <a:lumMod val="50000"/>
                </a:schemeClr>
              </a:solidFill>
              <a:latin typeface="微软雅黑" pitchFamily="34" charset="-122"/>
              <a:ea typeface="微软雅黑" pitchFamily="34" charset="-122"/>
            </a:endParaRPr>
          </a:p>
        </p:txBody>
      </p:sp>
      <p:cxnSp>
        <p:nvCxnSpPr>
          <p:cNvPr id="8" name="直接连接符 7"/>
          <p:cNvCxnSpPr/>
          <p:nvPr/>
        </p:nvCxnSpPr>
        <p:spPr>
          <a:xfrm>
            <a:off x="0" y="2946679"/>
            <a:ext cx="2900322"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 y="3992169"/>
            <a:ext cx="2971760"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1768075"/>
            <a:ext cx="857224"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5</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通用</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p>
        </p:txBody>
      </p:sp>
      <p:sp>
        <p:nvSpPr>
          <p:cNvPr id="15" name="TextBox 14"/>
          <p:cNvSpPr txBox="1"/>
          <p:nvPr/>
        </p:nvSpPr>
        <p:spPr>
          <a:xfrm>
            <a:off x="0" y="3023614"/>
            <a:ext cx="928662"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5</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编程</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p>
        </p:txBody>
      </p:sp>
      <p:sp>
        <p:nvSpPr>
          <p:cNvPr id="16" name="TextBox 15"/>
          <p:cNvSpPr txBox="1"/>
          <p:nvPr/>
        </p:nvSpPr>
        <p:spPr>
          <a:xfrm>
            <a:off x="0" y="3956225"/>
            <a:ext cx="1497169"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1</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并行编程</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endParaRPr lang="zh-CN" altLang="en-US" sz="1600" dirty="0">
              <a:solidFill>
                <a:prstClr val="black"/>
              </a:solidFill>
              <a:latin typeface="微软雅黑" pitchFamily="34" charset="-122"/>
              <a:ea typeface="微软雅黑" pitchFamily="34" charset="-122"/>
            </a:endParaRPr>
          </a:p>
        </p:txBody>
      </p:sp>
      <p:cxnSp>
        <p:nvCxnSpPr>
          <p:cNvPr id="12" name="直接连接符 11"/>
          <p:cNvCxnSpPr/>
          <p:nvPr/>
        </p:nvCxnSpPr>
        <p:spPr>
          <a:xfrm>
            <a:off x="1" y="4720694"/>
            <a:ext cx="2971760"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5"/>
          <p:cNvPicPr>
            <a:picLocks noChangeAspect="1" noChangeArrowheads="1"/>
          </p:cNvPicPr>
          <p:nvPr/>
        </p:nvPicPr>
        <p:blipFill>
          <a:blip r:embed="rId3" cstate="print"/>
          <a:srcRect/>
          <a:stretch>
            <a:fillRect/>
          </a:stretch>
        </p:blipFill>
        <p:spPr bwMode="auto">
          <a:xfrm>
            <a:off x="3971384" y="905045"/>
            <a:ext cx="4417041" cy="3212361"/>
          </a:xfrm>
          <a:prstGeom prst="rect">
            <a:avLst/>
          </a:prstGeom>
          <a:noFill/>
          <a:ln w="9525">
            <a:noFill/>
            <a:miter lim="800000"/>
            <a:headEnd/>
            <a:tailEnd/>
          </a:ln>
        </p:spPr>
      </p:pic>
      <p:pic>
        <p:nvPicPr>
          <p:cNvPr id="18" name="Picture 6"/>
          <p:cNvPicPr>
            <a:picLocks noChangeAspect="1" noChangeArrowheads="1"/>
          </p:cNvPicPr>
          <p:nvPr/>
        </p:nvPicPr>
        <p:blipFill>
          <a:blip r:embed="rId4" cstate="print"/>
          <a:srcRect/>
          <a:stretch>
            <a:fillRect/>
          </a:stretch>
        </p:blipFill>
        <p:spPr bwMode="auto">
          <a:xfrm>
            <a:off x="4211963" y="4203490"/>
            <a:ext cx="3384375" cy="940010"/>
          </a:xfrm>
          <a:prstGeom prst="rect">
            <a:avLst/>
          </a:prstGeom>
          <a:noFill/>
          <a:ln w="9525">
            <a:noFill/>
            <a:miter lim="800000"/>
            <a:headEnd/>
            <a:tailEnd/>
          </a:ln>
        </p:spPr>
      </p:pic>
      <p:sp>
        <p:nvSpPr>
          <p:cNvPr id="19" name="矩形 18"/>
          <p:cNvSpPr/>
          <p:nvPr/>
        </p:nvSpPr>
        <p:spPr>
          <a:xfrm>
            <a:off x="4417389" y="2095501"/>
            <a:ext cx="4726612" cy="738660"/>
          </a:xfrm>
          <a:prstGeom prst="rect">
            <a:avLst/>
          </a:prstGeom>
          <a:solidFill>
            <a:srgbClr val="C00000"/>
          </a:solidFill>
        </p:spPr>
        <p:txBody>
          <a:bodyPr wrap="square" lIns="91436" tIns="45718" rIns="91436" bIns="45718">
            <a:spAutoFit/>
          </a:bodyPr>
          <a:lstStyle/>
          <a:p>
            <a:pPr defTabSz="914355"/>
            <a:r>
              <a:rPr lang="zh-CN" altLang="en-US" sz="1500" b="1" dirty="0" smtClean="0">
                <a:solidFill>
                  <a:schemeClr val="bg1"/>
                </a:solidFill>
                <a:latin typeface="微软雅黑" pitchFamily="34" charset="-122"/>
                <a:ea typeface="微软雅黑" pitchFamily="34" charset="-122"/>
              </a:rPr>
              <a:t>补充缺失的语句、函数</a:t>
            </a:r>
            <a:r>
              <a:rPr lang="zh-CN" altLang="en-US" sz="1500" dirty="0" smtClean="0">
                <a:solidFill>
                  <a:schemeClr val="bg1"/>
                </a:solidFill>
                <a:latin typeface="微软雅黑" pitchFamily="34" charset="-122"/>
                <a:ea typeface="微软雅黑" pitchFamily="34" charset="-122"/>
              </a:rPr>
              <a:t>。</a:t>
            </a:r>
            <a:endParaRPr lang="en-US" altLang="zh-CN" sz="1500" dirty="0" smtClean="0">
              <a:solidFill>
                <a:schemeClr val="bg1"/>
              </a:solidFill>
              <a:latin typeface="微软雅黑" pitchFamily="34" charset="-122"/>
              <a:ea typeface="微软雅黑" pitchFamily="34" charset="-122"/>
            </a:endParaRPr>
          </a:p>
          <a:p>
            <a:pPr defTabSz="914355"/>
            <a:r>
              <a:rPr lang="zh-CN" altLang="en-US" dirty="0" smtClean="0">
                <a:solidFill>
                  <a:schemeClr val="bg1"/>
                </a:solidFill>
                <a:latin typeface="微软雅黑" pitchFamily="34" charset="-122"/>
                <a:ea typeface="微软雅黑" pitchFamily="34" charset="-122"/>
              </a:rPr>
              <a:t>可以插入调试打印语句，以打印的数据作为正确性评判依据。类似集成开发环境中的断点调试</a:t>
            </a:r>
            <a:endParaRPr lang="en-US" altLang="zh-CN" dirty="0" smtClean="0">
              <a:solidFill>
                <a:schemeClr val="bg1"/>
              </a:solidFill>
              <a:latin typeface="微软雅黑" pitchFamily="34" charset="-122"/>
              <a:ea typeface="微软雅黑" pitchFamily="34" charset="-122"/>
            </a:endParaRPr>
          </a:p>
        </p:txBody>
      </p:sp>
      <p:sp>
        <p:nvSpPr>
          <p:cNvPr id="20"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平台：程序设计</a:t>
            </a:r>
          </a:p>
        </p:txBody>
      </p:sp>
      <p:sp>
        <p:nvSpPr>
          <p:cNvPr id="21" name="矩形 20"/>
          <p:cNvSpPr/>
          <p:nvPr/>
        </p:nvSpPr>
        <p:spPr>
          <a:xfrm>
            <a:off x="6332667" y="912675"/>
            <a:ext cx="2051028" cy="323161"/>
          </a:xfrm>
          <a:prstGeom prst="rect">
            <a:avLst/>
          </a:prstGeom>
          <a:solidFill>
            <a:srgbClr val="C00000"/>
          </a:solidFill>
        </p:spPr>
        <p:txBody>
          <a:bodyPr wrap="square" lIns="91436" tIns="45718" rIns="91436" bIns="45718">
            <a:spAutoFit/>
          </a:bodyPr>
          <a:lstStyle/>
          <a:p>
            <a:pPr algn="ctr" defTabSz="914355"/>
            <a:r>
              <a:rPr lang="zh-CN" altLang="en-US" sz="1500" b="1" dirty="0" smtClean="0">
                <a:solidFill>
                  <a:schemeClr val="bg1"/>
                </a:solidFill>
                <a:latin typeface="微软雅黑" pitchFamily="34" charset="-122"/>
                <a:ea typeface="微软雅黑" pitchFamily="34" charset="-122"/>
              </a:rPr>
              <a:t>类似代码填空题</a:t>
            </a:r>
            <a:endParaRPr lang="en-US" altLang="zh-CN" dirty="0" smtClean="0">
              <a:solidFill>
                <a:schemeClr val="bg1"/>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5800" y="1"/>
            <a:ext cx="7886700" cy="994172"/>
          </a:xfrm>
        </p:spPr>
        <p:txBody>
          <a:bodyPr/>
          <a:lstStyle/>
          <a:p>
            <a:pPr algn="ct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平台是什么？</a:t>
            </a:r>
          </a:p>
        </p:txBody>
      </p:sp>
      <p:sp>
        <p:nvSpPr>
          <p:cNvPr id="66" name="矩形 65"/>
          <p:cNvSpPr/>
          <p:nvPr/>
        </p:nvSpPr>
        <p:spPr>
          <a:xfrm>
            <a:off x="4410088" y="1401667"/>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itchFamily="34" charset="-122"/>
                <a:ea typeface="微软雅黑" pitchFamily="34" charset="-122"/>
              </a:rPr>
              <a:t>操作系统</a:t>
            </a:r>
            <a:endParaRPr lang="en-US" altLang="zh-CN" sz="800" dirty="0" smtClean="0">
              <a:solidFill>
                <a:schemeClr val="tx1"/>
              </a:solidFill>
              <a:latin typeface="微软雅黑" pitchFamily="34" charset="-122"/>
              <a:ea typeface="微软雅黑" pitchFamily="34" charset="-122"/>
            </a:endParaRPr>
          </a:p>
          <a:p>
            <a:pPr algn="ctr"/>
            <a:r>
              <a:rPr lang="zh-CN" altLang="en-US" sz="800" dirty="0" smtClean="0">
                <a:solidFill>
                  <a:schemeClr val="tx1"/>
                </a:solidFill>
                <a:latin typeface="微软雅黑" pitchFamily="34" charset="-122"/>
                <a:ea typeface="微软雅黑" pitchFamily="34" charset="-122"/>
              </a:rPr>
              <a:t>在线实验</a:t>
            </a:r>
            <a:endParaRPr lang="en-US" altLang="zh-CN" sz="800" dirty="0" smtClean="0">
              <a:solidFill>
                <a:schemeClr val="tx1"/>
              </a:solidFill>
              <a:latin typeface="微软雅黑" pitchFamily="34" charset="-122"/>
              <a:ea typeface="微软雅黑" pitchFamily="34" charset="-122"/>
            </a:endParaRPr>
          </a:p>
        </p:txBody>
      </p:sp>
      <p:sp>
        <p:nvSpPr>
          <p:cNvPr id="67" name="圆角矩形 66"/>
          <p:cNvSpPr/>
          <p:nvPr/>
        </p:nvSpPr>
        <p:spPr>
          <a:xfrm>
            <a:off x="359244" y="2179737"/>
            <a:ext cx="7421177" cy="447901"/>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dirty="0" smtClean="0">
                <a:latin typeface="微软雅黑" pitchFamily="34" charset="-122"/>
                <a:ea typeface="微软雅黑" pitchFamily="34" charset="-122"/>
              </a:rPr>
              <a:t>开放、可扩展的计算机专业</a:t>
            </a:r>
            <a:r>
              <a:rPr lang="zh-CN" altLang="en-US" b="1" dirty="0" smtClean="0">
                <a:latin typeface="微软雅黑" pitchFamily="34" charset="-122"/>
                <a:ea typeface="微软雅黑" pitchFamily="34" charset="-122"/>
              </a:rPr>
              <a:t>教学</a:t>
            </a:r>
            <a:r>
              <a:rPr lang="zh-CN" altLang="en-US" dirty="0" smtClean="0">
                <a:latin typeface="微软雅黑" pitchFamily="34" charset="-122"/>
                <a:ea typeface="微软雅黑" pitchFamily="34" charset="-122"/>
              </a:rPr>
              <a:t>与</a:t>
            </a:r>
            <a:r>
              <a:rPr lang="zh-CN" altLang="en-US" b="1" dirty="0" smtClean="0">
                <a:latin typeface="微软雅黑" pitchFamily="34" charset="-122"/>
                <a:ea typeface="微软雅黑" pitchFamily="34" charset="-122"/>
              </a:rPr>
              <a:t>实验</a:t>
            </a:r>
            <a:r>
              <a:rPr lang="zh-CN" altLang="en-US" dirty="0" smtClean="0">
                <a:latin typeface="微软雅黑" pitchFamily="34" charset="-122"/>
                <a:ea typeface="微软雅黑" pitchFamily="34" charset="-122"/>
              </a:rPr>
              <a:t>一体化平台</a:t>
            </a:r>
            <a:endParaRPr lang="en-US" altLang="zh-CN" dirty="0" smtClean="0">
              <a:latin typeface="微软雅黑" pitchFamily="34" charset="-122"/>
              <a:ea typeface="微软雅黑" pitchFamily="34" charset="-122"/>
            </a:endParaRPr>
          </a:p>
        </p:txBody>
      </p:sp>
      <p:sp>
        <p:nvSpPr>
          <p:cNvPr id="68" name="TextBox 67"/>
          <p:cNvSpPr txBox="1"/>
          <p:nvPr/>
        </p:nvSpPr>
        <p:spPr>
          <a:xfrm>
            <a:off x="363436" y="1028700"/>
            <a:ext cx="7452000" cy="124912"/>
          </a:xfrm>
          <a:prstGeom prst="rect">
            <a:avLst/>
          </a:prstGeom>
          <a:noFill/>
        </p:spPr>
        <p:txBody>
          <a:bodyPr wrap="square" tIns="0" bIns="0" rtlCol="0">
            <a:spAutoFit/>
          </a:bodyPr>
          <a:lstStyle/>
          <a:p>
            <a:pPr algn="ctr"/>
            <a:r>
              <a:rPr lang="zh-CN" altLang="en-US" sz="800" b="1" dirty="0" smtClean="0">
                <a:latin typeface="微软雅黑" pitchFamily="34" charset="-122"/>
                <a:ea typeface="微软雅黑" pitchFamily="34" charset="-122"/>
              </a:rPr>
              <a:t>最具专业深度、安全可靠的计算机类课程一体化支撑平台</a:t>
            </a:r>
            <a:endParaRPr lang="zh-CN" altLang="en-US" sz="800" b="1" dirty="0">
              <a:latin typeface="微软雅黑" pitchFamily="34" charset="-122"/>
              <a:ea typeface="微软雅黑" pitchFamily="34" charset="-122"/>
            </a:endParaRPr>
          </a:p>
        </p:txBody>
      </p:sp>
      <p:sp>
        <p:nvSpPr>
          <p:cNvPr id="69" name="矩形 68"/>
          <p:cNvSpPr/>
          <p:nvPr/>
        </p:nvSpPr>
        <p:spPr>
          <a:xfrm>
            <a:off x="333392" y="1229577"/>
            <a:ext cx="7488000" cy="4969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70" name="矩形 69"/>
          <p:cNvSpPr/>
          <p:nvPr/>
        </p:nvSpPr>
        <p:spPr>
          <a:xfrm>
            <a:off x="322156" y="1334547"/>
            <a:ext cx="7490349" cy="1320757"/>
          </a:xfrm>
          <a:prstGeom prst="rect">
            <a:avLst/>
          </a:prstGeom>
          <a:noFill/>
          <a:ln w="6350">
            <a:solidFill>
              <a:srgbClr val="BE020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71" name="矩形 70"/>
          <p:cNvSpPr/>
          <p:nvPr/>
        </p:nvSpPr>
        <p:spPr>
          <a:xfrm>
            <a:off x="322156" y="2705272"/>
            <a:ext cx="7498370" cy="371303"/>
          </a:xfrm>
          <a:prstGeom prst="rect">
            <a:avLst/>
          </a:prstGeom>
          <a:solidFill>
            <a:schemeClr val="bg2"/>
          </a:soli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latin typeface="微软雅黑" pitchFamily="34" charset="-122"/>
                <a:ea typeface="微软雅黑" pitchFamily="34" charset="-122"/>
              </a:rPr>
              <a:t>云计算基础设施</a:t>
            </a:r>
            <a:endParaRPr lang="en-US" altLang="zh-CN" dirty="0" smtClean="0">
              <a:solidFill>
                <a:schemeClr val="tx1"/>
              </a:solidFill>
              <a:latin typeface="微软雅黑" pitchFamily="34" charset="-122"/>
              <a:ea typeface="微软雅黑" pitchFamily="34" charset="-122"/>
            </a:endParaRPr>
          </a:p>
          <a:p>
            <a:pPr algn="ctr"/>
            <a:r>
              <a:rPr lang="zh-CN" altLang="en-US" sz="600" dirty="0" smtClean="0">
                <a:solidFill>
                  <a:schemeClr val="tx1"/>
                </a:solidFill>
                <a:latin typeface="微软雅黑" pitchFamily="34" charset="-122"/>
                <a:ea typeface="微软雅黑" pitchFamily="34" charset="-122"/>
              </a:rPr>
              <a:t>（服务器、存储、网络、</a:t>
            </a:r>
            <a:r>
              <a:rPr lang="en-US" altLang="zh-CN" sz="600" dirty="0" smtClean="0">
                <a:solidFill>
                  <a:schemeClr val="tx1"/>
                </a:solidFill>
                <a:latin typeface="微软雅黑" pitchFamily="34" charset="-122"/>
                <a:ea typeface="微软雅黑" pitchFamily="34" charset="-122"/>
              </a:rPr>
              <a:t>FPGA</a:t>
            </a:r>
            <a:r>
              <a:rPr lang="zh-CN" altLang="en-US" sz="600" dirty="0" smtClean="0">
                <a:solidFill>
                  <a:schemeClr val="tx1"/>
                </a:solidFill>
                <a:latin typeface="微软雅黑" pitchFamily="34" charset="-122"/>
                <a:ea typeface="微软雅黑" pitchFamily="34" charset="-122"/>
              </a:rPr>
              <a:t>、嵌入式设备）</a:t>
            </a:r>
            <a:endParaRPr lang="zh-CN" altLang="en-US" sz="600" dirty="0">
              <a:solidFill>
                <a:schemeClr val="tx1"/>
              </a:solidFill>
              <a:latin typeface="微软雅黑" pitchFamily="34" charset="-122"/>
              <a:ea typeface="微软雅黑" pitchFamily="34" charset="-122"/>
            </a:endParaRPr>
          </a:p>
        </p:txBody>
      </p:sp>
      <p:sp>
        <p:nvSpPr>
          <p:cNvPr id="72" name="矩形 71"/>
          <p:cNvSpPr/>
          <p:nvPr/>
        </p:nvSpPr>
        <p:spPr>
          <a:xfrm>
            <a:off x="5086722" y="1400476"/>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itchFamily="34" charset="-122"/>
                <a:ea typeface="微软雅黑" pitchFamily="34" charset="-122"/>
              </a:rPr>
              <a:t>组成原理</a:t>
            </a:r>
            <a:endParaRPr lang="en-US" altLang="zh-CN" sz="800" dirty="0" smtClean="0">
              <a:solidFill>
                <a:schemeClr val="tx1"/>
              </a:solidFill>
              <a:latin typeface="微软雅黑" pitchFamily="34" charset="-122"/>
              <a:ea typeface="微软雅黑" pitchFamily="34" charset="-122"/>
            </a:endParaRPr>
          </a:p>
          <a:p>
            <a:pPr algn="ctr"/>
            <a:r>
              <a:rPr lang="zh-CN" altLang="en-US" sz="800" dirty="0" smtClean="0">
                <a:solidFill>
                  <a:schemeClr val="tx1"/>
                </a:solidFill>
                <a:latin typeface="微软雅黑" pitchFamily="34" charset="-122"/>
                <a:ea typeface="微软雅黑" pitchFamily="34" charset="-122"/>
              </a:rPr>
              <a:t>在线实验</a:t>
            </a:r>
            <a:endParaRPr lang="en-US" altLang="zh-CN" sz="800" dirty="0" smtClean="0">
              <a:solidFill>
                <a:schemeClr val="tx1"/>
              </a:solidFill>
              <a:latin typeface="微软雅黑" pitchFamily="34" charset="-122"/>
              <a:ea typeface="微软雅黑" pitchFamily="34" charset="-122"/>
            </a:endParaRPr>
          </a:p>
        </p:txBody>
      </p:sp>
      <p:sp>
        <p:nvSpPr>
          <p:cNvPr id="73" name="矩形 72"/>
          <p:cNvSpPr/>
          <p:nvPr/>
        </p:nvSpPr>
        <p:spPr>
          <a:xfrm>
            <a:off x="2388097" y="1400476"/>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itchFamily="34" charset="-122"/>
                <a:ea typeface="微软雅黑" pitchFamily="34" charset="-122"/>
              </a:rPr>
              <a:t>并行计算</a:t>
            </a:r>
            <a:endParaRPr lang="en-US" altLang="zh-CN" sz="800" dirty="0" smtClean="0">
              <a:solidFill>
                <a:schemeClr val="tx1"/>
              </a:solidFill>
              <a:latin typeface="微软雅黑" pitchFamily="34" charset="-122"/>
              <a:ea typeface="微软雅黑" pitchFamily="34" charset="-122"/>
            </a:endParaRPr>
          </a:p>
        </p:txBody>
      </p:sp>
      <p:sp>
        <p:nvSpPr>
          <p:cNvPr id="74" name="矩形 73"/>
          <p:cNvSpPr/>
          <p:nvPr/>
        </p:nvSpPr>
        <p:spPr>
          <a:xfrm>
            <a:off x="369882" y="1401667"/>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itchFamily="34" charset="-122"/>
                <a:ea typeface="微软雅黑" pitchFamily="34" charset="-122"/>
              </a:rPr>
              <a:t>程序设计</a:t>
            </a:r>
            <a:endParaRPr lang="en-US" altLang="zh-CN" sz="800" dirty="0" smtClean="0">
              <a:solidFill>
                <a:schemeClr val="tx1"/>
              </a:solidFill>
              <a:latin typeface="微软雅黑" pitchFamily="34" charset="-122"/>
              <a:ea typeface="微软雅黑" pitchFamily="34" charset="-122"/>
            </a:endParaRPr>
          </a:p>
        </p:txBody>
      </p:sp>
      <p:sp>
        <p:nvSpPr>
          <p:cNvPr id="75" name="矩形 74"/>
          <p:cNvSpPr/>
          <p:nvPr/>
        </p:nvSpPr>
        <p:spPr>
          <a:xfrm>
            <a:off x="1717968" y="1401667"/>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itchFamily="34" charset="-122"/>
                <a:ea typeface="微软雅黑" pitchFamily="34" charset="-122"/>
              </a:rPr>
              <a:t>数据结构</a:t>
            </a:r>
            <a:endParaRPr lang="en-US" altLang="zh-CN" sz="800" dirty="0" smtClean="0">
              <a:solidFill>
                <a:schemeClr val="tx1"/>
              </a:solidFill>
              <a:latin typeface="微软雅黑" pitchFamily="34" charset="-122"/>
              <a:ea typeface="微软雅黑" pitchFamily="34" charset="-122"/>
            </a:endParaRPr>
          </a:p>
          <a:p>
            <a:pPr algn="ctr"/>
            <a:r>
              <a:rPr lang="zh-CN" altLang="en-US" sz="800" dirty="0" smtClean="0">
                <a:solidFill>
                  <a:schemeClr val="tx1"/>
                </a:solidFill>
                <a:latin typeface="微软雅黑" pitchFamily="34" charset="-122"/>
                <a:ea typeface="微软雅黑" pitchFamily="34" charset="-122"/>
              </a:rPr>
              <a:t>与算法</a:t>
            </a:r>
            <a:endParaRPr lang="en-US" altLang="zh-CN" sz="800" dirty="0" smtClean="0">
              <a:solidFill>
                <a:schemeClr val="tx1"/>
              </a:solidFill>
              <a:latin typeface="微软雅黑" pitchFamily="34" charset="-122"/>
              <a:ea typeface="微软雅黑" pitchFamily="34" charset="-122"/>
            </a:endParaRPr>
          </a:p>
        </p:txBody>
      </p:sp>
      <p:sp>
        <p:nvSpPr>
          <p:cNvPr id="76" name="矩形 75"/>
          <p:cNvSpPr/>
          <p:nvPr/>
        </p:nvSpPr>
        <p:spPr>
          <a:xfrm>
            <a:off x="3738281" y="1401667"/>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itchFamily="34" charset="-122"/>
                <a:ea typeface="微软雅黑" pitchFamily="34" charset="-122"/>
              </a:rPr>
              <a:t>软件工程</a:t>
            </a:r>
            <a:endParaRPr lang="en-US" altLang="zh-CN" sz="800" dirty="0" smtClean="0">
              <a:solidFill>
                <a:schemeClr val="tx1"/>
              </a:solidFill>
              <a:latin typeface="微软雅黑" pitchFamily="34" charset="-122"/>
              <a:ea typeface="微软雅黑" pitchFamily="34" charset="-122"/>
            </a:endParaRPr>
          </a:p>
          <a:p>
            <a:pPr algn="ctr"/>
            <a:r>
              <a:rPr lang="zh-CN" altLang="en-US" sz="800" dirty="0" smtClean="0">
                <a:solidFill>
                  <a:schemeClr val="tx1"/>
                </a:solidFill>
                <a:latin typeface="微软雅黑" pitchFamily="34" charset="-122"/>
                <a:ea typeface="微软雅黑" pitchFamily="34" charset="-122"/>
              </a:rPr>
              <a:t>实践</a:t>
            </a:r>
            <a:endParaRPr lang="en-US" altLang="zh-CN" sz="800" dirty="0" smtClean="0">
              <a:solidFill>
                <a:schemeClr val="tx1"/>
              </a:solidFill>
              <a:latin typeface="微软雅黑" pitchFamily="34" charset="-122"/>
              <a:ea typeface="微软雅黑" pitchFamily="34" charset="-122"/>
            </a:endParaRPr>
          </a:p>
        </p:txBody>
      </p:sp>
      <p:sp>
        <p:nvSpPr>
          <p:cNvPr id="77" name="矩形 76"/>
          <p:cNvSpPr/>
          <p:nvPr/>
        </p:nvSpPr>
        <p:spPr>
          <a:xfrm>
            <a:off x="6452379" y="1400476"/>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itchFamily="34" charset="-122"/>
                <a:ea typeface="微软雅黑" pitchFamily="34" charset="-122"/>
              </a:rPr>
              <a:t>大数据</a:t>
            </a:r>
            <a:endParaRPr lang="en-US" altLang="zh-CN" sz="800" dirty="0" smtClean="0">
              <a:solidFill>
                <a:schemeClr val="tx1"/>
              </a:solidFill>
              <a:latin typeface="微软雅黑" pitchFamily="34" charset="-122"/>
              <a:ea typeface="微软雅黑" pitchFamily="34" charset="-122"/>
            </a:endParaRPr>
          </a:p>
          <a:p>
            <a:pPr algn="ctr"/>
            <a:r>
              <a:rPr lang="zh-CN" altLang="en-US" sz="800" dirty="0" smtClean="0">
                <a:solidFill>
                  <a:schemeClr val="tx1"/>
                </a:solidFill>
                <a:latin typeface="微软雅黑" pitchFamily="34" charset="-122"/>
                <a:ea typeface="微软雅黑" pitchFamily="34" charset="-122"/>
              </a:rPr>
              <a:t>实训</a:t>
            </a:r>
            <a:endParaRPr lang="en-US" altLang="zh-CN" sz="800" dirty="0" smtClean="0">
              <a:solidFill>
                <a:schemeClr val="tx1"/>
              </a:solidFill>
              <a:latin typeface="微软雅黑" pitchFamily="34" charset="-122"/>
              <a:ea typeface="微软雅黑" pitchFamily="34" charset="-122"/>
            </a:endParaRPr>
          </a:p>
        </p:txBody>
      </p:sp>
      <p:sp>
        <p:nvSpPr>
          <p:cNvPr id="78" name="圆角矩形 77"/>
          <p:cNvSpPr/>
          <p:nvPr/>
        </p:nvSpPr>
        <p:spPr>
          <a:xfrm>
            <a:off x="363437" y="1914350"/>
            <a:ext cx="1001005" cy="255390"/>
          </a:xfrm>
          <a:prstGeom prst="round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zh-CN" altLang="en-US" sz="1100" dirty="0" smtClean="0">
                <a:solidFill>
                  <a:schemeClr val="bg1"/>
                </a:solidFill>
                <a:latin typeface="微软雅黑" pitchFamily="34" charset="-122"/>
                <a:ea typeface="微软雅黑" pitchFamily="34" charset="-122"/>
              </a:rPr>
              <a:t>程序自动评测</a:t>
            </a:r>
            <a:endParaRPr lang="zh-CN" altLang="en-US" sz="1100" dirty="0">
              <a:solidFill>
                <a:schemeClr val="bg1"/>
              </a:solidFill>
              <a:latin typeface="微软雅黑" pitchFamily="34" charset="-122"/>
              <a:ea typeface="微软雅黑" pitchFamily="34" charset="-122"/>
            </a:endParaRPr>
          </a:p>
        </p:txBody>
      </p:sp>
      <p:sp>
        <p:nvSpPr>
          <p:cNvPr id="79" name="矩形 78"/>
          <p:cNvSpPr/>
          <p:nvPr/>
        </p:nvSpPr>
        <p:spPr>
          <a:xfrm>
            <a:off x="1045183" y="1401667"/>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itchFamily="34" charset="-122"/>
                <a:ea typeface="微软雅黑" pitchFamily="34" charset="-122"/>
              </a:rPr>
              <a:t>编程竞赛</a:t>
            </a:r>
            <a:endParaRPr lang="en-US" altLang="zh-CN" sz="800" dirty="0" smtClean="0">
              <a:solidFill>
                <a:schemeClr val="tx1"/>
              </a:solidFill>
              <a:latin typeface="微软雅黑" pitchFamily="34" charset="-122"/>
              <a:ea typeface="微软雅黑" pitchFamily="34" charset="-122"/>
            </a:endParaRPr>
          </a:p>
        </p:txBody>
      </p:sp>
      <p:sp>
        <p:nvSpPr>
          <p:cNvPr id="80" name="圆角矩形 79"/>
          <p:cNvSpPr/>
          <p:nvPr/>
        </p:nvSpPr>
        <p:spPr>
          <a:xfrm>
            <a:off x="1385537" y="1914350"/>
            <a:ext cx="872088" cy="255390"/>
          </a:xfrm>
          <a:prstGeom prst="round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zh-CN" altLang="en-US" sz="1100" dirty="0" smtClean="0">
                <a:solidFill>
                  <a:schemeClr val="bg1"/>
                </a:solidFill>
                <a:latin typeface="微软雅黑" pitchFamily="34" charset="-122"/>
                <a:ea typeface="微软雅黑" pitchFamily="34" charset="-122"/>
              </a:rPr>
              <a:t>算法可视化</a:t>
            </a:r>
            <a:endParaRPr lang="zh-CN" altLang="en-US" sz="1100" dirty="0">
              <a:solidFill>
                <a:schemeClr val="bg1"/>
              </a:solidFill>
              <a:latin typeface="微软雅黑" pitchFamily="34" charset="-122"/>
              <a:ea typeface="微软雅黑" pitchFamily="34" charset="-122"/>
            </a:endParaRPr>
          </a:p>
        </p:txBody>
      </p:sp>
      <p:sp>
        <p:nvSpPr>
          <p:cNvPr id="81" name="圆角矩形 80"/>
          <p:cNvSpPr/>
          <p:nvPr/>
        </p:nvSpPr>
        <p:spPr>
          <a:xfrm>
            <a:off x="2277661" y="1914350"/>
            <a:ext cx="735588" cy="255390"/>
          </a:xfrm>
          <a:prstGeom prst="round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zh-CN" altLang="en-US" sz="1100" dirty="0" smtClean="0">
                <a:solidFill>
                  <a:schemeClr val="bg1"/>
                </a:solidFill>
                <a:latin typeface="微软雅黑" pitchFamily="34" charset="-122"/>
                <a:ea typeface="微软雅黑" pitchFamily="34" charset="-122"/>
              </a:rPr>
              <a:t>在线考试</a:t>
            </a:r>
            <a:endParaRPr lang="zh-CN" altLang="en-US" sz="1100" dirty="0">
              <a:solidFill>
                <a:schemeClr val="bg1"/>
              </a:solidFill>
              <a:latin typeface="微软雅黑" pitchFamily="34" charset="-122"/>
              <a:ea typeface="微软雅黑" pitchFamily="34" charset="-122"/>
            </a:endParaRPr>
          </a:p>
        </p:txBody>
      </p:sp>
      <p:sp>
        <p:nvSpPr>
          <p:cNvPr id="82" name="圆角矩形 81"/>
          <p:cNvSpPr/>
          <p:nvPr/>
        </p:nvSpPr>
        <p:spPr>
          <a:xfrm>
            <a:off x="4069098" y="1914350"/>
            <a:ext cx="1256883" cy="255390"/>
          </a:xfrm>
          <a:prstGeom prst="round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zh-CN" altLang="en-US" sz="1100" dirty="0" smtClean="0">
                <a:solidFill>
                  <a:schemeClr val="bg1"/>
                </a:solidFill>
                <a:latin typeface="微软雅黑" pitchFamily="34" charset="-122"/>
                <a:ea typeface="微软雅黑" pitchFamily="34" charset="-122"/>
              </a:rPr>
              <a:t>软件工程协作环境</a:t>
            </a:r>
            <a:endParaRPr lang="zh-CN" altLang="en-US" sz="1100" dirty="0">
              <a:solidFill>
                <a:schemeClr val="bg1"/>
              </a:solidFill>
              <a:latin typeface="微软雅黑" pitchFamily="34" charset="-122"/>
              <a:ea typeface="微软雅黑" pitchFamily="34" charset="-122"/>
            </a:endParaRPr>
          </a:p>
        </p:txBody>
      </p:sp>
      <p:sp>
        <p:nvSpPr>
          <p:cNvPr id="83" name="圆角矩形 82"/>
          <p:cNvSpPr/>
          <p:nvPr/>
        </p:nvSpPr>
        <p:spPr>
          <a:xfrm>
            <a:off x="5350042" y="1914350"/>
            <a:ext cx="2430379" cy="255390"/>
          </a:xfrm>
          <a:prstGeom prst="round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smtClean="0">
                <a:solidFill>
                  <a:schemeClr val="bg1"/>
                </a:solidFill>
                <a:latin typeface="微软雅黑" pitchFamily="34" charset="-122"/>
                <a:ea typeface="微软雅黑" pitchFamily="34" charset="-122"/>
              </a:rPr>
              <a:t>虚实结合的在线实验环境</a:t>
            </a:r>
            <a:endParaRPr lang="zh-CN" altLang="en-US" sz="1100" dirty="0">
              <a:solidFill>
                <a:schemeClr val="bg1"/>
              </a:solidFill>
              <a:latin typeface="微软雅黑" pitchFamily="34" charset="-122"/>
              <a:ea typeface="微软雅黑" pitchFamily="34" charset="-122"/>
            </a:endParaRPr>
          </a:p>
        </p:txBody>
      </p:sp>
      <p:sp>
        <p:nvSpPr>
          <p:cNvPr id="84" name="矩形 83"/>
          <p:cNvSpPr/>
          <p:nvPr/>
        </p:nvSpPr>
        <p:spPr>
          <a:xfrm>
            <a:off x="7135020" y="1400476"/>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itchFamily="34" charset="-122"/>
                <a:ea typeface="微软雅黑" pitchFamily="34" charset="-122"/>
              </a:rPr>
              <a:t>嵌入式</a:t>
            </a:r>
            <a:endParaRPr lang="en-US" altLang="zh-CN" sz="800" dirty="0" smtClean="0">
              <a:solidFill>
                <a:schemeClr val="tx1"/>
              </a:solidFill>
              <a:latin typeface="微软雅黑" pitchFamily="34" charset="-122"/>
              <a:ea typeface="微软雅黑" pitchFamily="34" charset="-122"/>
            </a:endParaRPr>
          </a:p>
          <a:p>
            <a:pPr algn="ctr"/>
            <a:r>
              <a:rPr lang="zh-CN" altLang="en-US" sz="800" dirty="0" smtClean="0">
                <a:solidFill>
                  <a:schemeClr val="tx1"/>
                </a:solidFill>
                <a:latin typeface="微软雅黑" pitchFamily="34" charset="-122"/>
                <a:ea typeface="微软雅黑" pitchFamily="34" charset="-122"/>
              </a:rPr>
              <a:t>在线实验</a:t>
            </a:r>
            <a:endParaRPr lang="en-US" altLang="zh-CN" sz="800" dirty="0" smtClean="0">
              <a:solidFill>
                <a:schemeClr val="tx1"/>
              </a:solidFill>
              <a:latin typeface="微软雅黑" pitchFamily="34" charset="-122"/>
              <a:ea typeface="微软雅黑" pitchFamily="34" charset="-122"/>
            </a:endParaRPr>
          </a:p>
        </p:txBody>
      </p:sp>
      <p:sp>
        <p:nvSpPr>
          <p:cNvPr id="85" name="矩形 84"/>
          <p:cNvSpPr/>
          <p:nvPr/>
        </p:nvSpPr>
        <p:spPr>
          <a:xfrm>
            <a:off x="416320" y="3700076"/>
            <a:ext cx="4108055" cy="276999"/>
          </a:xfrm>
          <a:prstGeom prst="rect">
            <a:avLst/>
          </a:prstGeom>
        </p:spPr>
        <p:txBody>
          <a:bodyPr wrap="square" lIns="68580" tIns="34290" rIns="68580" bIns="34290">
            <a:spAutoFit/>
          </a:bodyPr>
          <a:lstStyle/>
          <a:p>
            <a:r>
              <a:rPr lang="zh-CN" altLang="zh-CN" dirty="0" smtClean="0">
                <a:latin typeface="微软雅黑" pitchFamily="34" charset="-122"/>
                <a:ea typeface="微软雅黑" pitchFamily="34" charset="-122"/>
              </a:rPr>
              <a:t>“任何人、任何时间、任何地点”均能开展实验学习</a:t>
            </a:r>
            <a:endParaRPr lang="zh-CN" altLang="en-US" dirty="0">
              <a:latin typeface="微软雅黑" pitchFamily="34" charset="-122"/>
              <a:ea typeface="微软雅黑" pitchFamily="34" charset="-122"/>
            </a:endParaRPr>
          </a:p>
        </p:txBody>
      </p:sp>
      <p:sp>
        <p:nvSpPr>
          <p:cNvPr id="26" name="矩形 25"/>
          <p:cNvSpPr/>
          <p:nvPr/>
        </p:nvSpPr>
        <p:spPr>
          <a:xfrm>
            <a:off x="7846393" y="1408491"/>
            <a:ext cx="623839" cy="388370"/>
          </a:xfrm>
          <a:prstGeom prst="rect">
            <a:avLst/>
          </a:prstGeom>
          <a:noFill/>
          <a:ln w="3175">
            <a:solidFill>
              <a:schemeClr val="tx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r>
              <a:rPr lang="zh-CN" altLang="en-US" sz="800" dirty="0" smtClean="0">
                <a:solidFill>
                  <a:schemeClr val="tx1"/>
                </a:solidFill>
                <a:latin typeface="微软雅黑" pitchFamily="34" charset="-122"/>
                <a:ea typeface="微软雅黑" pitchFamily="34" charset="-122"/>
              </a:rPr>
              <a:t>信息安全</a:t>
            </a:r>
            <a:endParaRPr lang="en-US" altLang="zh-CN" sz="800" dirty="0" smtClean="0">
              <a:solidFill>
                <a:schemeClr val="tx1"/>
              </a:solidFill>
              <a:latin typeface="微软雅黑" pitchFamily="34" charset="-122"/>
              <a:ea typeface="微软雅黑" pitchFamily="34" charset="-122"/>
            </a:endParaRPr>
          </a:p>
        </p:txBody>
      </p:sp>
      <p:sp>
        <p:nvSpPr>
          <p:cNvPr id="27" name="矩形 26"/>
          <p:cNvSpPr/>
          <p:nvPr/>
        </p:nvSpPr>
        <p:spPr>
          <a:xfrm>
            <a:off x="8527180" y="1408491"/>
            <a:ext cx="592757" cy="388370"/>
          </a:xfrm>
          <a:prstGeom prst="rect">
            <a:avLst/>
          </a:prstGeom>
          <a:noFill/>
          <a:ln w="3175">
            <a:solidFill>
              <a:schemeClr val="tx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r>
              <a:rPr lang="en-US" altLang="zh-CN" sz="800" b="1" dirty="0" smtClean="0">
                <a:solidFill>
                  <a:schemeClr val="tx1"/>
                </a:solidFill>
                <a:latin typeface="微软雅黑" pitchFamily="34" charset="-122"/>
                <a:ea typeface="微软雅黑" pitchFamily="34" charset="-122"/>
              </a:rPr>
              <a:t>……</a:t>
            </a:r>
          </a:p>
        </p:txBody>
      </p:sp>
      <p:sp>
        <p:nvSpPr>
          <p:cNvPr id="28" name="矩形 27"/>
          <p:cNvSpPr/>
          <p:nvPr/>
        </p:nvSpPr>
        <p:spPr>
          <a:xfrm>
            <a:off x="533400" y="4053402"/>
            <a:ext cx="4067175" cy="484748"/>
          </a:xfrm>
          <a:prstGeom prst="rect">
            <a:avLst/>
          </a:prstGeom>
        </p:spPr>
        <p:txBody>
          <a:bodyPr wrap="square" lIns="68580" tIns="34290" rIns="68580" bIns="34290">
            <a:spAutoFit/>
          </a:bodyPr>
          <a:lstStyle/>
          <a:p>
            <a:r>
              <a:rPr lang="zh-CN" altLang="en-US" dirty="0" smtClean="0">
                <a:latin typeface="微软雅黑" pitchFamily="34" charset="-122"/>
                <a:ea typeface="微软雅黑" pitchFamily="34" charset="-122"/>
              </a:rPr>
              <a:t>综合能力评价：汇集学生在整个培养阶段的学习过程数据、项目实践数据、考试成绩数据等</a:t>
            </a:r>
          </a:p>
        </p:txBody>
      </p:sp>
      <p:sp>
        <p:nvSpPr>
          <p:cNvPr id="29" name="矩形 28"/>
          <p:cNvSpPr/>
          <p:nvPr/>
        </p:nvSpPr>
        <p:spPr>
          <a:xfrm>
            <a:off x="460802" y="3347650"/>
            <a:ext cx="523220" cy="300083"/>
          </a:xfrm>
          <a:prstGeom prst="rect">
            <a:avLst/>
          </a:prstGeom>
        </p:spPr>
        <p:txBody>
          <a:bodyPr wrap="none" lIns="68580" tIns="34290" rIns="68580" bIns="34290">
            <a:spAutoFit/>
          </a:bodyPr>
          <a:lstStyle/>
          <a:p>
            <a:r>
              <a:rPr lang="zh-CN" altLang="en-US" sz="1500" b="1" dirty="0" smtClean="0">
                <a:solidFill>
                  <a:srgbClr val="000000"/>
                </a:solidFill>
                <a:latin typeface="微软雅黑" pitchFamily="34" charset="-122"/>
                <a:ea typeface="微软雅黑" pitchFamily="34" charset="-122"/>
                <a:sym typeface="方正姚体" pitchFamily="2" charset="-122"/>
              </a:rPr>
              <a:t>学生</a:t>
            </a:r>
            <a:endParaRPr lang="en-US" altLang="zh-CN" sz="1500" b="1" dirty="0">
              <a:solidFill>
                <a:srgbClr val="000000"/>
              </a:solidFill>
              <a:latin typeface="微软雅黑" pitchFamily="34" charset="-122"/>
              <a:ea typeface="微软雅黑" pitchFamily="34" charset="-122"/>
              <a:sym typeface="方正姚体" pitchFamily="2" charset="-122"/>
            </a:endParaRPr>
          </a:p>
        </p:txBody>
      </p:sp>
      <p:sp>
        <p:nvSpPr>
          <p:cNvPr id="30" name="矩形 29"/>
          <p:cNvSpPr/>
          <p:nvPr/>
        </p:nvSpPr>
        <p:spPr>
          <a:xfrm>
            <a:off x="4950220" y="3700076"/>
            <a:ext cx="4193780" cy="584775"/>
          </a:xfrm>
          <a:prstGeom prst="rect">
            <a:avLst/>
          </a:prstGeom>
        </p:spPr>
        <p:txBody>
          <a:bodyPr wrap="square" lIns="68580" tIns="34290" rIns="68580" bIns="34290">
            <a:spAutoFit/>
          </a:bodyPr>
          <a:lstStyle/>
          <a:p>
            <a:r>
              <a:rPr lang="zh-CN" altLang="en-US" b="1" dirty="0" smtClean="0">
                <a:latin typeface="微软雅黑" pitchFamily="34" charset="-122"/>
                <a:ea typeface="微软雅黑" pitchFamily="34" charset="-122"/>
              </a:rPr>
              <a:t>开放</a:t>
            </a:r>
            <a:r>
              <a:rPr lang="zh-CN" altLang="en-US" dirty="0" smtClean="0">
                <a:latin typeface="微软雅黑" pitchFamily="34" charset="-122"/>
                <a:ea typeface="微软雅黑" pitchFamily="34" charset="-122"/>
              </a:rPr>
              <a:t>：只需要专注教学资源建设</a:t>
            </a:r>
            <a:endParaRPr lang="en-US" altLang="zh-CN" dirty="0" smtClean="0">
              <a:latin typeface="微软雅黑" pitchFamily="34" charset="-122"/>
              <a:ea typeface="微软雅黑" pitchFamily="34" charset="-122"/>
            </a:endParaRPr>
          </a:p>
          <a:p>
            <a:pPr lvl="1">
              <a:buFont typeface="Wingdings" pitchFamily="2" charset="2"/>
              <a:buChar char="ü"/>
            </a:pPr>
            <a:r>
              <a:rPr lang="zh-CN" altLang="en-US" sz="1000" dirty="0" smtClean="0">
                <a:latin typeface="微软雅黑" pitchFamily="34" charset="-122"/>
                <a:ea typeface="微软雅黑" pitchFamily="34" charset="-122"/>
              </a:rPr>
              <a:t>  虚拟机开发环境 </a:t>
            </a:r>
            <a:r>
              <a:rPr lang="en-US" altLang="zh-CN" sz="1000" dirty="0" smtClean="0">
                <a:latin typeface="微软雅黑" pitchFamily="34" charset="-122"/>
                <a:ea typeface="微软雅黑" pitchFamily="34" charset="-122"/>
              </a:rPr>
              <a:t>+ </a:t>
            </a:r>
            <a:r>
              <a:rPr lang="zh-CN" altLang="en-US" sz="1000" dirty="0" smtClean="0">
                <a:latin typeface="微软雅黑" pitchFamily="34" charset="-122"/>
                <a:ea typeface="微软雅黑" pitchFamily="34" charset="-122"/>
              </a:rPr>
              <a:t>实验指导</a:t>
            </a:r>
            <a:endParaRPr lang="en-US" altLang="zh-CN" sz="1000" dirty="0" smtClean="0">
              <a:latin typeface="微软雅黑" pitchFamily="34" charset="-122"/>
              <a:ea typeface="微软雅黑" pitchFamily="34" charset="-122"/>
            </a:endParaRPr>
          </a:p>
          <a:p>
            <a:pPr lvl="1">
              <a:buFont typeface="Wingdings" pitchFamily="2" charset="2"/>
              <a:buChar char="ü"/>
            </a:pPr>
            <a:r>
              <a:rPr lang="en-US" altLang="zh-CN" sz="1000" dirty="0" smtClean="0">
                <a:latin typeface="微软雅黑" pitchFamily="34" charset="-122"/>
                <a:ea typeface="微软雅黑" pitchFamily="34" charset="-122"/>
              </a:rPr>
              <a:t>  </a:t>
            </a:r>
            <a:r>
              <a:rPr lang="zh-CN" altLang="en-US" sz="1000" dirty="0" smtClean="0">
                <a:latin typeface="微软雅黑" pitchFamily="34" charset="-122"/>
                <a:ea typeface="微软雅黑" pitchFamily="34" charset="-122"/>
              </a:rPr>
              <a:t>题库</a:t>
            </a:r>
            <a:endParaRPr lang="zh-CN" altLang="en-US" sz="1000" dirty="0">
              <a:latin typeface="微软雅黑" pitchFamily="34" charset="-122"/>
              <a:ea typeface="微软雅黑" pitchFamily="34" charset="-122"/>
            </a:endParaRPr>
          </a:p>
        </p:txBody>
      </p:sp>
      <p:sp>
        <p:nvSpPr>
          <p:cNvPr id="31" name="矩形 30"/>
          <p:cNvSpPr/>
          <p:nvPr/>
        </p:nvSpPr>
        <p:spPr>
          <a:xfrm>
            <a:off x="4947077" y="3347650"/>
            <a:ext cx="523220" cy="300083"/>
          </a:xfrm>
          <a:prstGeom prst="rect">
            <a:avLst/>
          </a:prstGeom>
        </p:spPr>
        <p:txBody>
          <a:bodyPr wrap="none" lIns="68580" tIns="34290" rIns="68580" bIns="34290">
            <a:spAutoFit/>
          </a:bodyPr>
          <a:lstStyle/>
          <a:p>
            <a:r>
              <a:rPr lang="zh-CN" altLang="en-US" sz="1500" b="1" dirty="0" smtClean="0">
                <a:solidFill>
                  <a:srgbClr val="000000"/>
                </a:solidFill>
                <a:latin typeface="微软雅黑" pitchFamily="34" charset="-122"/>
                <a:ea typeface="微软雅黑" pitchFamily="34" charset="-122"/>
                <a:sym typeface="方正姚体" pitchFamily="2" charset="-122"/>
              </a:rPr>
              <a:t>教师</a:t>
            </a:r>
            <a:endParaRPr lang="en-US" altLang="zh-CN" sz="1500" b="1" dirty="0">
              <a:solidFill>
                <a:srgbClr val="000000"/>
              </a:solidFill>
              <a:latin typeface="微软雅黑" pitchFamily="34" charset="-122"/>
              <a:ea typeface="微软雅黑" pitchFamily="34" charset="-122"/>
              <a:sym typeface="方正姚体" pitchFamily="2" charset="-122"/>
            </a:endParaRPr>
          </a:p>
        </p:txBody>
      </p:sp>
      <p:sp>
        <p:nvSpPr>
          <p:cNvPr id="33" name="矩形 32"/>
          <p:cNvSpPr/>
          <p:nvPr/>
        </p:nvSpPr>
        <p:spPr>
          <a:xfrm>
            <a:off x="4931170" y="4652576"/>
            <a:ext cx="4069955" cy="276999"/>
          </a:xfrm>
          <a:prstGeom prst="rect">
            <a:avLst/>
          </a:prstGeom>
        </p:spPr>
        <p:txBody>
          <a:bodyPr wrap="square" lIns="68580" tIns="34290" rIns="68580" bIns="34290">
            <a:spAutoFit/>
          </a:bodyPr>
          <a:lstStyle/>
          <a:p>
            <a:r>
              <a:rPr lang="zh-CN" altLang="en-US" b="1" dirty="0" smtClean="0">
                <a:latin typeface="微软雅黑" pitchFamily="34" charset="-122"/>
                <a:ea typeface="微软雅黑" pitchFamily="34" charset="-122"/>
              </a:rPr>
              <a:t>生态</a:t>
            </a:r>
            <a:r>
              <a:rPr lang="zh-CN" altLang="en-US" dirty="0" smtClean="0">
                <a:latin typeface="微软雅黑" pitchFamily="34" charset="-122"/>
                <a:ea typeface="微软雅黑" pitchFamily="34" charset="-122"/>
              </a:rPr>
              <a:t>：高质量的资源，能够获得持续性的经济收益</a:t>
            </a:r>
            <a:endParaRPr lang="zh-CN" altLang="en-US" dirty="0">
              <a:latin typeface="微软雅黑" pitchFamily="34" charset="-122"/>
              <a:ea typeface="微软雅黑" pitchFamily="34" charset="-122"/>
            </a:endParaRPr>
          </a:p>
        </p:txBody>
      </p:sp>
      <p:sp>
        <p:nvSpPr>
          <p:cNvPr id="32" name="矩形 31"/>
          <p:cNvSpPr/>
          <p:nvPr/>
        </p:nvSpPr>
        <p:spPr>
          <a:xfrm>
            <a:off x="488856" y="4614476"/>
            <a:ext cx="3774110" cy="276999"/>
          </a:xfrm>
          <a:prstGeom prst="rect">
            <a:avLst/>
          </a:prstGeom>
        </p:spPr>
        <p:txBody>
          <a:bodyPr wrap="none" lIns="68580" tIns="34290" rIns="68580" bIns="34290">
            <a:spAutoFit/>
          </a:bodyPr>
          <a:lstStyle/>
          <a:p>
            <a:r>
              <a:rPr lang="zh-CN" altLang="en-US" dirty="0" smtClean="0">
                <a:latin typeface="微软雅黑" pitchFamily="34" charset="-122"/>
                <a:ea typeface="微软雅黑" pitchFamily="34" charset="-122"/>
              </a:rPr>
              <a:t>工程教育：动手能力、创新能力、跨界整合能力</a:t>
            </a:r>
          </a:p>
        </p:txBody>
      </p:sp>
      <p:sp>
        <p:nvSpPr>
          <p:cNvPr id="34" name="矩形 33"/>
          <p:cNvSpPr/>
          <p:nvPr/>
        </p:nvSpPr>
        <p:spPr>
          <a:xfrm>
            <a:off x="4937031" y="4252526"/>
            <a:ext cx="3835495" cy="276999"/>
          </a:xfrm>
          <a:prstGeom prst="rect">
            <a:avLst/>
          </a:prstGeom>
        </p:spPr>
        <p:txBody>
          <a:bodyPr wrap="square" lIns="68580" tIns="34290" rIns="68580" bIns="34290">
            <a:spAutoFit/>
          </a:bodyPr>
          <a:lstStyle/>
          <a:p>
            <a:r>
              <a:rPr lang="zh-CN" altLang="en-US" b="1" dirty="0" smtClean="0">
                <a:latin typeface="微软雅黑" pitchFamily="34" charset="-122"/>
                <a:ea typeface="微软雅黑" pitchFamily="34" charset="-122"/>
              </a:rPr>
              <a:t>体验</a:t>
            </a:r>
            <a:r>
              <a:rPr lang="zh-CN" altLang="en-US" dirty="0" smtClean="0">
                <a:latin typeface="微软雅黑" pitchFamily="34" charset="-122"/>
                <a:ea typeface="微软雅黑" pitchFamily="34" charset="-122"/>
              </a:rPr>
              <a:t>：教学全过程支持，教师视角，实用易用</a:t>
            </a:r>
          </a:p>
        </p:txBody>
      </p:sp>
      <p:sp>
        <p:nvSpPr>
          <p:cNvPr id="35" name="圆角矩形 34"/>
          <p:cNvSpPr/>
          <p:nvPr/>
        </p:nvSpPr>
        <p:spPr>
          <a:xfrm>
            <a:off x="3039655" y="1914351"/>
            <a:ext cx="1005847" cy="255390"/>
          </a:xfrm>
          <a:prstGeom prst="round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zh-CN" sz="1100" dirty="0" smtClean="0">
                <a:solidFill>
                  <a:schemeClr val="bg1"/>
                </a:solidFill>
                <a:latin typeface="微软雅黑" pitchFamily="34" charset="-122"/>
                <a:ea typeface="微软雅黑" pitchFamily="34" charset="-122"/>
              </a:rPr>
              <a:t>SQL</a:t>
            </a:r>
            <a:r>
              <a:rPr lang="zh-CN" altLang="en-US" sz="1100" dirty="0" smtClean="0">
                <a:solidFill>
                  <a:schemeClr val="bg1"/>
                </a:solidFill>
                <a:latin typeface="微软雅黑" pitchFamily="34" charset="-122"/>
                <a:ea typeface="微软雅黑" pitchFamily="34" charset="-122"/>
              </a:rPr>
              <a:t>自动评测</a:t>
            </a:r>
            <a:endParaRPr lang="zh-CN" altLang="en-US" sz="1100" dirty="0">
              <a:solidFill>
                <a:schemeClr val="bg1"/>
              </a:solidFill>
              <a:latin typeface="微软雅黑" pitchFamily="34" charset="-122"/>
              <a:ea typeface="微软雅黑" pitchFamily="34" charset="-122"/>
            </a:endParaRPr>
          </a:p>
        </p:txBody>
      </p:sp>
      <p:sp>
        <p:nvSpPr>
          <p:cNvPr id="36" name="矩形 35"/>
          <p:cNvSpPr/>
          <p:nvPr/>
        </p:nvSpPr>
        <p:spPr>
          <a:xfrm>
            <a:off x="3061862" y="1400477"/>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itchFamily="34" charset="-122"/>
                <a:ea typeface="微软雅黑" pitchFamily="34" charset="-122"/>
              </a:rPr>
              <a:t>数据库</a:t>
            </a:r>
            <a:endParaRPr lang="en-US" altLang="zh-CN" sz="800" dirty="0" smtClean="0">
              <a:solidFill>
                <a:schemeClr val="tx1"/>
              </a:solidFill>
              <a:latin typeface="微软雅黑" pitchFamily="34" charset="-122"/>
              <a:ea typeface="微软雅黑" pitchFamily="34" charset="-122"/>
            </a:endParaRPr>
          </a:p>
          <a:p>
            <a:pPr algn="ctr"/>
            <a:r>
              <a:rPr lang="zh-CN" altLang="en-US" sz="800" dirty="0" smtClean="0">
                <a:solidFill>
                  <a:schemeClr val="tx1"/>
                </a:solidFill>
                <a:latin typeface="微软雅黑" pitchFamily="34" charset="-122"/>
                <a:ea typeface="微软雅黑" pitchFamily="34" charset="-122"/>
              </a:rPr>
              <a:t>在线实验</a:t>
            </a:r>
            <a:endParaRPr lang="en-US" altLang="zh-CN" sz="800" dirty="0" smtClean="0">
              <a:solidFill>
                <a:schemeClr val="tx1"/>
              </a:solidFill>
              <a:latin typeface="微软雅黑" pitchFamily="34" charset="-122"/>
              <a:ea typeface="微软雅黑" pitchFamily="34" charset="-122"/>
            </a:endParaRPr>
          </a:p>
        </p:txBody>
      </p:sp>
      <p:sp>
        <p:nvSpPr>
          <p:cNvPr id="37" name="矩形 36"/>
          <p:cNvSpPr/>
          <p:nvPr/>
        </p:nvSpPr>
        <p:spPr>
          <a:xfrm>
            <a:off x="5771015" y="1401668"/>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itchFamily="34" charset="-122"/>
                <a:ea typeface="微软雅黑" pitchFamily="34" charset="-122"/>
              </a:rPr>
              <a:t>人工智能</a:t>
            </a:r>
            <a:endParaRPr lang="en-US" altLang="zh-CN" sz="800" dirty="0" smtClean="0">
              <a:solidFill>
                <a:schemeClr val="tx1"/>
              </a:solidFill>
              <a:latin typeface="微软雅黑" pitchFamily="34" charset="-122"/>
              <a:ea typeface="微软雅黑" pitchFamily="34" charset="-122"/>
            </a:endParaRPr>
          </a:p>
          <a:p>
            <a:pPr algn="ctr"/>
            <a:r>
              <a:rPr lang="zh-CN" altLang="en-US" sz="800" dirty="0" smtClean="0">
                <a:solidFill>
                  <a:schemeClr val="tx1"/>
                </a:solidFill>
                <a:latin typeface="微软雅黑" pitchFamily="34" charset="-122"/>
                <a:ea typeface="微软雅黑" pitchFamily="34" charset="-122"/>
              </a:rPr>
              <a:t>在线实验</a:t>
            </a:r>
            <a:endParaRPr lang="en-US" altLang="zh-CN" sz="800" dirty="0" smtClean="0">
              <a:solidFill>
                <a:schemeClr val="tx1"/>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056400"/>
            <a:ext cx="7886700" cy="3263504"/>
          </a:xfrm>
        </p:spPr>
        <p:txBody>
          <a:bodyPr/>
          <a:lstStyle/>
          <a:p>
            <a:r>
              <a:rPr lang="zh-CN" altLang="en-US" b="1" dirty="0" smtClean="0">
                <a:latin typeface="微软雅黑" pitchFamily="34" charset="-122"/>
                <a:ea typeface="微软雅黑" pitchFamily="34" charset="-122"/>
              </a:rPr>
              <a:t>程序评判：</a:t>
            </a:r>
            <a:r>
              <a:rPr lang="zh-CN" altLang="en-US" dirty="0" smtClean="0">
                <a:latin typeface="微软雅黑" pitchFamily="34" charset="-122"/>
                <a:ea typeface="微软雅黑" pitchFamily="34" charset="-122"/>
              </a:rPr>
              <a:t>不仅仅对与错</a:t>
            </a:r>
            <a:endParaRPr lang="en-US" altLang="zh-CN" dirty="0" smtClean="0">
              <a:latin typeface="微软雅黑" pitchFamily="34" charset="-122"/>
              <a:ea typeface="微软雅黑" pitchFamily="34" charset="-122"/>
            </a:endParaRPr>
          </a:p>
        </p:txBody>
      </p:sp>
      <p:pic>
        <p:nvPicPr>
          <p:cNvPr id="37890" name="Picture 2"/>
          <p:cNvPicPr>
            <a:picLocks noChangeAspect="1" noChangeArrowheads="1"/>
          </p:cNvPicPr>
          <p:nvPr/>
        </p:nvPicPr>
        <p:blipFill>
          <a:blip r:embed="rId3" cstate="print"/>
          <a:srcRect/>
          <a:stretch>
            <a:fillRect/>
          </a:stretch>
        </p:blipFill>
        <p:spPr bwMode="auto">
          <a:xfrm>
            <a:off x="1011820" y="1842788"/>
            <a:ext cx="4218602" cy="2959318"/>
          </a:xfrm>
          <a:prstGeom prst="rect">
            <a:avLst/>
          </a:prstGeom>
          <a:noFill/>
          <a:ln w="9525">
            <a:noFill/>
            <a:miter lim="800000"/>
            <a:headEnd/>
            <a:tailEnd/>
          </a:ln>
          <a:effectLst/>
        </p:spPr>
      </p:pic>
      <p:sp>
        <p:nvSpPr>
          <p:cNvPr id="8" name="TextBox 7"/>
          <p:cNvSpPr txBox="1"/>
          <p:nvPr/>
        </p:nvSpPr>
        <p:spPr>
          <a:xfrm>
            <a:off x="2362387" y="1507334"/>
            <a:ext cx="1643074" cy="300077"/>
          </a:xfrm>
          <a:prstGeom prst="rect">
            <a:avLst/>
          </a:prstGeom>
          <a:noFill/>
        </p:spPr>
        <p:txBody>
          <a:bodyPr wrap="square" lIns="91436" tIns="45718" rIns="91436" bIns="45718" rtlCol="0">
            <a:spAutoFit/>
          </a:bodyPr>
          <a:lstStyle/>
          <a:p>
            <a:pPr defTabSz="914355"/>
            <a:r>
              <a:rPr lang="zh-CN" altLang="en-US" b="1" dirty="0" smtClean="0">
                <a:solidFill>
                  <a:prstClr val="black"/>
                </a:solidFill>
                <a:latin typeface="微软雅黑" pitchFamily="34" charset="-122"/>
                <a:ea typeface="微软雅黑" pitchFamily="34" charset="-122"/>
              </a:rPr>
              <a:t>基本测评报告</a:t>
            </a:r>
            <a:endParaRPr lang="zh-CN" altLang="en-US" b="1" dirty="0">
              <a:solidFill>
                <a:prstClr val="black"/>
              </a:solidFill>
              <a:latin typeface="微软雅黑" pitchFamily="34" charset="-122"/>
              <a:ea typeface="微软雅黑" pitchFamily="34" charset="-122"/>
            </a:endParaRPr>
          </a:p>
        </p:txBody>
      </p:sp>
      <p:sp>
        <p:nvSpPr>
          <p:cNvPr id="7" name="矩形 6"/>
          <p:cNvSpPr/>
          <p:nvPr/>
        </p:nvSpPr>
        <p:spPr>
          <a:xfrm>
            <a:off x="5404070" y="2327591"/>
            <a:ext cx="3182718" cy="1015659"/>
          </a:xfrm>
          <a:prstGeom prst="rect">
            <a:avLst/>
          </a:prstGeom>
        </p:spPr>
        <p:txBody>
          <a:bodyPr wrap="square" lIns="91436" tIns="45718" rIns="91436" bIns="45718">
            <a:spAutoFit/>
          </a:bodyPr>
          <a:lstStyle/>
          <a:p>
            <a:pPr algn="ctr" defTabSz="914355"/>
            <a:r>
              <a:rPr lang="zh-CN" altLang="en-US" sz="2000" dirty="0" smtClean="0">
                <a:solidFill>
                  <a:prstClr val="black"/>
                </a:solidFill>
                <a:latin typeface="微软雅黑" pitchFamily="34" charset="-122"/>
                <a:ea typeface="微软雅黑" pitchFamily="34" charset="-122"/>
              </a:rPr>
              <a:t>测试数据中包括了正常情况和边界等异常情况，使学生体会到</a:t>
            </a:r>
            <a:r>
              <a:rPr lang="zh-CN" altLang="en-US" sz="2000" b="1" dirty="0" smtClean="0">
                <a:solidFill>
                  <a:prstClr val="black"/>
                </a:solidFill>
                <a:latin typeface="微软雅黑" pitchFamily="34" charset="-122"/>
                <a:ea typeface="微软雅黑" pitchFamily="34" charset="-122"/>
              </a:rPr>
              <a:t>工程</a:t>
            </a:r>
            <a:r>
              <a:rPr lang="zh-CN" altLang="en-US" sz="2000" dirty="0" smtClean="0">
                <a:solidFill>
                  <a:prstClr val="black"/>
                </a:solidFill>
                <a:latin typeface="微软雅黑" pitchFamily="34" charset="-122"/>
                <a:ea typeface="微软雅黑" pitchFamily="34" charset="-122"/>
              </a:rPr>
              <a:t>编码要求</a:t>
            </a:r>
          </a:p>
        </p:txBody>
      </p:sp>
      <p:sp>
        <p:nvSpPr>
          <p:cNvPr id="10"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平台：程序设计</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950730"/>
            <a:ext cx="8229600" cy="3394472"/>
          </a:xfrm>
        </p:spPr>
        <p:txBody>
          <a:bodyPr/>
          <a:lstStyle/>
          <a:p>
            <a:r>
              <a:rPr lang="zh-CN" altLang="en-US" b="1" dirty="0" smtClean="0">
                <a:latin typeface="微软雅黑" pitchFamily="34" charset="-122"/>
                <a:ea typeface="微软雅黑" pitchFamily="34" charset="-122"/>
              </a:rPr>
              <a:t>程序评判：</a:t>
            </a:r>
            <a:r>
              <a:rPr lang="zh-CN" altLang="en-US" dirty="0" smtClean="0">
                <a:latin typeface="微软雅黑" pitchFamily="34" charset="-122"/>
                <a:ea typeface="微软雅黑" pitchFamily="34" charset="-122"/>
              </a:rPr>
              <a:t>不仅仅对与错</a:t>
            </a:r>
            <a:endParaRPr lang="en-US" altLang="zh-CN" dirty="0" smtClean="0">
              <a:latin typeface="微软雅黑" pitchFamily="34" charset="-122"/>
              <a:ea typeface="微软雅黑" pitchFamily="34" charset="-122"/>
            </a:endParaRPr>
          </a:p>
          <a:p>
            <a:pPr lvl="1"/>
            <a:r>
              <a:rPr lang="zh-CN" altLang="en-US" dirty="0" smtClean="0">
                <a:latin typeface="微软雅黑" pitchFamily="34" charset="-122"/>
                <a:ea typeface="微软雅黑" pitchFamily="34" charset="-122"/>
              </a:rPr>
              <a:t>错误分析，协助学生调试程序，降低初学者挫折感</a:t>
            </a:r>
            <a:endParaRPr lang="en-US" altLang="zh-CN" dirty="0" smtClean="0">
              <a:latin typeface="微软雅黑" pitchFamily="34" charset="-122"/>
              <a:ea typeface="微软雅黑" pitchFamily="34" charset="-122"/>
            </a:endParaRPr>
          </a:p>
        </p:txBody>
      </p:sp>
      <p:sp>
        <p:nvSpPr>
          <p:cNvPr id="10" name="任意多边形 9"/>
          <p:cNvSpPr/>
          <p:nvPr/>
        </p:nvSpPr>
        <p:spPr>
          <a:xfrm>
            <a:off x="7956376" y="1860173"/>
            <a:ext cx="845466" cy="197643"/>
          </a:xfrm>
          <a:custGeom>
            <a:avLst/>
            <a:gdLst>
              <a:gd name="connsiteX0" fmla="*/ 154928 w 711142"/>
              <a:gd name="connsiteY0" fmla="*/ 1587 h 334962"/>
              <a:gd name="connsiteX1" fmla="*/ 97778 w 711142"/>
              <a:gd name="connsiteY1" fmla="*/ 49212 h 334962"/>
              <a:gd name="connsiteX2" fmla="*/ 50153 w 711142"/>
              <a:gd name="connsiteY2" fmla="*/ 106362 h 334962"/>
              <a:gd name="connsiteX3" fmla="*/ 40628 w 711142"/>
              <a:gd name="connsiteY3" fmla="*/ 134937 h 334962"/>
              <a:gd name="connsiteX4" fmla="*/ 21578 w 711142"/>
              <a:gd name="connsiteY4" fmla="*/ 163512 h 334962"/>
              <a:gd name="connsiteX5" fmla="*/ 2528 w 711142"/>
              <a:gd name="connsiteY5" fmla="*/ 220662 h 334962"/>
              <a:gd name="connsiteX6" fmla="*/ 12053 w 711142"/>
              <a:gd name="connsiteY6" fmla="*/ 287337 h 334962"/>
              <a:gd name="connsiteX7" fmla="*/ 145403 w 711142"/>
              <a:gd name="connsiteY7" fmla="*/ 334962 h 334962"/>
              <a:gd name="connsiteX8" fmla="*/ 335903 w 711142"/>
              <a:gd name="connsiteY8" fmla="*/ 325437 h 334962"/>
              <a:gd name="connsiteX9" fmla="*/ 364478 w 711142"/>
              <a:gd name="connsiteY9" fmla="*/ 315912 h 334962"/>
              <a:gd name="connsiteX10" fmla="*/ 421628 w 711142"/>
              <a:gd name="connsiteY10" fmla="*/ 306387 h 334962"/>
              <a:gd name="connsiteX11" fmla="*/ 516878 w 711142"/>
              <a:gd name="connsiteY11" fmla="*/ 277812 h 334962"/>
              <a:gd name="connsiteX12" fmla="*/ 669278 w 711142"/>
              <a:gd name="connsiteY12" fmla="*/ 268287 h 334962"/>
              <a:gd name="connsiteX13" fmla="*/ 707378 w 711142"/>
              <a:gd name="connsiteY13" fmla="*/ 211137 h 334962"/>
              <a:gd name="connsiteX14" fmla="*/ 697853 w 711142"/>
              <a:gd name="connsiteY14" fmla="*/ 153987 h 334962"/>
              <a:gd name="connsiteX15" fmla="*/ 678803 w 711142"/>
              <a:gd name="connsiteY15" fmla="*/ 125412 h 334962"/>
              <a:gd name="connsiteX16" fmla="*/ 621653 w 711142"/>
              <a:gd name="connsiteY16" fmla="*/ 77787 h 334962"/>
              <a:gd name="connsiteX17" fmla="*/ 583553 w 711142"/>
              <a:gd name="connsiteY17" fmla="*/ 68262 h 334962"/>
              <a:gd name="connsiteX18" fmla="*/ 526403 w 711142"/>
              <a:gd name="connsiteY18" fmla="*/ 49212 h 334962"/>
              <a:gd name="connsiteX19" fmla="*/ 488303 w 711142"/>
              <a:gd name="connsiteY19" fmla="*/ 39687 h 334962"/>
              <a:gd name="connsiteX20" fmla="*/ 431153 w 711142"/>
              <a:gd name="connsiteY20" fmla="*/ 20637 h 334962"/>
              <a:gd name="connsiteX21" fmla="*/ 259703 w 711142"/>
              <a:gd name="connsiteY21" fmla="*/ 30162 h 334962"/>
              <a:gd name="connsiteX22" fmla="*/ 193028 w 711142"/>
              <a:gd name="connsiteY22" fmla="*/ 39687 h 334962"/>
              <a:gd name="connsiteX23" fmla="*/ 154928 w 711142"/>
              <a:gd name="connsiteY23" fmla="*/ 1587 h 33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11142" h="334962">
                <a:moveTo>
                  <a:pt x="154928" y="1587"/>
                </a:moveTo>
                <a:cubicBezTo>
                  <a:pt x="139053" y="3175"/>
                  <a:pt x="120697" y="21710"/>
                  <a:pt x="97778" y="49212"/>
                </a:cubicBezTo>
                <a:cubicBezTo>
                  <a:pt x="31473" y="128778"/>
                  <a:pt x="133635" y="22880"/>
                  <a:pt x="50153" y="106362"/>
                </a:cubicBezTo>
                <a:cubicBezTo>
                  <a:pt x="46978" y="115887"/>
                  <a:pt x="45118" y="125957"/>
                  <a:pt x="40628" y="134937"/>
                </a:cubicBezTo>
                <a:cubicBezTo>
                  <a:pt x="35508" y="145176"/>
                  <a:pt x="26227" y="153051"/>
                  <a:pt x="21578" y="163512"/>
                </a:cubicBezTo>
                <a:cubicBezTo>
                  <a:pt x="13423" y="181862"/>
                  <a:pt x="2528" y="220662"/>
                  <a:pt x="2528" y="220662"/>
                </a:cubicBezTo>
                <a:cubicBezTo>
                  <a:pt x="5703" y="242887"/>
                  <a:pt x="0" y="268396"/>
                  <a:pt x="12053" y="287337"/>
                </a:cubicBezTo>
                <a:cubicBezTo>
                  <a:pt x="41431" y="333502"/>
                  <a:pt x="101347" y="329455"/>
                  <a:pt x="145403" y="334962"/>
                </a:cubicBezTo>
                <a:cubicBezTo>
                  <a:pt x="208903" y="331787"/>
                  <a:pt x="272563" y="330945"/>
                  <a:pt x="335903" y="325437"/>
                </a:cubicBezTo>
                <a:cubicBezTo>
                  <a:pt x="345905" y="324567"/>
                  <a:pt x="354677" y="318090"/>
                  <a:pt x="364478" y="315912"/>
                </a:cubicBezTo>
                <a:cubicBezTo>
                  <a:pt x="383331" y="311722"/>
                  <a:pt x="402578" y="309562"/>
                  <a:pt x="421628" y="306387"/>
                </a:cubicBezTo>
                <a:cubicBezTo>
                  <a:pt x="434417" y="302124"/>
                  <a:pt x="496313" y="279868"/>
                  <a:pt x="516878" y="277812"/>
                </a:cubicBezTo>
                <a:cubicBezTo>
                  <a:pt x="567525" y="272747"/>
                  <a:pt x="618478" y="271462"/>
                  <a:pt x="669278" y="268287"/>
                </a:cubicBezTo>
                <a:cubicBezTo>
                  <a:pt x="681978" y="249237"/>
                  <a:pt x="711142" y="233721"/>
                  <a:pt x="707378" y="211137"/>
                </a:cubicBezTo>
                <a:cubicBezTo>
                  <a:pt x="704203" y="192087"/>
                  <a:pt x="703960" y="172309"/>
                  <a:pt x="697853" y="153987"/>
                </a:cubicBezTo>
                <a:cubicBezTo>
                  <a:pt x="694233" y="143127"/>
                  <a:pt x="686132" y="134206"/>
                  <a:pt x="678803" y="125412"/>
                </a:cubicBezTo>
                <a:cubicBezTo>
                  <a:pt x="666089" y="110155"/>
                  <a:pt x="641078" y="86112"/>
                  <a:pt x="621653" y="77787"/>
                </a:cubicBezTo>
                <a:cubicBezTo>
                  <a:pt x="609621" y="72630"/>
                  <a:pt x="596092" y="72024"/>
                  <a:pt x="583553" y="68262"/>
                </a:cubicBezTo>
                <a:cubicBezTo>
                  <a:pt x="564319" y="62492"/>
                  <a:pt x="545453" y="55562"/>
                  <a:pt x="526403" y="49212"/>
                </a:cubicBezTo>
                <a:cubicBezTo>
                  <a:pt x="513984" y="45072"/>
                  <a:pt x="500842" y="43449"/>
                  <a:pt x="488303" y="39687"/>
                </a:cubicBezTo>
                <a:cubicBezTo>
                  <a:pt x="469069" y="33917"/>
                  <a:pt x="431153" y="20637"/>
                  <a:pt x="431153" y="20637"/>
                </a:cubicBezTo>
                <a:cubicBezTo>
                  <a:pt x="374003" y="23812"/>
                  <a:pt x="316759" y="25598"/>
                  <a:pt x="259703" y="30162"/>
                </a:cubicBezTo>
                <a:cubicBezTo>
                  <a:pt x="237324" y="31952"/>
                  <a:pt x="215043" y="35284"/>
                  <a:pt x="193028" y="39687"/>
                </a:cubicBezTo>
                <a:cubicBezTo>
                  <a:pt x="140383" y="50216"/>
                  <a:pt x="170803" y="0"/>
                  <a:pt x="154928" y="1587"/>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5"/>
            <a:endParaRPr lang="zh-CN" altLang="en-US" dirty="0">
              <a:solidFill>
                <a:prstClr val="white"/>
              </a:solidFill>
            </a:endParaRPr>
          </a:p>
        </p:txBody>
      </p:sp>
      <p:pic>
        <p:nvPicPr>
          <p:cNvPr id="1027" name="Picture 3"/>
          <p:cNvPicPr>
            <a:picLocks noChangeAspect="1" noChangeArrowheads="1"/>
          </p:cNvPicPr>
          <p:nvPr/>
        </p:nvPicPr>
        <p:blipFill>
          <a:blip r:embed="rId3" cstate="print"/>
          <a:srcRect/>
          <a:stretch>
            <a:fillRect/>
          </a:stretch>
        </p:blipFill>
        <p:spPr bwMode="auto">
          <a:xfrm>
            <a:off x="48296" y="1662935"/>
            <a:ext cx="2445828" cy="1808319"/>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2540359" y="3260699"/>
            <a:ext cx="3977100" cy="2506593"/>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6548955" y="1656987"/>
            <a:ext cx="2595045" cy="3447877"/>
          </a:xfrm>
          <a:prstGeom prst="rect">
            <a:avLst/>
          </a:prstGeom>
          <a:noFill/>
          <a:ln w="9525">
            <a:noFill/>
            <a:miter lim="800000"/>
            <a:headEnd/>
            <a:tailEnd/>
          </a:ln>
        </p:spPr>
      </p:pic>
      <p:pic>
        <p:nvPicPr>
          <p:cNvPr id="1030" name="Picture 6"/>
          <p:cNvPicPr>
            <a:picLocks noChangeAspect="1" noChangeArrowheads="1"/>
          </p:cNvPicPr>
          <p:nvPr/>
        </p:nvPicPr>
        <p:blipFill>
          <a:blip r:embed="rId6" cstate="print"/>
          <a:srcRect/>
          <a:stretch>
            <a:fillRect/>
          </a:stretch>
        </p:blipFill>
        <p:spPr bwMode="auto">
          <a:xfrm>
            <a:off x="2542220" y="1655348"/>
            <a:ext cx="3977710" cy="1590380"/>
          </a:xfrm>
          <a:prstGeom prst="rect">
            <a:avLst/>
          </a:prstGeom>
          <a:noFill/>
          <a:ln w="9525">
            <a:noFill/>
            <a:miter lim="800000"/>
            <a:headEnd/>
            <a:tailEnd/>
          </a:ln>
        </p:spPr>
      </p:pic>
      <p:cxnSp>
        <p:nvCxnSpPr>
          <p:cNvPr id="17" name="直接连接符 16"/>
          <p:cNvCxnSpPr/>
          <p:nvPr/>
        </p:nvCxnSpPr>
        <p:spPr>
          <a:xfrm>
            <a:off x="1088567" y="3180389"/>
            <a:ext cx="86409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圆角矩形 17"/>
          <p:cNvSpPr/>
          <p:nvPr/>
        </p:nvSpPr>
        <p:spPr>
          <a:xfrm>
            <a:off x="1" y="1661375"/>
            <a:ext cx="627845" cy="309093"/>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5"/>
            <a:endParaRPr lang="zh-CN" altLang="en-US" dirty="0">
              <a:solidFill>
                <a:prstClr val="white"/>
              </a:solidFill>
            </a:endParaRPr>
          </a:p>
        </p:txBody>
      </p:sp>
      <p:sp>
        <p:nvSpPr>
          <p:cNvPr id="19" name="圆角矩形 18"/>
          <p:cNvSpPr/>
          <p:nvPr/>
        </p:nvSpPr>
        <p:spPr>
          <a:xfrm>
            <a:off x="4412624" y="1659764"/>
            <a:ext cx="784002" cy="309093"/>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5"/>
            <a:endParaRPr lang="zh-CN" altLang="en-US" dirty="0">
              <a:solidFill>
                <a:prstClr val="white"/>
              </a:solidFill>
            </a:endParaRPr>
          </a:p>
        </p:txBody>
      </p:sp>
      <p:sp>
        <p:nvSpPr>
          <p:cNvPr id="20" name="圆角矩形 19"/>
          <p:cNvSpPr/>
          <p:nvPr/>
        </p:nvSpPr>
        <p:spPr>
          <a:xfrm>
            <a:off x="3012046" y="3234207"/>
            <a:ext cx="627845" cy="309093"/>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5"/>
            <a:endParaRPr lang="zh-CN" altLang="en-US" dirty="0">
              <a:solidFill>
                <a:prstClr val="white"/>
              </a:solidFill>
            </a:endParaRPr>
          </a:p>
        </p:txBody>
      </p:sp>
      <p:sp>
        <p:nvSpPr>
          <p:cNvPr id="21" name="圆角矩形 20"/>
          <p:cNvSpPr/>
          <p:nvPr/>
        </p:nvSpPr>
        <p:spPr>
          <a:xfrm>
            <a:off x="7745033" y="1640446"/>
            <a:ext cx="627845" cy="309093"/>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5"/>
            <a:endParaRPr lang="zh-CN" altLang="en-US" dirty="0">
              <a:solidFill>
                <a:prstClr val="white"/>
              </a:solidFill>
            </a:endParaRPr>
          </a:p>
        </p:txBody>
      </p:sp>
      <p:cxnSp>
        <p:nvCxnSpPr>
          <p:cNvPr id="22" name="直接连接符 21"/>
          <p:cNvCxnSpPr/>
          <p:nvPr/>
        </p:nvCxnSpPr>
        <p:spPr>
          <a:xfrm>
            <a:off x="3946071" y="2686158"/>
            <a:ext cx="1593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189963" y="3855526"/>
            <a:ext cx="2128235" cy="992579"/>
          </a:xfrm>
          <a:prstGeom prst="rect">
            <a:avLst/>
          </a:prstGeom>
        </p:spPr>
        <p:txBody>
          <a:bodyPr wrap="square" lIns="68580" tIns="34290" rIns="68580" bIns="34290">
            <a:spAutoFit/>
          </a:bodyPr>
          <a:lstStyle/>
          <a:p>
            <a:r>
              <a:rPr lang="zh-CN" altLang="en-US" sz="1500" dirty="0" smtClean="0">
                <a:solidFill>
                  <a:prstClr val="black"/>
                </a:solidFill>
                <a:latin typeface="微软雅黑" pitchFamily="34" charset="-122"/>
                <a:ea typeface="微软雅黑" pitchFamily="34" charset="-122"/>
              </a:rPr>
              <a:t>帮助学生全面认知程序的内涵，树立</a:t>
            </a:r>
            <a:r>
              <a:rPr lang="zh-CN" altLang="en-US" sz="1500" b="1" dirty="0" smtClean="0">
                <a:solidFill>
                  <a:prstClr val="black"/>
                </a:solidFill>
                <a:latin typeface="微软雅黑" pitchFamily="34" charset="-122"/>
                <a:ea typeface="微软雅黑" pitchFamily="34" charset="-122"/>
              </a:rPr>
              <a:t>软件工程思维</a:t>
            </a:r>
            <a:r>
              <a:rPr lang="zh-CN" altLang="en-US" sz="1500" dirty="0" smtClean="0">
                <a:solidFill>
                  <a:prstClr val="black"/>
                </a:solidFill>
                <a:latin typeface="微软雅黑" pitchFamily="34" charset="-122"/>
                <a:ea typeface="微软雅黑" pitchFamily="34" charset="-122"/>
              </a:rPr>
              <a:t>，引导学生写出高质量的程序</a:t>
            </a:r>
          </a:p>
        </p:txBody>
      </p:sp>
      <p:sp>
        <p:nvSpPr>
          <p:cNvPr id="24"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平台：程序设计</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4391059" y="1549200"/>
            <a:ext cx="4129088" cy="3662744"/>
          </a:xfrm>
          <a:prstGeom prst="rect">
            <a:avLst/>
          </a:prstGeom>
          <a:noFill/>
          <a:ln w="9525">
            <a:noFill/>
            <a:miter lim="800000"/>
            <a:headEnd/>
            <a:tailEnd/>
          </a:ln>
        </p:spPr>
      </p:pic>
      <p:sp>
        <p:nvSpPr>
          <p:cNvPr id="3" name="内容占位符 2"/>
          <p:cNvSpPr>
            <a:spLocks noGrp="1"/>
          </p:cNvSpPr>
          <p:nvPr>
            <p:ph idx="1"/>
          </p:nvPr>
        </p:nvSpPr>
        <p:spPr>
          <a:xfrm>
            <a:off x="628650" y="1088484"/>
            <a:ext cx="7886700" cy="3263504"/>
          </a:xfrm>
        </p:spPr>
        <p:txBody>
          <a:bodyPr/>
          <a:lstStyle/>
          <a:p>
            <a:r>
              <a:rPr lang="zh-CN" altLang="en-US" b="1" dirty="0" smtClean="0">
                <a:latin typeface="微软雅黑" pitchFamily="34" charset="-122"/>
                <a:ea typeface="微软雅黑" pitchFamily="34" charset="-122"/>
              </a:rPr>
              <a:t>程序评判：</a:t>
            </a:r>
            <a:r>
              <a:rPr lang="zh-CN" altLang="en-US" dirty="0" smtClean="0">
                <a:latin typeface="微软雅黑" pitchFamily="34" charset="-122"/>
                <a:ea typeface="微软雅黑" pitchFamily="34" charset="-122"/>
              </a:rPr>
              <a:t>支持输出结果的模糊匹配！</a:t>
            </a:r>
            <a:endParaRPr lang="en-US" altLang="zh-CN" dirty="0" smtClean="0">
              <a:latin typeface="微软雅黑" pitchFamily="34" charset="-122"/>
              <a:ea typeface="微软雅黑" pitchFamily="34" charset="-122"/>
            </a:endParaRPr>
          </a:p>
          <a:p>
            <a:pPr lvl="1"/>
            <a:r>
              <a:rPr lang="zh-CN" altLang="en-US" sz="2000" dirty="0" smtClean="0">
                <a:latin typeface="微软雅黑" pitchFamily="34" charset="-122"/>
                <a:ea typeface="微软雅黑" pitchFamily="34" charset="-122"/>
              </a:rPr>
              <a:t>支持</a:t>
            </a:r>
            <a:r>
              <a:rPr lang="zh-CN" altLang="en-US" sz="2000" b="1" dirty="0" smtClean="0">
                <a:solidFill>
                  <a:srgbClr val="C00000"/>
                </a:solidFill>
                <a:latin typeface="微软雅黑" pitchFamily="34" charset="-122"/>
                <a:ea typeface="微软雅黑" pitchFamily="34" charset="-122"/>
              </a:rPr>
              <a:t>通配符</a:t>
            </a:r>
            <a:r>
              <a:rPr lang="zh-CN" altLang="en-US" sz="2000" dirty="0" smtClean="0">
                <a:latin typeface="微软雅黑" pitchFamily="34" charset="-122"/>
                <a:ea typeface="微软雅黑" pitchFamily="34" charset="-122"/>
              </a:rPr>
              <a:t>描述期望输出</a:t>
            </a:r>
            <a:endParaRPr lang="en-US" altLang="zh-CN" sz="2000" dirty="0" smtClean="0">
              <a:latin typeface="微软雅黑" pitchFamily="34" charset="-122"/>
              <a:ea typeface="微软雅黑" pitchFamily="34" charset="-122"/>
            </a:endParaRPr>
          </a:p>
          <a:p>
            <a:pPr lvl="1"/>
            <a:r>
              <a:rPr lang="zh-CN" altLang="en-US" sz="2000" dirty="0" smtClean="0">
                <a:latin typeface="微软雅黑" pitchFamily="34" charset="-122"/>
                <a:ea typeface="微软雅黑" pitchFamily="34" charset="-122"/>
              </a:rPr>
              <a:t>应用：</a:t>
            </a:r>
            <a:endParaRPr lang="en-US" altLang="zh-CN" sz="2000" dirty="0" smtClean="0">
              <a:latin typeface="微软雅黑" pitchFamily="34" charset="-122"/>
              <a:ea typeface="微软雅黑" pitchFamily="34" charset="-122"/>
            </a:endParaRPr>
          </a:p>
          <a:p>
            <a:pPr lvl="2"/>
            <a:r>
              <a:rPr lang="zh-CN" altLang="en-US" dirty="0" smtClean="0">
                <a:latin typeface="微软雅黑" pitchFamily="34" charset="-122"/>
                <a:ea typeface="微软雅黑" pitchFamily="34" charset="-122"/>
              </a:rPr>
              <a:t>放宽格式要求</a:t>
            </a:r>
            <a:endParaRPr lang="en-US" altLang="zh-CN" dirty="0" smtClean="0">
              <a:latin typeface="微软雅黑" pitchFamily="34" charset="-122"/>
              <a:ea typeface="微软雅黑" pitchFamily="34" charset="-122"/>
            </a:endParaRPr>
          </a:p>
          <a:p>
            <a:pPr lvl="2"/>
            <a:r>
              <a:rPr lang="zh-CN" altLang="en-US" dirty="0" smtClean="0">
                <a:latin typeface="微软雅黑" pitchFamily="34" charset="-122"/>
                <a:ea typeface="微软雅黑" pitchFamily="34" charset="-122"/>
              </a:rPr>
              <a:t>浮点数输出</a:t>
            </a:r>
            <a:endParaRPr lang="en-US" altLang="zh-CN" dirty="0" smtClean="0">
              <a:latin typeface="微软雅黑" pitchFamily="34" charset="-122"/>
              <a:ea typeface="微软雅黑" pitchFamily="34" charset="-122"/>
            </a:endParaRPr>
          </a:p>
          <a:p>
            <a:pPr lvl="2"/>
            <a:r>
              <a:rPr lang="zh-CN" altLang="en-US" dirty="0" smtClean="0">
                <a:latin typeface="微软雅黑" pitchFamily="34" charset="-122"/>
                <a:ea typeface="微软雅黑" pitchFamily="34" charset="-122"/>
              </a:rPr>
              <a:t>屏蔽输入提醒</a:t>
            </a:r>
            <a:endParaRPr lang="en-US" altLang="zh-CN" dirty="0" smtClean="0">
              <a:latin typeface="微软雅黑" pitchFamily="34" charset="-122"/>
              <a:ea typeface="微软雅黑" pitchFamily="34" charset="-122"/>
            </a:endParaRPr>
          </a:p>
          <a:p>
            <a:pPr lvl="2"/>
            <a:r>
              <a:rPr lang="zh-CN" altLang="en-US" b="1" dirty="0" smtClean="0">
                <a:latin typeface="微软雅黑" pitchFamily="34" charset="-122"/>
                <a:ea typeface="微软雅黑" pitchFamily="34" charset="-122"/>
              </a:rPr>
              <a:t>答案二选一</a:t>
            </a:r>
            <a:endParaRPr lang="en-US" altLang="zh-CN" b="1" dirty="0" smtClean="0">
              <a:latin typeface="微软雅黑" pitchFamily="34" charset="-122"/>
              <a:ea typeface="微软雅黑" pitchFamily="34" charset="-122"/>
            </a:endParaRPr>
          </a:p>
          <a:p>
            <a:pPr lvl="1">
              <a:buNone/>
            </a:pPr>
            <a:endParaRPr lang="zh-CN" altLang="en-US" dirty="0"/>
          </a:p>
        </p:txBody>
      </p:sp>
      <p:cxnSp>
        <p:nvCxnSpPr>
          <p:cNvPr id="7" name="直接连接符 6"/>
          <p:cNvCxnSpPr/>
          <p:nvPr/>
        </p:nvCxnSpPr>
        <p:spPr>
          <a:xfrm>
            <a:off x="5070637" y="4226495"/>
            <a:ext cx="8640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平台：程序设计</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000253"/>
            <a:ext cx="7886700" cy="3263504"/>
          </a:xfrm>
        </p:spPr>
        <p:txBody>
          <a:bodyPr/>
          <a:lstStyle/>
          <a:p>
            <a:r>
              <a:rPr lang="zh-CN" altLang="en-US" b="1" dirty="0" smtClean="0">
                <a:latin typeface="微软雅黑" pitchFamily="34" charset="-122"/>
                <a:ea typeface="微软雅黑" pitchFamily="34" charset="-122"/>
              </a:rPr>
              <a:t>程序评判：</a:t>
            </a:r>
            <a:r>
              <a:rPr lang="zh-CN" altLang="en-US" dirty="0" smtClean="0">
                <a:latin typeface="微软雅黑" pitchFamily="34" charset="-122"/>
                <a:ea typeface="微软雅黑" pitchFamily="34" charset="-122"/>
              </a:rPr>
              <a:t>支持多源文件自动编译与评判</a:t>
            </a:r>
            <a:endParaRPr lang="en-US" altLang="zh-CN" dirty="0" smtClean="0">
              <a:latin typeface="微软雅黑" pitchFamily="34" charset="-122"/>
              <a:ea typeface="微软雅黑" pitchFamily="34" charset="-122"/>
            </a:endParaRPr>
          </a:p>
          <a:p>
            <a:pPr lvl="1">
              <a:lnSpc>
                <a:spcPct val="150000"/>
              </a:lnSpc>
            </a:pPr>
            <a:r>
              <a:rPr lang="zh-CN" altLang="en-US" sz="1600" dirty="0" smtClean="0">
                <a:latin typeface="微软雅黑" pitchFamily="34" charset="-122"/>
                <a:ea typeface="微软雅黑" pitchFamily="34" charset="-122"/>
              </a:rPr>
              <a:t>复杂问题的源文件组织也是一种工程训练。特别是</a:t>
            </a:r>
            <a:r>
              <a:rPr lang="en-US" altLang="zh-CN" sz="1600" dirty="0" smtClean="0">
                <a:latin typeface="微软雅黑" pitchFamily="34" charset="-122"/>
                <a:ea typeface="微软雅黑" pitchFamily="34" charset="-122"/>
              </a:rPr>
              <a:t>Java</a:t>
            </a:r>
            <a:r>
              <a:rPr lang="zh-CN" altLang="en-US" sz="1600" dirty="0" smtClean="0">
                <a:latin typeface="微软雅黑" pitchFamily="34" charset="-122"/>
                <a:ea typeface="微软雅黑" pitchFamily="34" charset="-122"/>
              </a:rPr>
              <a:t>代码，一般一个类对应一个文件，若使用文本框就要破坏</a:t>
            </a:r>
            <a:r>
              <a:rPr lang="en-US" altLang="zh-CN" sz="1600" dirty="0" smtClean="0">
                <a:latin typeface="微软雅黑" pitchFamily="34" charset="-122"/>
                <a:ea typeface="微软雅黑" pitchFamily="34" charset="-122"/>
              </a:rPr>
              <a:t>Java</a:t>
            </a:r>
            <a:r>
              <a:rPr lang="zh-CN" altLang="en-US" sz="1600" dirty="0" smtClean="0">
                <a:latin typeface="微软雅黑" pitchFamily="34" charset="-122"/>
                <a:ea typeface="微软雅黑" pitchFamily="34" charset="-122"/>
              </a:rPr>
              <a:t>的编程规范。</a:t>
            </a:r>
            <a:endParaRPr lang="zh-CN" altLang="en-US" sz="1600" dirty="0">
              <a:latin typeface="微软雅黑" pitchFamily="34" charset="-122"/>
              <a:ea typeface="微软雅黑" pitchFamily="34" charset="-122"/>
            </a:endParaRPr>
          </a:p>
        </p:txBody>
      </p:sp>
      <p:sp>
        <p:nvSpPr>
          <p:cNvPr id="6" name="矩形 5"/>
          <p:cNvSpPr/>
          <p:nvPr/>
        </p:nvSpPr>
        <p:spPr>
          <a:xfrm>
            <a:off x="5911179" y="2425639"/>
            <a:ext cx="2699421" cy="715576"/>
          </a:xfrm>
          <a:prstGeom prst="rect">
            <a:avLst/>
          </a:prstGeom>
        </p:spPr>
        <p:txBody>
          <a:bodyPr wrap="square" lIns="91436" tIns="45718" rIns="91436" bIns="45718">
            <a:spAutoFit/>
          </a:bodyPr>
          <a:lstStyle/>
          <a:p>
            <a:pPr algn="just" defTabSz="914355"/>
            <a:r>
              <a:rPr lang="zh-CN" altLang="en-US" sz="2000" dirty="0" smtClean="0">
                <a:solidFill>
                  <a:prstClr val="black"/>
                </a:solidFill>
                <a:latin typeface="微软雅黑" pitchFamily="34" charset="-122"/>
                <a:ea typeface="微软雅黑" pitchFamily="34" charset="-122"/>
              </a:rPr>
              <a:t>接近真实工程环境的，源代码组织风格</a:t>
            </a:r>
            <a:endParaRPr lang="en-US" altLang="zh-CN" sz="2000" dirty="0" smtClean="0">
              <a:solidFill>
                <a:prstClr val="black"/>
              </a:solidFill>
              <a:latin typeface="微软雅黑" pitchFamily="34" charset="-122"/>
              <a:ea typeface="微软雅黑" pitchFamily="34" charset="-122"/>
            </a:endParaRPr>
          </a:p>
        </p:txBody>
      </p:sp>
      <p:pic>
        <p:nvPicPr>
          <p:cNvPr id="1027" name="Picture 3"/>
          <p:cNvPicPr>
            <a:picLocks noChangeAspect="1" noChangeArrowheads="1"/>
          </p:cNvPicPr>
          <p:nvPr/>
        </p:nvPicPr>
        <p:blipFill>
          <a:blip r:embed="rId3" cstate="print"/>
          <a:srcRect/>
          <a:stretch>
            <a:fillRect/>
          </a:stretch>
        </p:blipFill>
        <p:spPr bwMode="auto">
          <a:xfrm>
            <a:off x="375048" y="2136744"/>
            <a:ext cx="5098628" cy="3006756"/>
          </a:xfrm>
          <a:prstGeom prst="rect">
            <a:avLst/>
          </a:prstGeom>
          <a:noFill/>
          <a:ln w="9525">
            <a:noFill/>
            <a:miter lim="800000"/>
            <a:headEnd/>
            <a:tailEnd/>
          </a:ln>
        </p:spPr>
      </p:pic>
      <p:grpSp>
        <p:nvGrpSpPr>
          <p:cNvPr id="4" name="组合 9"/>
          <p:cNvGrpSpPr/>
          <p:nvPr/>
        </p:nvGrpSpPr>
        <p:grpSpPr>
          <a:xfrm>
            <a:off x="1814246" y="3543300"/>
            <a:ext cx="3550710" cy="276999"/>
            <a:chOff x="4989689" y="3849528"/>
            <a:chExt cx="6513692" cy="436745"/>
          </a:xfrm>
        </p:grpSpPr>
        <p:sp>
          <p:nvSpPr>
            <p:cNvPr id="11" name="圆角矩形 10"/>
            <p:cNvSpPr/>
            <p:nvPr/>
          </p:nvSpPr>
          <p:spPr>
            <a:xfrm>
              <a:off x="4989689" y="3860792"/>
              <a:ext cx="6479822" cy="382962"/>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5"/>
              <a:endParaRPr lang="zh-CN" altLang="en-US" dirty="0">
                <a:solidFill>
                  <a:prstClr val="white"/>
                </a:solidFill>
              </a:endParaRPr>
            </a:p>
          </p:txBody>
        </p:sp>
        <p:sp>
          <p:nvSpPr>
            <p:cNvPr id="12" name="TextBox 11"/>
            <p:cNvSpPr txBox="1"/>
            <p:nvPr/>
          </p:nvSpPr>
          <p:spPr>
            <a:xfrm>
              <a:off x="8169093" y="3849528"/>
              <a:ext cx="3334288" cy="436745"/>
            </a:xfrm>
            <a:prstGeom prst="rect">
              <a:avLst/>
            </a:prstGeom>
            <a:solidFill>
              <a:srgbClr val="C00000"/>
            </a:solidFill>
            <a:ln>
              <a:solidFill>
                <a:srgbClr val="C00000"/>
              </a:solidFill>
            </a:ln>
          </p:spPr>
          <p:txBody>
            <a:bodyPr wrap="square" rtlCol="0">
              <a:spAutoFit/>
            </a:bodyPr>
            <a:lstStyle/>
            <a:p>
              <a:r>
                <a:rPr lang="zh-CN" altLang="en-US" sz="1200" dirty="0" smtClean="0">
                  <a:solidFill>
                    <a:schemeClr val="bg1"/>
                  </a:solidFill>
                  <a:latin typeface="微软雅黑" pitchFamily="34" charset="-122"/>
                  <a:ea typeface="微软雅黑" pitchFamily="34" charset="-122"/>
                </a:rPr>
                <a:t>支持多源文件打包上传</a:t>
              </a:r>
              <a:endParaRPr lang="zh-CN" altLang="en-US" sz="1200" dirty="0">
                <a:solidFill>
                  <a:schemeClr val="bg1"/>
                </a:solidFill>
                <a:latin typeface="微软雅黑" pitchFamily="34" charset="-122"/>
                <a:ea typeface="微软雅黑" pitchFamily="34" charset="-122"/>
              </a:endParaRPr>
            </a:p>
          </p:txBody>
        </p:sp>
      </p:grpSp>
      <p:sp>
        <p:nvSpPr>
          <p:cNvPr id="16" name="矩形 15"/>
          <p:cNvSpPr/>
          <p:nvPr/>
        </p:nvSpPr>
        <p:spPr>
          <a:xfrm>
            <a:off x="5486400" y="4073464"/>
            <a:ext cx="3390900" cy="784826"/>
          </a:xfrm>
          <a:prstGeom prst="rect">
            <a:avLst/>
          </a:prstGeom>
        </p:spPr>
        <p:txBody>
          <a:bodyPr wrap="square" lIns="91436" tIns="45718" rIns="91436" bIns="45718">
            <a:spAutoFit/>
          </a:bodyPr>
          <a:lstStyle/>
          <a:p>
            <a:pPr algn="just" defTabSz="914355"/>
            <a:r>
              <a:rPr lang="zh-CN" altLang="en-US" sz="1500" dirty="0" smtClean="0">
                <a:latin typeface="微软雅黑" pitchFamily="34" charset="-122"/>
                <a:ea typeface="微软雅黑" pitchFamily="34" charset="-122"/>
              </a:rPr>
              <a:t>“培养学生解决</a:t>
            </a:r>
            <a:r>
              <a:rPr lang="zh-CN" altLang="en-US" sz="1500" b="1" dirty="0" smtClean="0">
                <a:latin typeface="微软雅黑" pitchFamily="34" charset="-122"/>
                <a:ea typeface="微软雅黑" pitchFamily="34" charset="-122"/>
              </a:rPr>
              <a:t>复杂工程问题</a:t>
            </a:r>
            <a:r>
              <a:rPr lang="zh-CN" altLang="en-US" sz="1500" dirty="0" smtClean="0">
                <a:latin typeface="微软雅黑" pitchFamily="34" charset="-122"/>
                <a:ea typeface="微软雅黑" pitchFamily="34" charset="-122"/>
              </a:rPr>
              <a:t>的能力”</a:t>
            </a:r>
            <a:endParaRPr lang="en-US" altLang="zh-CN" sz="1500" dirty="0" smtClean="0">
              <a:latin typeface="微软雅黑" pitchFamily="34" charset="-122"/>
              <a:ea typeface="微软雅黑" pitchFamily="34" charset="-122"/>
            </a:endParaRPr>
          </a:p>
          <a:p>
            <a:pPr algn="r" defTabSz="914355"/>
            <a:r>
              <a:rPr lang="en-US" altLang="zh-CN" sz="1500" i="1" dirty="0" smtClean="0">
                <a:latin typeface="微软雅黑" pitchFamily="34" charset="-122"/>
                <a:ea typeface="微软雅黑" pitchFamily="34" charset="-122"/>
              </a:rPr>
              <a:t>—</a:t>
            </a:r>
            <a:r>
              <a:rPr lang="zh-CN" altLang="en-US" sz="1500" i="1" dirty="0" smtClean="0">
                <a:latin typeface="微软雅黑" pitchFamily="34" charset="-122"/>
                <a:ea typeface="微软雅黑" pitchFamily="34" charset="-122"/>
              </a:rPr>
              <a:t>工程教育专业认证</a:t>
            </a:r>
          </a:p>
          <a:p>
            <a:pPr algn="r" defTabSz="914355"/>
            <a:endParaRPr lang="en-US" altLang="zh-CN" sz="1500" i="1" dirty="0" smtClean="0">
              <a:solidFill>
                <a:prstClr val="black"/>
              </a:solidFill>
              <a:latin typeface="微软雅黑" pitchFamily="34" charset="-122"/>
              <a:ea typeface="微软雅黑" pitchFamily="34" charset="-122"/>
            </a:endParaRPr>
          </a:p>
        </p:txBody>
      </p:sp>
      <p:sp>
        <p:nvSpPr>
          <p:cNvPr id="13"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平台：程序设计</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27" y="1857479"/>
            <a:ext cx="6765488" cy="3487222"/>
          </a:xfrm>
          <a:prstGeom prst="rect">
            <a:avLst/>
          </a:prstGeom>
          <a:noFill/>
          <a:ln w="9525">
            <a:noFill/>
            <a:miter lim="800000"/>
            <a:headEnd/>
            <a:tailEnd/>
          </a:ln>
        </p:spPr>
      </p:pic>
      <p:sp>
        <p:nvSpPr>
          <p:cNvPr id="3" name="内容占位符 2"/>
          <p:cNvSpPr>
            <a:spLocks noGrp="1"/>
          </p:cNvSpPr>
          <p:nvPr>
            <p:ph idx="1"/>
          </p:nvPr>
        </p:nvSpPr>
        <p:spPr>
          <a:xfrm>
            <a:off x="628650" y="1056400"/>
            <a:ext cx="7886700" cy="3263504"/>
          </a:xfrm>
        </p:spPr>
        <p:txBody>
          <a:bodyPr/>
          <a:lstStyle/>
          <a:p>
            <a:r>
              <a:rPr lang="zh-CN" altLang="en-US" b="1" dirty="0" smtClean="0">
                <a:latin typeface="微软雅黑" pitchFamily="34" charset="-122"/>
                <a:ea typeface="微软雅黑" pitchFamily="34" charset="-122"/>
              </a:rPr>
              <a:t>程序评判：</a:t>
            </a:r>
            <a:r>
              <a:rPr lang="zh-CN" altLang="en-US" dirty="0" smtClean="0">
                <a:latin typeface="微软雅黑" pitchFamily="34" charset="-122"/>
                <a:ea typeface="微软雅黑" pitchFamily="34" charset="-122"/>
              </a:rPr>
              <a:t>实时评判（</a:t>
            </a:r>
            <a:r>
              <a:rPr lang="en-US" altLang="zh-CN" dirty="0" smtClean="0">
                <a:latin typeface="微软雅黑" pitchFamily="34" charset="-122"/>
                <a:ea typeface="微软雅黑" pitchFamily="34" charset="-122"/>
              </a:rPr>
              <a:t>VS. </a:t>
            </a:r>
            <a:r>
              <a:rPr lang="zh-CN" altLang="en-US" dirty="0" smtClean="0">
                <a:latin typeface="微软雅黑" pitchFamily="34" charset="-122"/>
                <a:ea typeface="微软雅黑" pitchFamily="34" charset="-122"/>
              </a:rPr>
              <a:t>串行排队）</a:t>
            </a:r>
            <a:endParaRPr lang="en-US" altLang="zh-CN" dirty="0" smtClean="0">
              <a:latin typeface="微软雅黑" pitchFamily="34" charset="-122"/>
              <a:ea typeface="微软雅黑" pitchFamily="34" charset="-122"/>
            </a:endParaRPr>
          </a:p>
          <a:p>
            <a:pPr lvl="1"/>
            <a:r>
              <a:rPr lang="zh-CN" altLang="en-US" sz="1600" dirty="0" smtClean="0">
                <a:latin typeface="微软雅黑" pitchFamily="34" charset="-122"/>
                <a:ea typeface="微软雅黑" pitchFamily="34" charset="-122"/>
              </a:rPr>
              <a:t>利用</a:t>
            </a:r>
            <a:r>
              <a:rPr lang="en-US" altLang="zh-CN" sz="1600" dirty="0" smtClean="0">
                <a:latin typeface="微软雅黑" pitchFamily="34" charset="-122"/>
                <a:ea typeface="微软雅黑" pitchFamily="34" charset="-122"/>
              </a:rPr>
              <a:t>CPU</a:t>
            </a:r>
            <a:r>
              <a:rPr lang="zh-CN" altLang="en-US" sz="1600" dirty="0" smtClean="0">
                <a:latin typeface="微软雅黑" pitchFamily="34" charset="-122"/>
                <a:ea typeface="微软雅黑" pitchFamily="34" charset="-122"/>
              </a:rPr>
              <a:t>多核并行评判学生程序，实时出结果</a:t>
            </a:r>
            <a:endParaRPr lang="zh-CN" altLang="en-US" sz="1600" dirty="0">
              <a:latin typeface="微软雅黑" pitchFamily="34" charset="-122"/>
              <a:ea typeface="微软雅黑" pitchFamily="34" charset="-122"/>
            </a:endParaRPr>
          </a:p>
        </p:txBody>
      </p:sp>
      <p:sp>
        <p:nvSpPr>
          <p:cNvPr id="6" name="矩形 5"/>
          <p:cNvSpPr/>
          <p:nvPr/>
        </p:nvSpPr>
        <p:spPr>
          <a:xfrm>
            <a:off x="6863679" y="1683695"/>
            <a:ext cx="2166021" cy="1231102"/>
          </a:xfrm>
          <a:prstGeom prst="rect">
            <a:avLst/>
          </a:prstGeom>
        </p:spPr>
        <p:txBody>
          <a:bodyPr wrap="square" lIns="91436" tIns="45718" rIns="91436" bIns="45718">
            <a:spAutoFit/>
          </a:bodyPr>
          <a:lstStyle/>
          <a:p>
            <a:pPr algn="just" defTabSz="914355"/>
            <a:r>
              <a:rPr lang="zh-CN" altLang="en-US" sz="2000" b="1" dirty="0" smtClean="0">
                <a:solidFill>
                  <a:prstClr val="black"/>
                </a:solidFill>
                <a:latin typeface="微软雅黑" pitchFamily="34" charset="-122"/>
                <a:ea typeface="微软雅黑" pitchFamily="34" charset="-122"/>
              </a:rPr>
              <a:t>上海大学实验：</a:t>
            </a:r>
            <a:r>
              <a:rPr lang="en-US" altLang="zh-CN" sz="1800" dirty="0" smtClean="0">
                <a:solidFill>
                  <a:prstClr val="black"/>
                </a:solidFill>
                <a:latin typeface="微软雅黑" pitchFamily="34" charset="-122"/>
                <a:ea typeface="微软雅黑" pitchFamily="34" charset="-122"/>
              </a:rPr>
              <a:t>300~400</a:t>
            </a:r>
            <a:r>
              <a:rPr lang="zh-CN" altLang="en-US" sz="1800" dirty="0" smtClean="0">
                <a:solidFill>
                  <a:prstClr val="black"/>
                </a:solidFill>
                <a:latin typeface="微软雅黑" pitchFamily="34" charset="-122"/>
                <a:ea typeface="微软雅黑" pitchFamily="34" charset="-122"/>
              </a:rPr>
              <a:t>人同时上机，串行排队评判延迟能达到</a:t>
            </a:r>
            <a:r>
              <a:rPr lang="en-US" altLang="zh-CN" sz="1800" b="1" dirty="0" smtClean="0">
                <a:solidFill>
                  <a:srgbClr val="FF0000"/>
                </a:solidFill>
                <a:latin typeface="微软雅黑" pitchFamily="34" charset="-122"/>
                <a:ea typeface="微软雅黑" pitchFamily="34" charset="-122"/>
              </a:rPr>
              <a:t>40</a:t>
            </a:r>
            <a:r>
              <a:rPr lang="zh-CN" altLang="en-US" sz="1800" dirty="0" smtClean="0">
                <a:solidFill>
                  <a:prstClr val="black"/>
                </a:solidFill>
                <a:latin typeface="微软雅黑" pitchFamily="34" charset="-122"/>
                <a:ea typeface="微软雅黑" pitchFamily="34" charset="-122"/>
              </a:rPr>
              <a:t>分钟。</a:t>
            </a:r>
            <a:endParaRPr lang="en-US" altLang="zh-CN" sz="1800" dirty="0" smtClean="0">
              <a:solidFill>
                <a:prstClr val="black"/>
              </a:solidFill>
              <a:latin typeface="微软雅黑" pitchFamily="34" charset="-122"/>
              <a:ea typeface="微软雅黑" pitchFamily="34" charset="-122"/>
            </a:endParaRPr>
          </a:p>
        </p:txBody>
      </p:sp>
      <p:grpSp>
        <p:nvGrpSpPr>
          <p:cNvPr id="4" name="组合 6"/>
          <p:cNvGrpSpPr/>
          <p:nvPr/>
        </p:nvGrpSpPr>
        <p:grpSpPr>
          <a:xfrm>
            <a:off x="1045228" y="2647954"/>
            <a:ext cx="3272104" cy="276999"/>
            <a:chOff x="4989689" y="3849530"/>
            <a:chExt cx="6513692" cy="436745"/>
          </a:xfrm>
        </p:grpSpPr>
        <p:sp>
          <p:nvSpPr>
            <p:cNvPr id="8" name="圆角矩形 7"/>
            <p:cNvSpPr/>
            <p:nvPr/>
          </p:nvSpPr>
          <p:spPr>
            <a:xfrm>
              <a:off x="4989689" y="3860792"/>
              <a:ext cx="6479822" cy="382962"/>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5"/>
              <a:endParaRPr lang="zh-CN" altLang="en-US" dirty="0">
                <a:solidFill>
                  <a:prstClr val="white"/>
                </a:solidFill>
              </a:endParaRPr>
            </a:p>
          </p:txBody>
        </p:sp>
        <p:sp>
          <p:nvSpPr>
            <p:cNvPr id="9" name="TextBox 8"/>
            <p:cNvSpPr txBox="1"/>
            <p:nvPr/>
          </p:nvSpPr>
          <p:spPr>
            <a:xfrm>
              <a:off x="7287928" y="3849530"/>
              <a:ext cx="4215453" cy="436745"/>
            </a:xfrm>
            <a:prstGeom prst="rect">
              <a:avLst/>
            </a:prstGeom>
            <a:solidFill>
              <a:srgbClr val="C00000"/>
            </a:solidFill>
            <a:ln>
              <a:solidFill>
                <a:srgbClr val="C00000"/>
              </a:solidFill>
            </a:ln>
          </p:spPr>
          <p:txBody>
            <a:bodyPr wrap="square" rtlCol="0">
              <a:spAutoFit/>
            </a:bodyPr>
            <a:lstStyle/>
            <a:p>
              <a:r>
                <a:rPr lang="zh-CN" altLang="en-US" sz="1200" dirty="0" smtClean="0">
                  <a:solidFill>
                    <a:schemeClr val="bg1"/>
                  </a:solidFill>
                  <a:latin typeface="微软雅黑" pitchFamily="34" charset="-122"/>
                  <a:ea typeface="微软雅黑" pitchFamily="34" charset="-122"/>
                </a:rPr>
                <a:t>评判进程池：</a:t>
              </a:r>
              <a:r>
                <a:rPr lang="en-US" altLang="zh-CN" sz="1200" dirty="0" smtClean="0">
                  <a:solidFill>
                    <a:schemeClr val="bg1"/>
                  </a:solidFill>
                  <a:latin typeface="微软雅黑" pitchFamily="34" charset="-122"/>
                  <a:ea typeface="微软雅黑" pitchFamily="34" charset="-122"/>
                </a:rPr>
                <a:t>CPU</a:t>
              </a:r>
              <a:r>
                <a:rPr lang="zh-CN" altLang="en-US" sz="1200" dirty="0" smtClean="0">
                  <a:solidFill>
                    <a:schemeClr val="bg1"/>
                  </a:solidFill>
                  <a:latin typeface="微软雅黑" pitchFamily="34" charset="-122"/>
                  <a:ea typeface="微软雅黑" pitchFamily="34" charset="-122"/>
                </a:rPr>
                <a:t>核数 </a:t>
              </a:r>
              <a:r>
                <a:rPr lang="en-US" altLang="zh-CN" sz="1200" dirty="0" smtClean="0">
                  <a:solidFill>
                    <a:schemeClr val="bg1"/>
                  </a:solidFill>
                  <a:latin typeface="微软雅黑" pitchFamily="34" charset="-122"/>
                  <a:ea typeface="微软雅黑" pitchFamily="34" charset="-122"/>
                </a:rPr>
                <a:t>× 2</a:t>
              </a:r>
              <a:endParaRPr lang="zh-CN" altLang="en-US" sz="1200" dirty="0">
                <a:solidFill>
                  <a:schemeClr val="bg1"/>
                </a:solidFill>
                <a:latin typeface="微软雅黑" pitchFamily="34" charset="-122"/>
                <a:ea typeface="微软雅黑" pitchFamily="34" charset="-122"/>
              </a:endParaRPr>
            </a:p>
          </p:txBody>
        </p:sp>
      </p:grpSp>
      <p:sp>
        <p:nvSpPr>
          <p:cNvPr id="11"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平台：程序设计</a:t>
            </a:r>
          </a:p>
        </p:txBody>
      </p:sp>
      <p:sp>
        <p:nvSpPr>
          <p:cNvPr id="12" name="矩形 11"/>
          <p:cNvSpPr/>
          <p:nvPr/>
        </p:nvSpPr>
        <p:spPr>
          <a:xfrm>
            <a:off x="6745705" y="3223737"/>
            <a:ext cx="2398295" cy="1261880"/>
          </a:xfrm>
          <a:prstGeom prst="rect">
            <a:avLst/>
          </a:prstGeom>
        </p:spPr>
        <p:txBody>
          <a:bodyPr wrap="square" lIns="91436" tIns="45718" rIns="91436" bIns="45718">
            <a:spAutoFit/>
          </a:bodyPr>
          <a:lstStyle/>
          <a:p>
            <a:pPr algn="just" defTabSz="914355"/>
            <a:r>
              <a:rPr lang="zh-CN" altLang="en-US" sz="2000" b="1" dirty="0" smtClean="0">
                <a:solidFill>
                  <a:prstClr val="black"/>
                </a:solidFill>
                <a:latin typeface="微软雅黑" pitchFamily="34" charset="-122"/>
                <a:ea typeface="微软雅黑" pitchFamily="34" charset="-122"/>
              </a:rPr>
              <a:t>其它系统如何做？</a:t>
            </a:r>
            <a:endParaRPr lang="en-US" altLang="zh-CN" sz="2400" b="1" dirty="0" smtClean="0">
              <a:solidFill>
                <a:prstClr val="black"/>
              </a:solidFill>
              <a:latin typeface="微软雅黑" pitchFamily="34" charset="-122"/>
              <a:ea typeface="微软雅黑" pitchFamily="34" charset="-122"/>
            </a:endParaRPr>
          </a:p>
          <a:p>
            <a:pPr marL="457200" indent="-457200" defTabSz="914355"/>
            <a:r>
              <a:rPr lang="en-US" altLang="zh-CN" sz="1800" dirty="0" smtClean="0">
                <a:solidFill>
                  <a:prstClr val="black"/>
                </a:solidFill>
                <a:latin typeface="微软雅黑" pitchFamily="34" charset="-122"/>
                <a:ea typeface="微软雅黑" pitchFamily="34" charset="-122"/>
              </a:rPr>
              <a:t>1. </a:t>
            </a:r>
            <a:r>
              <a:rPr lang="zh-CN" altLang="en-US" sz="1800" dirty="0" smtClean="0">
                <a:solidFill>
                  <a:prstClr val="black"/>
                </a:solidFill>
                <a:latin typeface="微软雅黑" pitchFamily="34" charset="-122"/>
                <a:ea typeface="微软雅黑" pitchFamily="34" charset="-122"/>
              </a:rPr>
              <a:t>提交次数多扣分</a:t>
            </a:r>
            <a:endParaRPr lang="en-US" altLang="zh-CN" sz="1800" dirty="0" smtClean="0">
              <a:solidFill>
                <a:prstClr val="black"/>
              </a:solidFill>
              <a:latin typeface="微软雅黑" pitchFamily="34" charset="-122"/>
              <a:ea typeface="微软雅黑" pitchFamily="34" charset="-122"/>
            </a:endParaRPr>
          </a:p>
          <a:p>
            <a:pPr marL="342900" indent="-342900" algn="just" defTabSz="914355"/>
            <a:r>
              <a:rPr lang="en-US" altLang="zh-CN" sz="1800" dirty="0" smtClean="0">
                <a:solidFill>
                  <a:prstClr val="black"/>
                </a:solidFill>
                <a:latin typeface="微软雅黑" pitchFamily="34" charset="-122"/>
                <a:ea typeface="微软雅黑" pitchFamily="34" charset="-122"/>
              </a:rPr>
              <a:t>2. </a:t>
            </a:r>
            <a:r>
              <a:rPr lang="zh-CN" altLang="en-US" sz="1800" dirty="0" smtClean="0">
                <a:solidFill>
                  <a:prstClr val="black"/>
                </a:solidFill>
                <a:latin typeface="微软雅黑" pitchFamily="34" charset="-122"/>
                <a:ea typeface="微软雅黑" pitchFamily="34" charset="-122"/>
              </a:rPr>
              <a:t>限制提交时间间隔</a:t>
            </a:r>
            <a:endParaRPr lang="en-US" altLang="zh-CN" sz="1800" dirty="0" smtClean="0">
              <a:solidFill>
                <a:prstClr val="black"/>
              </a:solidFill>
              <a:latin typeface="微软雅黑" pitchFamily="34" charset="-122"/>
              <a:ea typeface="微软雅黑" pitchFamily="34" charset="-122"/>
            </a:endParaRPr>
          </a:p>
          <a:p>
            <a:pPr algn="just" defTabSz="914355"/>
            <a:endParaRPr lang="en-US" altLang="zh-CN" sz="2000" b="1" dirty="0" smtClean="0">
              <a:solidFill>
                <a:prstClr val="black"/>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srcRect/>
          <a:stretch>
            <a:fillRect/>
          </a:stretch>
        </p:blipFill>
        <p:spPr bwMode="auto">
          <a:xfrm>
            <a:off x="5318523" y="2255249"/>
            <a:ext cx="3701653" cy="2036768"/>
          </a:xfrm>
          <a:prstGeom prst="rect">
            <a:avLst/>
          </a:prstGeom>
          <a:noFill/>
          <a:ln w="9525">
            <a:noFill/>
            <a:miter lim="800000"/>
            <a:headEnd/>
            <a:tailEnd/>
          </a:ln>
        </p:spPr>
      </p:pic>
      <p:sp>
        <p:nvSpPr>
          <p:cNvPr id="3" name="内容占位符 2"/>
          <p:cNvSpPr>
            <a:spLocks noGrp="1"/>
          </p:cNvSpPr>
          <p:nvPr>
            <p:ph idx="1"/>
          </p:nvPr>
        </p:nvSpPr>
        <p:spPr>
          <a:xfrm>
            <a:off x="628650" y="1160673"/>
            <a:ext cx="7886700" cy="3263504"/>
          </a:xfrm>
        </p:spPr>
        <p:txBody>
          <a:bodyPr/>
          <a:lstStyle/>
          <a:p>
            <a:r>
              <a:rPr lang="zh-CN" altLang="en-US" b="1" dirty="0" smtClean="0">
                <a:latin typeface="微软雅黑" pitchFamily="34" charset="-122"/>
                <a:ea typeface="微软雅黑" pitchFamily="34" charset="-122"/>
              </a:rPr>
              <a:t>题目度量：</a:t>
            </a:r>
            <a:r>
              <a:rPr lang="zh-CN" altLang="en-US" dirty="0" smtClean="0">
                <a:latin typeface="微软雅黑" pitchFamily="34" charset="-122"/>
                <a:ea typeface="微软雅黑" pitchFamily="34" charset="-122"/>
              </a:rPr>
              <a:t>客观量化题目难度</a:t>
            </a:r>
            <a:endParaRPr lang="en-US" altLang="zh-CN" dirty="0" smtClean="0">
              <a:latin typeface="微软雅黑" pitchFamily="34" charset="-122"/>
              <a:ea typeface="微软雅黑" pitchFamily="34" charset="-122"/>
            </a:endParaRPr>
          </a:p>
          <a:p>
            <a:pPr lvl="1"/>
            <a:r>
              <a:rPr lang="zh-CN" altLang="en-US" sz="2000" dirty="0" smtClean="0">
                <a:latin typeface="微软雅黑" pitchFamily="34" charset="-122"/>
                <a:ea typeface="微软雅黑" pitchFamily="34" charset="-122"/>
              </a:rPr>
              <a:t>度量指标：</a:t>
            </a:r>
            <a:r>
              <a:rPr lang="zh-CN" altLang="en-US" b="1" dirty="0" smtClean="0">
                <a:solidFill>
                  <a:srgbClr val="C00000"/>
                </a:solidFill>
                <a:latin typeface="微软雅黑" pitchFamily="34" charset="-122"/>
                <a:ea typeface="微软雅黑" pitchFamily="34" charset="-122"/>
              </a:rPr>
              <a:t>平均代码行、平均完成时间、正确率</a:t>
            </a:r>
            <a:endParaRPr lang="zh-CN" altLang="en-US" b="1" dirty="0">
              <a:solidFill>
                <a:srgbClr val="C00000"/>
              </a:solidFill>
              <a:latin typeface="微软雅黑" pitchFamily="34" charset="-122"/>
              <a:ea typeface="微软雅黑" pitchFamily="34" charset="-122"/>
            </a:endParaRPr>
          </a:p>
        </p:txBody>
      </p:sp>
      <p:pic>
        <p:nvPicPr>
          <p:cNvPr id="48129" name="Picture 1"/>
          <p:cNvPicPr>
            <a:picLocks noChangeAspect="1" noChangeArrowheads="1"/>
          </p:cNvPicPr>
          <p:nvPr/>
        </p:nvPicPr>
        <p:blipFill>
          <a:blip r:embed="rId4" cstate="print"/>
          <a:srcRect/>
          <a:stretch>
            <a:fillRect/>
          </a:stretch>
        </p:blipFill>
        <p:spPr bwMode="auto">
          <a:xfrm>
            <a:off x="142875" y="2256234"/>
            <a:ext cx="5038725" cy="2745395"/>
          </a:xfrm>
          <a:prstGeom prst="rect">
            <a:avLst/>
          </a:prstGeom>
          <a:noFill/>
          <a:ln w="9525">
            <a:noFill/>
            <a:miter lim="800000"/>
            <a:headEnd/>
            <a:tailEnd/>
          </a:ln>
        </p:spPr>
      </p:pic>
      <p:cxnSp>
        <p:nvCxnSpPr>
          <p:cNvPr id="8" name="直接连接符 7"/>
          <p:cNvCxnSpPr/>
          <p:nvPr/>
        </p:nvCxnSpPr>
        <p:spPr>
          <a:xfrm>
            <a:off x="6957069" y="4023698"/>
            <a:ext cx="945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350665" y="2728298"/>
            <a:ext cx="1080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247775" y="2763252"/>
            <a:ext cx="1266825" cy="361952"/>
          </a:xfrm>
          <a:prstGeom prst="rect">
            <a:avLst/>
          </a:prstGeom>
          <a:solidFill>
            <a:srgbClr val="C00000"/>
          </a:solidFill>
          <a:ln>
            <a:solidFill>
              <a:srgbClr val="C00000"/>
            </a:solidFill>
          </a:ln>
        </p:spPr>
        <p:txBody>
          <a:bodyPr wrap="square" lIns="68580" tIns="34290" rIns="68580" bIns="34290" rtlCol="0" anchor="ctr">
            <a:noAutofit/>
          </a:bodyPr>
          <a:lstStyle/>
          <a:p>
            <a:pPr algn="just"/>
            <a:r>
              <a:rPr lang="zh-CN" altLang="en-US" sz="1200" dirty="0" smtClean="0">
                <a:solidFill>
                  <a:schemeClr val="bg1"/>
                </a:solidFill>
                <a:latin typeface="微软雅黑" pitchFamily="34" charset="-122"/>
                <a:ea typeface="微软雅黑" pitchFamily="34" charset="-122"/>
              </a:rPr>
              <a:t>基于历年使用的历史数据统计</a:t>
            </a:r>
            <a:endParaRPr lang="zh-CN" altLang="en-US" sz="1200" dirty="0">
              <a:solidFill>
                <a:schemeClr val="bg1"/>
              </a:solidFill>
              <a:latin typeface="微软雅黑" pitchFamily="34" charset="-122"/>
              <a:ea typeface="微软雅黑" pitchFamily="34" charset="-122"/>
            </a:endParaRPr>
          </a:p>
        </p:txBody>
      </p:sp>
      <p:sp>
        <p:nvSpPr>
          <p:cNvPr id="16" name="TextBox 15"/>
          <p:cNvSpPr txBox="1"/>
          <p:nvPr/>
        </p:nvSpPr>
        <p:spPr>
          <a:xfrm>
            <a:off x="6873999" y="4077702"/>
            <a:ext cx="1174626" cy="361952"/>
          </a:xfrm>
          <a:prstGeom prst="rect">
            <a:avLst/>
          </a:prstGeom>
          <a:solidFill>
            <a:srgbClr val="C00000"/>
          </a:solidFill>
          <a:ln>
            <a:solidFill>
              <a:srgbClr val="C00000"/>
            </a:solidFill>
          </a:ln>
        </p:spPr>
        <p:txBody>
          <a:bodyPr wrap="square" lIns="68580" tIns="34290" rIns="68580" bIns="34290" rtlCol="0" anchor="ctr">
            <a:noAutofit/>
          </a:bodyPr>
          <a:lstStyle/>
          <a:p>
            <a:pPr algn="just"/>
            <a:r>
              <a:rPr lang="zh-CN" altLang="en-US" sz="1200" dirty="0" smtClean="0">
                <a:solidFill>
                  <a:schemeClr val="bg1"/>
                </a:solidFill>
                <a:latin typeface="微软雅黑" pitchFamily="34" charset="-122"/>
                <a:ea typeface="微软雅黑" pitchFamily="34" charset="-122"/>
              </a:rPr>
              <a:t>基于单次考试</a:t>
            </a:r>
            <a:r>
              <a:rPr lang="en-US" altLang="zh-CN" sz="1200" dirty="0" smtClean="0">
                <a:solidFill>
                  <a:schemeClr val="bg1"/>
                </a:solidFill>
                <a:latin typeface="微软雅黑" pitchFamily="34" charset="-122"/>
                <a:ea typeface="微软雅黑" pitchFamily="34" charset="-122"/>
              </a:rPr>
              <a:t>/</a:t>
            </a:r>
            <a:r>
              <a:rPr lang="zh-CN" altLang="en-US" sz="1200" dirty="0" smtClean="0">
                <a:solidFill>
                  <a:schemeClr val="bg1"/>
                </a:solidFill>
                <a:latin typeface="微软雅黑" pitchFamily="34" charset="-122"/>
                <a:ea typeface="微软雅黑" pitchFamily="34" charset="-122"/>
              </a:rPr>
              <a:t>作业的统计</a:t>
            </a:r>
            <a:endParaRPr lang="zh-CN" altLang="en-US" sz="1200" dirty="0">
              <a:solidFill>
                <a:schemeClr val="bg1"/>
              </a:solidFill>
              <a:latin typeface="微软雅黑" pitchFamily="34" charset="-122"/>
              <a:ea typeface="微软雅黑" pitchFamily="34" charset="-122"/>
            </a:endParaRPr>
          </a:p>
        </p:txBody>
      </p:sp>
      <p:sp>
        <p:nvSpPr>
          <p:cNvPr id="11"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平台：程序设计</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176715"/>
            <a:ext cx="7886700" cy="3263504"/>
          </a:xfrm>
        </p:spPr>
        <p:txBody>
          <a:bodyPr/>
          <a:lstStyle/>
          <a:p>
            <a:r>
              <a:rPr lang="zh-CN" altLang="en-US" b="1" dirty="0" smtClean="0">
                <a:latin typeface="微软雅黑" pitchFamily="34" charset="-122"/>
                <a:ea typeface="微软雅黑" pitchFamily="34" charset="-122"/>
              </a:rPr>
              <a:t>代码相似性比较</a:t>
            </a:r>
            <a:endParaRPr lang="en-US" altLang="zh-CN" b="1" dirty="0" smtClean="0">
              <a:latin typeface="微软雅黑" pitchFamily="34" charset="-122"/>
              <a:ea typeface="微软雅黑" pitchFamily="34" charset="-122"/>
            </a:endParaRPr>
          </a:p>
          <a:p>
            <a:pPr lvl="1"/>
            <a:r>
              <a:rPr lang="zh-CN" altLang="en-US" dirty="0" smtClean="0">
                <a:latin typeface="微软雅黑" pitchFamily="34" charset="-122"/>
                <a:ea typeface="微软雅黑" pitchFamily="34" charset="-122"/>
              </a:rPr>
              <a:t>赵长海等，基于编译优化和反汇编的程序相似性检测方法，</a:t>
            </a:r>
            <a:r>
              <a:rPr lang="en-US" altLang="zh-CN" dirty="0" smtClean="0">
                <a:latin typeface="微软雅黑" pitchFamily="34" charset="-122"/>
                <a:ea typeface="微软雅黑" pitchFamily="34" charset="-122"/>
              </a:rPr>
              <a:t>《</a:t>
            </a:r>
            <a:r>
              <a:rPr lang="zh-CN" altLang="en-US" dirty="0" smtClean="0">
                <a:latin typeface="微软雅黑" pitchFamily="34" charset="-122"/>
                <a:ea typeface="微软雅黑" pitchFamily="34" charset="-122"/>
              </a:rPr>
              <a:t>北京航空航天大学学报</a:t>
            </a:r>
            <a:r>
              <a:rPr lang="en-US" altLang="zh-CN" dirty="0" smtClean="0">
                <a:latin typeface="微软雅黑" pitchFamily="34" charset="-122"/>
                <a:ea typeface="微软雅黑" pitchFamily="34" charset="-122"/>
              </a:rPr>
              <a:t>》</a:t>
            </a:r>
            <a:r>
              <a:rPr lang="zh-CN" altLang="en-US" dirty="0" smtClean="0">
                <a:latin typeface="微软雅黑" pitchFamily="34" charset="-122"/>
                <a:ea typeface="微软雅黑" pitchFamily="34" charset="-122"/>
              </a:rPr>
              <a:t>，</a:t>
            </a:r>
            <a:r>
              <a:rPr lang="en-US" altLang="zh-CN" dirty="0" smtClean="0">
                <a:latin typeface="微软雅黑" pitchFamily="34" charset="-122"/>
                <a:ea typeface="微软雅黑" pitchFamily="34" charset="-122"/>
              </a:rPr>
              <a:t>2008</a:t>
            </a:r>
            <a:r>
              <a:rPr lang="zh-CN" altLang="en-US" dirty="0" smtClean="0">
                <a:latin typeface="微软雅黑" pitchFamily="34" charset="-122"/>
                <a:ea typeface="微软雅黑" pitchFamily="34" charset="-122"/>
              </a:rPr>
              <a:t>年。</a:t>
            </a:r>
            <a:r>
              <a:rPr lang="zh-CN" altLang="en-US" sz="1200" i="1" dirty="0" smtClean="0">
                <a:latin typeface="微软雅黑" pitchFamily="34" charset="-122"/>
                <a:ea typeface="微软雅黑" pitchFamily="34" charset="-122"/>
              </a:rPr>
              <a:t>国内相似性比较研究领域，引用率最高的文章</a:t>
            </a:r>
            <a:r>
              <a:rPr lang="zh-CN" altLang="en-US" sz="1600" i="1" dirty="0" smtClean="0">
                <a:latin typeface="微软雅黑" pitchFamily="34" charset="-122"/>
                <a:ea typeface="微软雅黑" pitchFamily="34" charset="-122"/>
              </a:rPr>
              <a:t>。</a:t>
            </a:r>
          </a:p>
          <a:p>
            <a:pPr lvl="1"/>
            <a:endParaRPr lang="en-US" altLang="zh-CN" dirty="0" smtClean="0"/>
          </a:p>
        </p:txBody>
      </p:sp>
      <p:graphicFrame>
        <p:nvGraphicFramePr>
          <p:cNvPr id="4" name="图示 3"/>
          <p:cNvGraphicFramePr/>
          <p:nvPr/>
        </p:nvGraphicFramePr>
        <p:xfrm>
          <a:off x="601579" y="2255393"/>
          <a:ext cx="2217822" cy="19030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7" name="Picture 3"/>
          <p:cNvPicPr>
            <a:picLocks noChangeAspect="1" noChangeArrowheads="1"/>
          </p:cNvPicPr>
          <p:nvPr/>
        </p:nvPicPr>
        <p:blipFill>
          <a:blip r:embed="rId8" cstate="print"/>
          <a:srcRect/>
          <a:stretch>
            <a:fillRect/>
          </a:stretch>
        </p:blipFill>
        <p:spPr bwMode="auto">
          <a:xfrm>
            <a:off x="3002757" y="2200237"/>
            <a:ext cx="5493544" cy="2750759"/>
          </a:xfrm>
          <a:prstGeom prst="rect">
            <a:avLst/>
          </a:prstGeom>
          <a:noFill/>
          <a:ln w="9525">
            <a:noFill/>
            <a:miter lim="800000"/>
            <a:headEnd/>
            <a:tailEnd/>
          </a:ln>
        </p:spPr>
      </p:pic>
      <p:sp>
        <p:nvSpPr>
          <p:cNvPr id="9" name="TextBox 8"/>
          <p:cNvSpPr txBox="1"/>
          <p:nvPr/>
        </p:nvSpPr>
        <p:spPr>
          <a:xfrm>
            <a:off x="5305425" y="2817396"/>
            <a:ext cx="1743075" cy="266700"/>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zh-CN" altLang="en-US" sz="1200" dirty="0" smtClean="0">
                <a:solidFill>
                  <a:schemeClr val="bg1"/>
                </a:solidFill>
                <a:latin typeface="微软雅黑" pitchFamily="34" charset="-122"/>
                <a:ea typeface="微软雅黑" pitchFamily="34" charset="-122"/>
              </a:rPr>
              <a:t>精确定位，并聚类显示</a:t>
            </a:r>
            <a:endParaRPr lang="zh-CN" altLang="en-US" sz="1200" dirty="0">
              <a:solidFill>
                <a:schemeClr val="bg1"/>
              </a:solidFill>
              <a:latin typeface="Times New Roman" pitchFamily="18" charset="0"/>
              <a:ea typeface="微软雅黑" pitchFamily="34" charset="-122"/>
              <a:cs typeface="Times New Roman" pitchFamily="18" charset="0"/>
            </a:endParaRPr>
          </a:p>
        </p:txBody>
      </p:sp>
      <p:sp>
        <p:nvSpPr>
          <p:cNvPr id="10" name="矩形 9"/>
          <p:cNvSpPr/>
          <p:nvPr/>
        </p:nvSpPr>
        <p:spPr>
          <a:xfrm>
            <a:off x="495300" y="4189249"/>
            <a:ext cx="2552700" cy="761747"/>
          </a:xfrm>
          <a:prstGeom prst="rect">
            <a:avLst/>
          </a:prstGeom>
        </p:spPr>
        <p:txBody>
          <a:bodyPr wrap="square" lIns="68580" tIns="34290" rIns="68580" bIns="34290">
            <a:spAutoFit/>
          </a:bodyPr>
          <a:lstStyle/>
          <a:p>
            <a:pPr algn="just"/>
            <a:r>
              <a:rPr lang="zh-CN" altLang="en-US" sz="1500" dirty="0" smtClean="0">
                <a:latin typeface="微软雅黑" pitchFamily="34" charset="-122"/>
                <a:ea typeface="微软雅黑" pitchFamily="34" charset="-122"/>
              </a:rPr>
              <a:t>若存在任何手段能够绕开检测算法，那么查重功能形同虚设！</a:t>
            </a:r>
            <a:endParaRPr lang="zh-CN" altLang="en-US" sz="1500" dirty="0">
              <a:latin typeface="微软雅黑" pitchFamily="34" charset="-122"/>
              <a:ea typeface="微软雅黑" pitchFamily="34" charset="-122"/>
            </a:endParaRPr>
          </a:p>
        </p:txBody>
      </p:sp>
      <p:sp>
        <p:nvSpPr>
          <p:cNvPr id="11"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平台：程序设计</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291421" y="1252410"/>
            <a:ext cx="8566829" cy="3900617"/>
          </a:xfrm>
          <a:prstGeom prst="rect">
            <a:avLst/>
          </a:prstGeom>
          <a:noFill/>
          <a:ln w="9525">
            <a:noFill/>
            <a:miter lim="800000"/>
            <a:headEnd/>
            <a:tailEnd/>
          </a:ln>
        </p:spPr>
      </p:pic>
      <p:sp>
        <p:nvSpPr>
          <p:cNvPr id="7" name="折角形 6"/>
          <p:cNvSpPr/>
          <p:nvPr/>
        </p:nvSpPr>
        <p:spPr>
          <a:xfrm>
            <a:off x="1" y="152400"/>
            <a:ext cx="2085975" cy="1009650"/>
          </a:xfrm>
          <a:prstGeom prst="foldedCorne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162000" rIns="91436" bIns="45718" rtlCol="0" anchor="ctr"/>
          <a:lstStyle/>
          <a:p>
            <a:pPr algn="ctr" defTabSz="914355"/>
            <a:r>
              <a:rPr lang="zh-CN" altLang="en-US" sz="2100" dirty="0" smtClean="0">
                <a:solidFill>
                  <a:prstClr val="white"/>
                </a:solidFill>
                <a:latin typeface="微软雅黑" pitchFamily="34" charset="-122"/>
                <a:ea typeface="微软雅黑" pitchFamily="34" charset="-122"/>
              </a:rPr>
              <a:t>代码相似性比较</a:t>
            </a:r>
            <a:endParaRPr lang="en-US" altLang="zh-CN" sz="2100" dirty="0" smtClean="0">
              <a:solidFill>
                <a:prstClr val="white"/>
              </a:solidFill>
              <a:latin typeface="微软雅黑" pitchFamily="34" charset="-122"/>
              <a:ea typeface="微软雅黑" pitchFamily="34" charset="-122"/>
            </a:endParaRPr>
          </a:p>
          <a:p>
            <a:pPr algn="ctr" defTabSz="914355"/>
            <a:endParaRPr lang="en-US" altLang="zh-CN" sz="1800" b="1" dirty="0" smtClean="0">
              <a:solidFill>
                <a:srgbClr val="FFFF00"/>
              </a:solidFill>
              <a:latin typeface="微软雅黑" pitchFamily="34" charset="-122"/>
              <a:ea typeface="微软雅黑" pitchFamily="34" charset="-122"/>
            </a:endParaRPr>
          </a:p>
          <a:p>
            <a:pPr algn="ctr" defTabSz="914355"/>
            <a:r>
              <a:rPr lang="zh-CN" altLang="en-US" sz="1800" b="1" dirty="0" smtClean="0">
                <a:solidFill>
                  <a:srgbClr val="FFFF00"/>
                </a:solidFill>
                <a:latin typeface="微软雅黑" pitchFamily="34" charset="-122"/>
                <a:ea typeface="微软雅黑" pitchFamily="34" charset="-122"/>
              </a:rPr>
              <a:t>示例</a:t>
            </a:r>
            <a:r>
              <a:rPr lang="en-US" altLang="zh-CN" sz="1800" b="1" dirty="0" smtClean="0">
                <a:solidFill>
                  <a:srgbClr val="FFFF00"/>
                </a:solidFill>
                <a:latin typeface="微软雅黑" pitchFamily="34" charset="-122"/>
                <a:ea typeface="微软雅黑" pitchFamily="34" charset="-122"/>
              </a:rPr>
              <a:t>1</a:t>
            </a:r>
            <a:r>
              <a:rPr lang="zh-CN" altLang="en-US" sz="1800" b="1" dirty="0" smtClean="0">
                <a:solidFill>
                  <a:srgbClr val="FFFF00"/>
                </a:solidFill>
                <a:latin typeface="微软雅黑" pitchFamily="34" charset="-122"/>
                <a:ea typeface="微软雅黑" pitchFamily="34" charset="-122"/>
              </a:rPr>
              <a:t>：</a:t>
            </a:r>
            <a:endParaRPr lang="en-US" altLang="zh-CN" sz="1800" b="1" dirty="0" smtClean="0">
              <a:solidFill>
                <a:srgbClr val="FFFF00"/>
              </a:solidFill>
              <a:latin typeface="微软雅黑" pitchFamily="34" charset="-122"/>
              <a:ea typeface="微软雅黑" pitchFamily="34" charset="-122"/>
            </a:endParaRPr>
          </a:p>
        </p:txBody>
      </p:sp>
      <p:sp>
        <p:nvSpPr>
          <p:cNvPr id="8" name="矩形 7"/>
          <p:cNvSpPr/>
          <p:nvPr/>
        </p:nvSpPr>
        <p:spPr>
          <a:xfrm>
            <a:off x="375345" y="4353948"/>
            <a:ext cx="1512168" cy="54006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5"/>
            <a:endParaRPr lang="zh-CN" altLang="en-US" dirty="0">
              <a:solidFill>
                <a:prstClr val="white"/>
              </a:solidFill>
            </a:endParaRPr>
          </a:p>
        </p:txBody>
      </p:sp>
      <p:sp>
        <p:nvSpPr>
          <p:cNvPr id="9" name="矩形 8"/>
          <p:cNvSpPr/>
          <p:nvPr/>
        </p:nvSpPr>
        <p:spPr>
          <a:xfrm>
            <a:off x="4668391" y="1996734"/>
            <a:ext cx="1512168" cy="32403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5"/>
            <a:endParaRPr lang="zh-CN" altLang="en-US" dirty="0">
              <a:solidFill>
                <a:prstClr val="white"/>
              </a:solidFill>
            </a:endParaRPr>
          </a:p>
        </p:txBody>
      </p:sp>
      <p:sp>
        <p:nvSpPr>
          <p:cNvPr id="10" name="TextBox 9"/>
          <p:cNvSpPr txBox="1"/>
          <p:nvPr/>
        </p:nvSpPr>
        <p:spPr>
          <a:xfrm>
            <a:off x="3781425" y="4572000"/>
            <a:ext cx="1743075" cy="266700"/>
          </a:xfrm>
          <a:prstGeom prst="rect">
            <a:avLst/>
          </a:prstGeom>
          <a:solidFill>
            <a:srgbClr val="C00000"/>
          </a:solidFill>
          <a:ln>
            <a:solidFill>
              <a:srgbClr val="C00000"/>
            </a:solidFill>
          </a:ln>
        </p:spPr>
        <p:txBody>
          <a:bodyPr wrap="square" lIns="68580" tIns="34290" rIns="68580" bIns="34290" rtlCol="0" anchor="ctr">
            <a:noAutofit/>
          </a:bodyPr>
          <a:lstStyle/>
          <a:p>
            <a:pPr algn="ctr" defTabSz="914355"/>
            <a:r>
              <a:rPr lang="zh-CN" altLang="en-US" sz="1200" dirty="0" smtClean="0">
                <a:solidFill>
                  <a:prstClr val="white"/>
                </a:solidFill>
                <a:latin typeface="微软雅黑" pitchFamily="34" charset="-122"/>
                <a:ea typeface="微软雅黑" pitchFamily="34" charset="-122"/>
              </a:rPr>
              <a:t>调整代码顺序 </a:t>
            </a:r>
            <a:r>
              <a:rPr lang="en-US" altLang="zh-CN" sz="1200" dirty="0" smtClean="0">
                <a:solidFill>
                  <a:prstClr val="white"/>
                </a:solidFill>
                <a:latin typeface="微软雅黑" pitchFamily="34" charset="-122"/>
                <a:ea typeface="微软雅黑" pitchFamily="34" charset="-122"/>
              </a:rPr>
              <a:t>+ </a:t>
            </a:r>
            <a:r>
              <a:rPr lang="zh-CN" altLang="en-US" sz="1200" dirty="0" smtClean="0">
                <a:solidFill>
                  <a:prstClr val="white"/>
                </a:solidFill>
                <a:latin typeface="微软雅黑" pitchFamily="34" charset="-122"/>
                <a:ea typeface="微软雅黑" pitchFamily="34" charset="-122"/>
              </a:rPr>
              <a:t>注释</a:t>
            </a:r>
            <a:endParaRPr lang="zh-CN" altLang="en-US" sz="1200" dirty="0">
              <a:solidFill>
                <a:prstClr val="white"/>
              </a:solidFill>
              <a:latin typeface="微软雅黑" pitchFamily="34" charset="-122"/>
              <a:ea typeface="微软雅黑" pitchFamily="34" charset="-122"/>
            </a:endParaRPr>
          </a:p>
        </p:txBody>
      </p:sp>
      <p:sp>
        <p:nvSpPr>
          <p:cNvPr id="12"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平台：程序设计</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581025" y="1248444"/>
            <a:ext cx="7993708" cy="3837906"/>
          </a:xfrm>
          <a:prstGeom prst="rect">
            <a:avLst/>
          </a:prstGeom>
          <a:noFill/>
          <a:ln w="9525">
            <a:noFill/>
            <a:miter lim="800000"/>
            <a:headEnd/>
            <a:tailEnd/>
          </a:ln>
        </p:spPr>
      </p:pic>
      <p:sp>
        <p:nvSpPr>
          <p:cNvPr id="7" name="折角形 6"/>
          <p:cNvSpPr/>
          <p:nvPr/>
        </p:nvSpPr>
        <p:spPr>
          <a:xfrm>
            <a:off x="-9524" y="190500"/>
            <a:ext cx="2124075" cy="981076"/>
          </a:xfrm>
          <a:prstGeom prst="foldedCorne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189000" rIns="91436" bIns="45718" rtlCol="0" anchor="ctr"/>
          <a:lstStyle/>
          <a:p>
            <a:pPr algn="ctr" defTabSz="914355"/>
            <a:r>
              <a:rPr lang="zh-CN" altLang="en-US" sz="2100" dirty="0" smtClean="0">
                <a:solidFill>
                  <a:prstClr val="white"/>
                </a:solidFill>
                <a:latin typeface="微软雅黑" pitchFamily="34" charset="-122"/>
                <a:ea typeface="微软雅黑" pitchFamily="34" charset="-122"/>
              </a:rPr>
              <a:t>代码相似性比较</a:t>
            </a:r>
            <a:endParaRPr lang="en-US" altLang="zh-CN" sz="2100" dirty="0" smtClean="0">
              <a:solidFill>
                <a:prstClr val="white"/>
              </a:solidFill>
              <a:latin typeface="微软雅黑" pitchFamily="34" charset="-122"/>
              <a:ea typeface="微软雅黑" pitchFamily="34" charset="-122"/>
            </a:endParaRPr>
          </a:p>
          <a:p>
            <a:pPr algn="ctr" defTabSz="914355"/>
            <a:endParaRPr lang="en-US" altLang="zh-CN" sz="1800" b="1" dirty="0" smtClean="0">
              <a:solidFill>
                <a:srgbClr val="FFFF00"/>
              </a:solidFill>
              <a:latin typeface="微软雅黑" pitchFamily="34" charset="-122"/>
              <a:ea typeface="微软雅黑" pitchFamily="34" charset="-122"/>
            </a:endParaRPr>
          </a:p>
          <a:p>
            <a:pPr algn="ctr" defTabSz="914355"/>
            <a:r>
              <a:rPr lang="zh-CN" altLang="en-US" sz="1800" b="1" dirty="0" smtClean="0">
                <a:solidFill>
                  <a:srgbClr val="FFFF00"/>
                </a:solidFill>
                <a:latin typeface="微软雅黑" pitchFamily="34" charset="-122"/>
                <a:ea typeface="微软雅黑" pitchFamily="34" charset="-122"/>
              </a:rPr>
              <a:t>示例</a:t>
            </a:r>
            <a:r>
              <a:rPr lang="en-US" altLang="zh-CN" sz="1800" b="1" dirty="0" smtClean="0">
                <a:solidFill>
                  <a:srgbClr val="FFFF00"/>
                </a:solidFill>
                <a:latin typeface="微软雅黑" pitchFamily="34" charset="-122"/>
                <a:ea typeface="微软雅黑" pitchFamily="34" charset="-122"/>
              </a:rPr>
              <a:t>2</a:t>
            </a:r>
            <a:r>
              <a:rPr lang="zh-CN" altLang="en-US" sz="1800" b="1" dirty="0" smtClean="0">
                <a:solidFill>
                  <a:srgbClr val="FFFF00"/>
                </a:solidFill>
                <a:latin typeface="微软雅黑" pitchFamily="34" charset="-122"/>
                <a:ea typeface="微软雅黑" pitchFamily="34" charset="-122"/>
              </a:rPr>
              <a:t>：</a:t>
            </a:r>
            <a:endParaRPr lang="en-US" altLang="zh-CN" sz="1800" b="1" dirty="0" smtClean="0">
              <a:solidFill>
                <a:srgbClr val="FFFF00"/>
              </a:solidFill>
              <a:latin typeface="微软雅黑" pitchFamily="34" charset="-122"/>
              <a:ea typeface="微软雅黑" pitchFamily="34" charset="-122"/>
            </a:endParaRPr>
          </a:p>
        </p:txBody>
      </p:sp>
      <p:sp>
        <p:nvSpPr>
          <p:cNvPr id="6" name="TextBox 5"/>
          <p:cNvSpPr txBox="1"/>
          <p:nvPr/>
        </p:nvSpPr>
        <p:spPr>
          <a:xfrm>
            <a:off x="3362325" y="4572000"/>
            <a:ext cx="2943225" cy="266700"/>
          </a:xfrm>
          <a:prstGeom prst="rect">
            <a:avLst/>
          </a:prstGeom>
          <a:solidFill>
            <a:srgbClr val="C00000"/>
          </a:solidFill>
          <a:ln>
            <a:solidFill>
              <a:srgbClr val="C00000"/>
            </a:solidFill>
          </a:ln>
        </p:spPr>
        <p:txBody>
          <a:bodyPr wrap="square" lIns="68580" tIns="34290" rIns="68580" bIns="34290" rtlCol="0" anchor="ctr">
            <a:noAutofit/>
          </a:bodyPr>
          <a:lstStyle/>
          <a:p>
            <a:pPr algn="ctr" defTabSz="914355"/>
            <a:r>
              <a:rPr lang="zh-CN" altLang="en-US" sz="1200" dirty="0" smtClean="0">
                <a:solidFill>
                  <a:prstClr val="white"/>
                </a:solidFill>
                <a:latin typeface="微软雅黑" pitchFamily="34" charset="-122"/>
                <a:ea typeface="微软雅黑" pitchFamily="34" charset="-122"/>
              </a:rPr>
              <a:t>冗余代码 </a:t>
            </a:r>
            <a:r>
              <a:rPr lang="en-US" altLang="zh-CN" sz="1200" dirty="0" smtClean="0">
                <a:solidFill>
                  <a:prstClr val="white"/>
                </a:solidFill>
                <a:latin typeface="微软雅黑" pitchFamily="34" charset="-122"/>
                <a:ea typeface="微软雅黑" pitchFamily="34" charset="-122"/>
              </a:rPr>
              <a:t>+ </a:t>
            </a:r>
            <a:r>
              <a:rPr lang="zh-CN" altLang="en-US" sz="1200" dirty="0" smtClean="0">
                <a:solidFill>
                  <a:prstClr val="white"/>
                </a:solidFill>
                <a:latin typeface="微软雅黑" pitchFamily="34" charset="-122"/>
                <a:ea typeface="微软雅黑" pitchFamily="34" charset="-122"/>
              </a:rPr>
              <a:t>变量重命名 </a:t>
            </a:r>
            <a:r>
              <a:rPr lang="en-US" altLang="zh-CN" sz="1200" dirty="0" smtClean="0">
                <a:solidFill>
                  <a:prstClr val="white"/>
                </a:solidFill>
                <a:latin typeface="微软雅黑" pitchFamily="34" charset="-122"/>
                <a:ea typeface="微软雅黑" pitchFamily="34" charset="-122"/>
              </a:rPr>
              <a:t>+ </a:t>
            </a:r>
            <a:r>
              <a:rPr lang="zh-CN" altLang="en-US" sz="1200" dirty="0" smtClean="0">
                <a:solidFill>
                  <a:prstClr val="white"/>
                </a:solidFill>
                <a:latin typeface="微软雅黑" pitchFamily="34" charset="-122"/>
                <a:ea typeface="微软雅黑" pitchFamily="34" charset="-122"/>
              </a:rPr>
              <a:t>注释 </a:t>
            </a:r>
            <a:r>
              <a:rPr lang="en-US" altLang="zh-CN" sz="1200" dirty="0" smtClean="0">
                <a:solidFill>
                  <a:prstClr val="white"/>
                </a:solidFill>
                <a:latin typeface="微软雅黑" pitchFamily="34" charset="-122"/>
                <a:ea typeface="微软雅黑" pitchFamily="34" charset="-122"/>
              </a:rPr>
              <a:t>+ </a:t>
            </a:r>
            <a:r>
              <a:rPr lang="zh-CN" altLang="en-US" sz="1200" dirty="0" smtClean="0">
                <a:solidFill>
                  <a:prstClr val="white"/>
                </a:solidFill>
                <a:latin typeface="微软雅黑" pitchFamily="34" charset="-122"/>
                <a:ea typeface="微软雅黑" pitchFamily="34" charset="-122"/>
              </a:rPr>
              <a:t>排版</a:t>
            </a:r>
            <a:endParaRPr lang="zh-CN" altLang="en-US" sz="1200" dirty="0">
              <a:solidFill>
                <a:prstClr val="white"/>
              </a:solidFill>
              <a:latin typeface="微软雅黑" pitchFamily="34" charset="-122"/>
              <a:ea typeface="微软雅黑" pitchFamily="34" charset="-122"/>
            </a:endParaRPr>
          </a:p>
        </p:txBody>
      </p:sp>
      <p:sp>
        <p:nvSpPr>
          <p:cNvPr id="9"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平台：程序设计</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5"/>
          <p:cNvSpPr>
            <a:spLocks noChangeArrowheads="1"/>
          </p:cNvSpPr>
          <p:nvPr/>
        </p:nvSpPr>
        <p:spPr bwMode="auto">
          <a:xfrm>
            <a:off x="3727254" y="1004890"/>
            <a:ext cx="1691878" cy="1699022"/>
          </a:xfrm>
          <a:prstGeom prst="ellipse">
            <a:avLst/>
          </a:prstGeom>
          <a:solidFill>
            <a:srgbClr val="4E4B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 name="Freeform 8"/>
          <p:cNvSpPr>
            <a:spLocks/>
          </p:cNvSpPr>
          <p:nvPr/>
        </p:nvSpPr>
        <p:spPr bwMode="auto">
          <a:xfrm>
            <a:off x="3643913" y="1846662"/>
            <a:ext cx="1858565" cy="940594"/>
          </a:xfrm>
          <a:custGeom>
            <a:avLst/>
            <a:gdLst>
              <a:gd name="T0" fmla="*/ 3963 w 3963"/>
              <a:gd name="T1" fmla="*/ 0 h 1997"/>
              <a:gd name="T2" fmla="*/ 3963 w 3963"/>
              <a:gd name="T3" fmla="*/ 16 h 1997"/>
              <a:gd name="T4" fmla="*/ 1982 w 3963"/>
              <a:gd name="T5" fmla="*/ 1997 h 1997"/>
              <a:gd name="T6" fmla="*/ 0 w 3963"/>
              <a:gd name="T7" fmla="*/ 16 h 1997"/>
            </a:gdLst>
            <a:ahLst/>
            <a:cxnLst>
              <a:cxn ang="0">
                <a:pos x="T0" y="T1"/>
              </a:cxn>
              <a:cxn ang="0">
                <a:pos x="T2" y="T3"/>
              </a:cxn>
              <a:cxn ang="0">
                <a:pos x="T4" y="T5"/>
              </a:cxn>
              <a:cxn ang="0">
                <a:pos x="T6" y="T7"/>
              </a:cxn>
            </a:cxnLst>
            <a:rect l="0" t="0" r="r" b="b"/>
            <a:pathLst>
              <a:path w="3963" h="1997">
                <a:moveTo>
                  <a:pt x="3963" y="0"/>
                </a:moveTo>
                <a:cubicBezTo>
                  <a:pt x="3963" y="5"/>
                  <a:pt x="3963" y="11"/>
                  <a:pt x="3963" y="16"/>
                </a:cubicBezTo>
                <a:cubicBezTo>
                  <a:pt x="3963" y="1110"/>
                  <a:pt x="3076" y="1997"/>
                  <a:pt x="1982" y="1997"/>
                </a:cubicBezTo>
                <a:cubicBezTo>
                  <a:pt x="888" y="1997"/>
                  <a:pt x="0" y="1110"/>
                  <a:pt x="0" y="16"/>
                </a:cubicBezTo>
              </a:path>
            </a:pathLst>
          </a:custGeom>
          <a:noFill/>
          <a:ln w="8" cap="flat" cmpd="sng">
            <a:solidFill>
              <a:srgbClr val="4E4B49"/>
            </a:solidFill>
            <a:prstDash val="dash"/>
            <a:round/>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a:p>
        </p:txBody>
      </p:sp>
      <p:sp>
        <p:nvSpPr>
          <p:cNvPr id="6" name="Oval 9"/>
          <p:cNvSpPr>
            <a:spLocks noChangeArrowheads="1"/>
          </p:cNvSpPr>
          <p:nvPr/>
        </p:nvSpPr>
        <p:spPr bwMode="auto">
          <a:xfrm>
            <a:off x="5450087" y="1784747"/>
            <a:ext cx="104775" cy="104775"/>
          </a:xfrm>
          <a:prstGeom prst="ellipse">
            <a:avLst/>
          </a:prstGeom>
          <a:solidFill>
            <a:srgbClr val="EB3D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7" name="Oval 10"/>
          <p:cNvSpPr>
            <a:spLocks noChangeArrowheads="1"/>
          </p:cNvSpPr>
          <p:nvPr/>
        </p:nvSpPr>
        <p:spPr bwMode="auto">
          <a:xfrm>
            <a:off x="3590334" y="1784747"/>
            <a:ext cx="103585" cy="104775"/>
          </a:xfrm>
          <a:prstGeom prst="ellipse">
            <a:avLst/>
          </a:prstGeom>
          <a:solidFill>
            <a:srgbClr val="EB3D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8" name="TextBox 13"/>
          <p:cNvSpPr txBox="1">
            <a:spLocks noChangeArrowheads="1"/>
          </p:cNvSpPr>
          <p:nvPr/>
        </p:nvSpPr>
        <p:spPr bwMode="auto">
          <a:xfrm>
            <a:off x="3967760" y="1194199"/>
            <a:ext cx="1255472" cy="1246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sz="7500" dirty="0" smtClean="0">
                <a:solidFill>
                  <a:srgbClr val="F8F8F8"/>
                </a:solidFill>
              </a:rPr>
              <a:t>03</a:t>
            </a:r>
            <a:endParaRPr lang="zh-CN" altLang="en-US" sz="7500" dirty="0">
              <a:solidFill>
                <a:srgbClr val="F8F8F8"/>
              </a:solidFill>
            </a:endParaRPr>
          </a:p>
        </p:txBody>
      </p:sp>
      <p:cxnSp>
        <p:nvCxnSpPr>
          <p:cNvPr id="9" name="直接连接符 15"/>
          <p:cNvCxnSpPr>
            <a:cxnSpLocks noChangeShapeType="1"/>
          </p:cNvCxnSpPr>
          <p:nvPr/>
        </p:nvCxnSpPr>
        <p:spPr bwMode="auto">
          <a:xfrm>
            <a:off x="2358033" y="3083719"/>
            <a:ext cx="4427934" cy="0"/>
          </a:xfrm>
          <a:prstGeom prst="line">
            <a:avLst/>
          </a:prstGeom>
          <a:noFill/>
          <a:ln w="9525" cmpd="sng">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0" name="TextBox 17"/>
          <p:cNvSpPr txBox="1">
            <a:spLocks noChangeArrowheads="1"/>
          </p:cNvSpPr>
          <p:nvPr/>
        </p:nvSpPr>
        <p:spPr bwMode="auto">
          <a:xfrm>
            <a:off x="1447030" y="3239805"/>
            <a:ext cx="66061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smtClean="0">
                <a:latin typeface="微软雅黑" panose="020B0503020204020204" pitchFamily="34" charset="-122"/>
                <a:ea typeface="微软雅黑" panose="020B0503020204020204" pitchFamily="34" charset="-122"/>
              </a:rPr>
              <a:t>数据结构与算法</a:t>
            </a:r>
            <a:r>
              <a:rPr lang="zh-CN" altLang="en-US" sz="2400" dirty="0" smtClean="0">
                <a:latin typeface="微软雅黑" panose="020B0503020204020204" pitchFamily="34" charset="-122"/>
                <a:ea typeface="微软雅黑" panose="020B0503020204020204" pitchFamily="34" charset="-122"/>
              </a:rPr>
              <a:t>：支持时间复杂度计算</a:t>
            </a:r>
            <a:endParaRPr lang="zh-CN" altLang="en-US" sz="2400" dirty="0">
              <a:latin typeface="微软雅黑" panose="020B0503020204020204" pitchFamily="34" charset="-122"/>
              <a:ea typeface="微软雅黑" panose="020B0503020204020204" pitchFamily="34" charset="-122"/>
            </a:endParaRPr>
          </a:p>
        </p:txBody>
      </p:sp>
      <p:sp>
        <p:nvSpPr>
          <p:cNvPr id="11" name="TextBox 49"/>
          <p:cNvSpPr txBox="1">
            <a:spLocks noChangeArrowheads="1"/>
          </p:cNvSpPr>
          <p:nvPr/>
        </p:nvSpPr>
        <p:spPr bwMode="auto">
          <a:xfrm>
            <a:off x="2411615" y="3661173"/>
            <a:ext cx="4320779" cy="367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算法可视化   </a:t>
            </a: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大数据性能评测</a:t>
            </a:r>
            <a:endParaRPr lang="zh-CN" altLang="en-US" dirty="0">
              <a:solidFill>
                <a:srgbClr val="4D4D4D"/>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2620635321"/>
      </p:ext>
    </p:extLst>
  </p:cSld>
  <p:clrMapOvr>
    <a:masterClrMapping/>
  </p:clrMapOvr>
  <p:transition>
    <p:blinds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2381250" y="1628775"/>
            <a:ext cx="6315075" cy="3248025"/>
          </a:xfrm>
          <a:prstGeom prst="rect">
            <a:avLst/>
          </a:prstGeom>
          <a:noFill/>
          <a:ln w="9525">
            <a:noFill/>
            <a:miter lim="800000"/>
            <a:headEnd/>
            <a:tailEnd/>
          </a:ln>
        </p:spPr>
      </p:pic>
      <p:sp>
        <p:nvSpPr>
          <p:cNvPr id="6" name="标题 1"/>
          <p:cNvSpPr txBox="1">
            <a:spLocks/>
          </p:cNvSpPr>
          <p:nvPr/>
        </p:nvSpPr>
        <p:spPr bwMode="auto">
          <a:xfrm>
            <a:off x="685800" y="1"/>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zh-CN" altLang="en-US" sz="2700" b="1" dirty="0" smtClean="0">
                <a:latin typeface="微软雅黑" pitchFamily="34" charset="-122"/>
                <a:ea typeface="微软雅黑" pitchFamily="34" charset="-122"/>
                <a:cs typeface="Calibri" pitchFamily="34" charset="0"/>
                <a:sym typeface="Calibri" pitchFamily="34" charset="0"/>
              </a:rPr>
              <a:t>虚实结合的在线实验环境</a:t>
            </a:r>
          </a:p>
        </p:txBody>
      </p:sp>
      <p:sp>
        <p:nvSpPr>
          <p:cNvPr id="7" name="矩形 6"/>
          <p:cNvSpPr/>
          <p:nvPr/>
        </p:nvSpPr>
        <p:spPr>
          <a:xfrm>
            <a:off x="2032743" y="1004501"/>
            <a:ext cx="4770778" cy="276999"/>
          </a:xfrm>
          <a:prstGeom prst="rect">
            <a:avLst/>
          </a:prstGeom>
        </p:spPr>
        <p:txBody>
          <a:bodyPr wrap="none" lIns="68580" tIns="34290" rIns="68580" bIns="34290">
            <a:spAutoFit/>
          </a:bodyPr>
          <a:lstStyle/>
          <a:p>
            <a:r>
              <a:rPr lang="en-US" altLang="zh-CN" b="1" dirty="0" smtClean="0">
                <a:latin typeface="微软雅黑" pitchFamily="34" charset="-122"/>
                <a:ea typeface="微软雅黑" pitchFamily="34" charset="-122"/>
              </a:rPr>
              <a:t>B/S</a:t>
            </a:r>
            <a:r>
              <a:rPr lang="zh-CN" altLang="en-US" dirty="0" smtClean="0">
                <a:latin typeface="微软雅黑" pitchFamily="34" charset="-122"/>
                <a:ea typeface="微软雅黑" pitchFamily="34" charset="-122"/>
              </a:rPr>
              <a:t>架构，真正的</a:t>
            </a:r>
            <a:r>
              <a:rPr lang="zh-CN" altLang="zh-CN" dirty="0" smtClean="0">
                <a:latin typeface="微软雅黑" pitchFamily="34" charset="-122"/>
                <a:ea typeface="微软雅黑" pitchFamily="34" charset="-122"/>
              </a:rPr>
              <a:t>“任何人、任何时间、任何地点”</a:t>
            </a:r>
            <a:r>
              <a:rPr lang="zh-CN" altLang="en-US" dirty="0" smtClean="0">
                <a:latin typeface="微软雅黑" pitchFamily="34" charset="-122"/>
                <a:ea typeface="微软雅黑" pitchFamily="34" charset="-122"/>
              </a:rPr>
              <a:t>开展实验</a:t>
            </a:r>
            <a:endParaRPr lang="zh-CN" altLang="en-US" dirty="0"/>
          </a:p>
        </p:txBody>
      </p:sp>
      <p:sp>
        <p:nvSpPr>
          <p:cNvPr id="8" name="TextBox 7"/>
          <p:cNvSpPr txBox="1"/>
          <p:nvPr/>
        </p:nvSpPr>
        <p:spPr>
          <a:xfrm>
            <a:off x="0" y="1819276"/>
            <a:ext cx="2266950" cy="380999"/>
          </a:xfrm>
          <a:prstGeom prst="rect">
            <a:avLst/>
          </a:prstGeom>
          <a:solidFill>
            <a:srgbClr val="C00000"/>
          </a:solidFill>
          <a:ln>
            <a:solidFill>
              <a:srgbClr val="C00000"/>
            </a:solidFill>
          </a:ln>
        </p:spPr>
        <p:txBody>
          <a:bodyPr wrap="square" lIns="68580" tIns="34290" rIns="68580" bIns="34290" rtlCol="0" anchor="ctr">
            <a:noAutofit/>
          </a:bodyPr>
          <a:lstStyle/>
          <a:p>
            <a:pPr algn="r"/>
            <a:r>
              <a:rPr lang="zh-CN" altLang="en-US" dirty="0" smtClean="0">
                <a:solidFill>
                  <a:schemeClr val="bg1"/>
                </a:solidFill>
                <a:latin typeface="微软雅黑" pitchFamily="34" charset="-122"/>
                <a:ea typeface="微软雅黑" pitchFamily="34" charset="-122"/>
              </a:rPr>
              <a:t>在线撰写实验报告</a:t>
            </a:r>
            <a:endParaRPr lang="zh-CN" altLang="en-US" dirty="0">
              <a:solidFill>
                <a:schemeClr val="bg1"/>
              </a:solidFill>
              <a:latin typeface="微软雅黑" pitchFamily="34" charset="-122"/>
              <a:ea typeface="微软雅黑" pitchFamily="34" charset="-122"/>
            </a:endParaRPr>
          </a:p>
        </p:txBody>
      </p:sp>
      <p:sp>
        <p:nvSpPr>
          <p:cNvPr id="9" name="TextBox 8"/>
          <p:cNvSpPr txBox="1"/>
          <p:nvPr/>
        </p:nvSpPr>
        <p:spPr>
          <a:xfrm>
            <a:off x="0" y="2600327"/>
            <a:ext cx="2238375" cy="380700"/>
          </a:xfrm>
          <a:prstGeom prst="rect">
            <a:avLst/>
          </a:prstGeom>
          <a:solidFill>
            <a:srgbClr val="C00000"/>
          </a:solidFill>
          <a:ln>
            <a:solidFill>
              <a:srgbClr val="C00000"/>
            </a:solidFill>
          </a:ln>
        </p:spPr>
        <p:txBody>
          <a:bodyPr wrap="square" lIns="68580" tIns="34290" rIns="68580" bIns="34290" rtlCol="0" anchor="ctr">
            <a:noAutofit/>
          </a:bodyPr>
          <a:lstStyle/>
          <a:p>
            <a:pPr algn="r"/>
            <a:r>
              <a:rPr lang="zh-CN" altLang="en-US" dirty="0" smtClean="0">
                <a:solidFill>
                  <a:schemeClr val="bg1"/>
                </a:solidFill>
                <a:latin typeface="微软雅黑" pitchFamily="34" charset="-122"/>
                <a:ea typeface="微软雅黑" pitchFamily="34" charset="-122"/>
              </a:rPr>
              <a:t>在线实验指导书</a:t>
            </a:r>
            <a:endParaRPr lang="zh-CN" altLang="en-US" dirty="0">
              <a:solidFill>
                <a:schemeClr val="bg1"/>
              </a:solidFill>
              <a:latin typeface="微软雅黑" pitchFamily="34" charset="-122"/>
              <a:ea typeface="微软雅黑" pitchFamily="34" charset="-122"/>
            </a:endParaRPr>
          </a:p>
        </p:txBody>
      </p:sp>
      <p:sp>
        <p:nvSpPr>
          <p:cNvPr id="10" name="TextBox 9"/>
          <p:cNvSpPr txBox="1"/>
          <p:nvPr/>
        </p:nvSpPr>
        <p:spPr>
          <a:xfrm>
            <a:off x="0" y="3352800"/>
            <a:ext cx="2238375" cy="342900"/>
          </a:xfrm>
          <a:prstGeom prst="rect">
            <a:avLst/>
          </a:prstGeom>
          <a:solidFill>
            <a:srgbClr val="C00000"/>
          </a:solidFill>
          <a:ln>
            <a:solidFill>
              <a:srgbClr val="C00000"/>
            </a:solidFill>
          </a:ln>
        </p:spPr>
        <p:txBody>
          <a:bodyPr wrap="square" lIns="68580" tIns="34290" rIns="68580" bIns="34290" rtlCol="0" anchor="ctr">
            <a:noAutofit/>
          </a:bodyPr>
          <a:lstStyle/>
          <a:p>
            <a:pPr algn="r"/>
            <a:r>
              <a:rPr lang="zh-CN" altLang="en-US" dirty="0" smtClean="0">
                <a:solidFill>
                  <a:schemeClr val="bg1"/>
                </a:solidFill>
                <a:latin typeface="微软雅黑" pitchFamily="34" charset="-122"/>
                <a:ea typeface="微软雅黑" pitchFamily="34" charset="-122"/>
              </a:rPr>
              <a:t>一键生成标准化的实验环境</a:t>
            </a:r>
            <a:endParaRPr lang="zh-CN" altLang="en-US" dirty="0">
              <a:solidFill>
                <a:schemeClr val="bg1"/>
              </a:solidFill>
              <a:latin typeface="微软雅黑" pitchFamily="34" charset="-122"/>
              <a:ea typeface="微软雅黑" pitchFamily="34" charset="-122"/>
            </a:endParaRPr>
          </a:p>
        </p:txBody>
      </p:sp>
      <p:sp>
        <p:nvSpPr>
          <p:cNvPr id="11" name="TextBox 10"/>
          <p:cNvSpPr txBox="1"/>
          <p:nvPr/>
        </p:nvSpPr>
        <p:spPr>
          <a:xfrm>
            <a:off x="0" y="4095752"/>
            <a:ext cx="2238375" cy="380700"/>
          </a:xfrm>
          <a:prstGeom prst="rect">
            <a:avLst/>
          </a:prstGeom>
          <a:solidFill>
            <a:srgbClr val="C00000"/>
          </a:solidFill>
          <a:ln>
            <a:solidFill>
              <a:srgbClr val="C00000"/>
            </a:solidFill>
          </a:ln>
        </p:spPr>
        <p:txBody>
          <a:bodyPr wrap="square" lIns="68580" tIns="34290" rIns="68580" bIns="34290" rtlCol="0" anchor="ctr">
            <a:noAutofit/>
          </a:bodyPr>
          <a:lstStyle/>
          <a:p>
            <a:pPr algn="r"/>
            <a:r>
              <a:rPr lang="zh-CN" altLang="en-US" dirty="0" smtClean="0">
                <a:solidFill>
                  <a:schemeClr val="bg1"/>
                </a:solidFill>
                <a:latin typeface="微软雅黑" pitchFamily="34" charset="-122"/>
                <a:ea typeface="微软雅黑" pitchFamily="34" charset="-122"/>
              </a:rPr>
              <a:t>实验</a:t>
            </a:r>
            <a:r>
              <a:rPr lang="zh-CN" altLang="zh-CN" dirty="0" smtClean="0">
                <a:solidFill>
                  <a:schemeClr val="bg1"/>
                </a:solidFill>
                <a:latin typeface="微软雅黑" pitchFamily="34" charset="-122"/>
                <a:ea typeface="微软雅黑" pitchFamily="34" charset="-122"/>
              </a:rPr>
              <a:t>全过程数据</a:t>
            </a:r>
            <a:r>
              <a:rPr lang="zh-CN" altLang="en-US" dirty="0" smtClean="0">
                <a:solidFill>
                  <a:schemeClr val="bg1"/>
                </a:solidFill>
                <a:latin typeface="微软雅黑" pitchFamily="34" charset="-122"/>
                <a:ea typeface="微软雅黑" pitchFamily="34" charset="-122"/>
              </a:rPr>
              <a:t>分析</a:t>
            </a:r>
            <a:endParaRPr lang="zh-CN" altLang="en-US" dirty="0">
              <a:solidFill>
                <a:schemeClr val="bg1"/>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内容占位符 2"/>
          <p:cNvSpPr txBox="1">
            <a:spLocks/>
          </p:cNvSpPr>
          <p:nvPr/>
        </p:nvSpPr>
        <p:spPr>
          <a:xfrm>
            <a:off x="3429000" y="1876426"/>
            <a:ext cx="5429250" cy="2266949"/>
          </a:xfrm>
          <a:prstGeom prst="rect">
            <a:avLst/>
          </a:prstGeom>
        </p:spPr>
        <p:txBody>
          <a:bodyPr vert="horz" lIns="91438" tIns="45719" rIns="91438" bIns="45719" rtlCol="0">
            <a:normAutofit/>
          </a:bodyPr>
          <a:lstStyle/>
          <a:p>
            <a:pPr marL="342892" indent="-342892" defTabSz="914378">
              <a:spcBef>
                <a:spcPct val="20000"/>
              </a:spcBef>
              <a:defRPr/>
            </a:pPr>
            <a:r>
              <a:rPr lang="zh-CN" altLang="en-US" sz="3200" b="1" dirty="0" smtClean="0"/>
              <a:t>算法与数据结构可视化</a:t>
            </a:r>
            <a:endParaRPr lang="en-US" altLang="zh-CN" sz="3200" b="1" dirty="0" smtClean="0"/>
          </a:p>
          <a:p>
            <a:pPr marL="742931" lvl="1" indent="-285743" defTabSz="914378">
              <a:spcBef>
                <a:spcPct val="20000"/>
              </a:spcBef>
              <a:buFont typeface="Arial" pitchFamily="34" charset="0"/>
              <a:buChar char="–"/>
              <a:defRPr/>
            </a:pPr>
            <a:r>
              <a:rPr lang="zh-CN" altLang="en-US" sz="1500" dirty="0" smtClean="0">
                <a:latin typeface="微软雅黑" pitchFamily="34" charset="-122"/>
                <a:ea typeface="微软雅黑" pitchFamily="34" charset="-122"/>
              </a:rPr>
              <a:t>以交互可视化的形式动态展示算法的执行过程，使学生更容易理解算法思想。</a:t>
            </a:r>
            <a:endParaRPr lang="en-US" altLang="zh-CN" sz="1500" dirty="0" smtClean="0">
              <a:latin typeface="微软雅黑" pitchFamily="34" charset="-122"/>
              <a:ea typeface="微软雅黑" pitchFamily="34" charset="-122"/>
            </a:endParaRPr>
          </a:p>
          <a:p>
            <a:pPr marL="742931" lvl="1" indent="-285743" defTabSz="914378">
              <a:spcBef>
                <a:spcPct val="20000"/>
              </a:spcBef>
              <a:buFont typeface="Arial" pitchFamily="34" charset="0"/>
              <a:buChar char="–"/>
              <a:defRPr/>
            </a:pPr>
            <a:r>
              <a:rPr lang="zh-CN" altLang="en-US" sz="1500" dirty="0" smtClean="0">
                <a:latin typeface="微软雅黑" pitchFamily="34" charset="-122"/>
                <a:ea typeface="微软雅黑" pitchFamily="34" charset="-122"/>
              </a:rPr>
              <a:t>支持栈、队列、堆和递归、索引、排序、图、动态规划，共</a:t>
            </a:r>
            <a:r>
              <a:rPr lang="en-US" altLang="zh-CN" sz="1500" dirty="0" smtClean="0">
                <a:latin typeface="微软雅黑" pitchFamily="34" charset="-122"/>
                <a:ea typeface="微软雅黑" pitchFamily="34" charset="-122"/>
              </a:rPr>
              <a:t>45</a:t>
            </a:r>
            <a:r>
              <a:rPr lang="zh-CN" altLang="en-US" sz="1500" dirty="0" smtClean="0">
                <a:latin typeface="微软雅黑" pitchFamily="34" charset="-122"/>
                <a:ea typeface="微软雅黑" pitchFamily="34" charset="-122"/>
              </a:rPr>
              <a:t>种数据结构和算法的可视化。</a:t>
            </a:r>
          </a:p>
          <a:p>
            <a:pPr marL="742931" lvl="1" indent="-285743" defTabSz="914378">
              <a:spcBef>
                <a:spcPct val="20000"/>
              </a:spcBef>
              <a:buFont typeface="Arial" pitchFamily="34" charset="0"/>
              <a:buChar char="–"/>
              <a:defRPr/>
            </a:pPr>
            <a:endParaRPr lang="zh-CN" altLang="en-US" sz="2800" dirty="0" smtClean="0"/>
          </a:p>
          <a:p>
            <a:pPr marL="742931" lvl="1" indent="-285743" defTabSz="914378">
              <a:spcBef>
                <a:spcPct val="20000"/>
              </a:spcBef>
              <a:buFont typeface="Arial" pitchFamily="34" charset="0"/>
              <a:buChar char="–"/>
              <a:defRPr/>
            </a:pPr>
            <a:endParaRPr lang="zh-CN" altLang="en-US" sz="2800" b="1" dirty="0"/>
          </a:p>
        </p:txBody>
      </p:sp>
      <p:sp>
        <p:nvSpPr>
          <p:cNvPr id="3" name="内容占位符 2"/>
          <p:cNvSpPr>
            <a:spLocks noGrp="1"/>
          </p:cNvSpPr>
          <p:nvPr>
            <p:ph idx="1"/>
          </p:nvPr>
        </p:nvSpPr>
        <p:spPr>
          <a:xfrm>
            <a:off x="457200" y="1051868"/>
            <a:ext cx="8229600" cy="3943349"/>
          </a:xfrm>
        </p:spPr>
        <p:txBody>
          <a:bodyPr>
            <a:normAutofit lnSpcReduction="10000"/>
          </a:bodyPr>
          <a:lstStyle/>
          <a:p>
            <a:r>
              <a:rPr lang="zh-CN" altLang="en-US" sz="2400" b="1" dirty="0" smtClean="0">
                <a:latin typeface="微软雅黑" pitchFamily="34" charset="-122"/>
                <a:ea typeface="微软雅黑" pitchFamily="34" charset="-122"/>
              </a:rPr>
              <a:t>丰富的题目类型</a:t>
            </a:r>
            <a:endParaRPr lang="en-US" altLang="zh-CN" sz="2400" b="1" dirty="0" smtClean="0">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选择题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填空题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判断题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简答题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文件上传题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编程题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接口编程题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程序片段编程题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b="1" dirty="0" smtClean="0">
                <a:solidFill>
                  <a:srgbClr val="C00000"/>
                </a:solidFill>
                <a:latin typeface="微软雅黑" pitchFamily="34" charset="-122"/>
                <a:ea typeface="微软雅黑" pitchFamily="34" charset="-122"/>
              </a:rPr>
              <a:t>算法可视化</a:t>
            </a:r>
            <a:endParaRPr lang="en-US" altLang="zh-CN" sz="1600" b="1" dirty="0" smtClean="0">
              <a:solidFill>
                <a:srgbClr val="C00000"/>
              </a:solidFill>
              <a:latin typeface="微软雅黑" pitchFamily="34" charset="-122"/>
              <a:ea typeface="微软雅黑" pitchFamily="34" charset="-122"/>
            </a:endParaRPr>
          </a:p>
          <a:p>
            <a:pPr lvl="1"/>
            <a:r>
              <a:rPr lang="en-US" altLang="zh-CN" sz="1600" dirty="0" smtClean="0">
                <a:solidFill>
                  <a:schemeClr val="bg2">
                    <a:lumMod val="50000"/>
                  </a:schemeClr>
                </a:solidFill>
                <a:latin typeface="微软雅黑" pitchFamily="34" charset="-122"/>
                <a:ea typeface="微软雅黑" pitchFamily="34" charset="-122"/>
              </a:rPr>
              <a:t>SQL</a:t>
            </a:r>
            <a:r>
              <a:rPr lang="zh-CN" altLang="en-US" sz="1600" dirty="0" smtClean="0">
                <a:solidFill>
                  <a:schemeClr val="bg2">
                    <a:lumMod val="50000"/>
                  </a:schemeClr>
                </a:solidFill>
                <a:latin typeface="微软雅黑" pitchFamily="34" charset="-122"/>
                <a:ea typeface="微软雅黑" pitchFamily="34" charset="-122"/>
              </a:rPr>
              <a:t>评测题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并行编程题</a:t>
            </a:r>
            <a:endParaRPr lang="en-US" altLang="zh-CN" sz="1600" dirty="0" smtClean="0">
              <a:solidFill>
                <a:schemeClr val="bg2">
                  <a:lumMod val="50000"/>
                </a:schemeClr>
              </a:solidFill>
              <a:latin typeface="微软雅黑" pitchFamily="34" charset="-122"/>
              <a:ea typeface="微软雅黑" pitchFamily="34" charset="-122"/>
            </a:endParaRPr>
          </a:p>
          <a:p>
            <a:pPr lvl="2"/>
            <a:r>
              <a:rPr lang="en-US" altLang="zh-CN" sz="1400" dirty="0" smtClean="0">
                <a:solidFill>
                  <a:schemeClr val="bg2">
                    <a:lumMod val="50000"/>
                  </a:schemeClr>
                </a:solidFill>
                <a:latin typeface="微软雅黑" pitchFamily="34" charset="-122"/>
                <a:ea typeface="微软雅黑" pitchFamily="34" charset="-122"/>
              </a:rPr>
              <a:t>MPI</a:t>
            </a:r>
            <a:r>
              <a:rPr lang="zh-CN" altLang="en-US" sz="1400" dirty="0" smtClean="0">
                <a:solidFill>
                  <a:schemeClr val="bg2">
                    <a:lumMod val="50000"/>
                  </a:schemeClr>
                </a:solidFill>
                <a:latin typeface="微软雅黑" pitchFamily="34" charset="-122"/>
                <a:ea typeface="微软雅黑" pitchFamily="34" charset="-122"/>
              </a:rPr>
              <a:t>分布式</a:t>
            </a:r>
            <a:endParaRPr lang="en-US" altLang="zh-CN" sz="1400" dirty="0" smtClean="0">
              <a:solidFill>
                <a:schemeClr val="bg2">
                  <a:lumMod val="50000"/>
                </a:schemeClr>
              </a:solidFill>
              <a:latin typeface="微软雅黑" pitchFamily="34" charset="-122"/>
              <a:ea typeface="微软雅黑" pitchFamily="34" charset="-122"/>
            </a:endParaRPr>
          </a:p>
          <a:p>
            <a:pPr lvl="2"/>
            <a:r>
              <a:rPr lang="zh-CN" altLang="en-US" sz="1400" dirty="0" smtClean="0">
                <a:solidFill>
                  <a:schemeClr val="bg2">
                    <a:lumMod val="50000"/>
                  </a:schemeClr>
                </a:solidFill>
                <a:latin typeface="微软雅黑" pitchFamily="34" charset="-122"/>
                <a:ea typeface="微软雅黑" pitchFamily="34" charset="-122"/>
              </a:rPr>
              <a:t>多线程</a:t>
            </a:r>
            <a:endParaRPr lang="en-US" altLang="zh-CN" sz="14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项目题</a:t>
            </a:r>
            <a:endParaRPr lang="en-US" altLang="zh-CN" sz="1600" dirty="0" smtClean="0">
              <a:solidFill>
                <a:schemeClr val="bg2">
                  <a:lumMod val="50000"/>
                </a:schemeClr>
              </a:solidFill>
              <a:latin typeface="微软雅黑" pitchFamily="34" charset="-122"/>
              <a:ea typeface="微软雅黑" pitchFamily="34" charset="-122"/>
            </a:endParaRPr>
          </a:p>
        </p:txBody>
      </p:sp>
      <p:cxnSp>
        <p:nvCxnSpPr>
          <p:cNvPr id="8" name="直接连接符 7"/>
          <p:cNvCxnSpPr/>
          <p:nvPr/>
        </p:nvCxnSpPr>
        <p:spPr>
          <a:xfrm>
            <a:off x="0" y="2849605"/>
            <a:ext cx="2900322"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 y="3850450"/>
            <a:ext cx="2971760"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1768075"/>
            <a:ext cx="857224"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5</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通用</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p>
        </p:txBody>
      </p:sp>
      <p:sp>
        <p:nvSpPr>
          <p:cNvPr id="15" name="TextBox 14"/>
          <p:cNvSpPr txBox="1"/>
          <p:nvPr/>
        </p:nvSpPr>
        <p:spPr>
          <a:xfrm>
            <a:off x="0" y="2931939"/>
            <a:ext cx="928662"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5</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编程</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p>
        </p:txBody>
      </p:sp>
      <p:sp>
        <p:nvSpPr>
          <p:cNvPr id="16" name="TextBox 15"/>
          <p:cNvSpPr txBox="1"/>
          <p:nvPr/>
        </p:nvSpPr>
        <p:spPr>
          <a:xfrm>
            <a:off x="0" y="3841195"/>
            <a:ext cx="1497169"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1</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并行编程</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endParaRPr lang="zh-CN" altLang="en-US" sz="1600" dirty="0">
              <a:solidFill>
                <a:prstClr val="black"/>
              </a:solidFill>
              <a:latin typeface="微软雅黑" pitchFamily="34" charset="-122"/>
              <a:ea typeface="微软雅黑" pitchFamily="34" charset="-122"/>
            </a:endParaRPr>
          </a:p>
        </p:txBody>
      </p:sp>
      <p:cxnSp>
        <p:nvCxnSpPr>
          <p:cNvPr id="12" name="直接连接符 11"/>
          <p:cNvCxnSpPr/>
          <p:nvPr/>
        </p:nvCxnSpPr>
        <p:spPr>
          <a:xfrm>
            <a:off x="1" y="4585987"/>
            <a:ext cx="2971760"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nvGrpSpPr>
          <p:cNvPr id="23" name="组合 22"/>
          <p:cNvGrpSpPr/>
          <p:nvPr/>
        </p:nvGrpSpPr>
        <p:grpSpPr>
          <a:xfrm>
            <a:off x="2307364" y="969777"/>
            <a:ext cx="7673768" cy="4009229"/>
            <a:chOff x="2290272" y="679213"/>
            <a:chExt cx="7673768" cy="4009229"/>
          </a:xfrm>
        </p:grpSpPr>
        <p:pic>
          <p:nvPicPr>
            <p:cNvPr id="18" name="图片 17" descr="2018-07-13_11-10-46.bmp"/>
            <p:cNvPicPr>
              <a:picLocks noChangeAspect="1"/>
            </p:cNvPicPr>
            <p:nvPr/>
          </p:nvPicPr>
          <p:blipFill>
            <a:blip r:embed="rId3" cstate="print"/>
            <a:stretch>
              <a:fillRect/>
            </a:stretch>
          </p:blipFill>
          <p:spPr>
            <a:xfrm>
              <a:off x="2290272" y="1178274"/>
              <a:ext cx="6836635" cy="3510168"/>
            </a:xfrm>
            <a:prstGeom prst="rect">
              <a:avLst/>
            </a:prstGeom>
          </p:spPr>
        </p:pic>
        <p:grpSp>
          <p:nvGrpSpPr>
            <p:cNvPr id="4" name="组合 24"/>
            <p:cNvGrpSpPr/>
            <p:nvPr/>
          </p:nvGrpSpPr>
          <p:grpSpPr>
            <a:xfrm>
              <a:off x="5094808" y="679213"/>
              <a:ext cx="4869232" cy="2571750"/>
              <a:chOff x="6945477" y="1261217"/>
              <a:chExt cx="6492310" cy="3429000"/>
            </a:xfrm>
          </p:grpSpPr>
          <p:pic>
            <p:nvPicPr>
              <p:cNvPr id="20" name="Picture 3"/>
              <p:cNvPicPr>
                <a:picLocks noChangeAspect="1" noChangeArrowheads="1"/>
              </p:cNvPicPr>
              <p:nvPr/>
            </p:nvPicPr>
            <p:blipFill>
              <a:blip r:embed="rId4" cstate="print"/>
              <a:srcRect/>
              <a:stretch>
                <a:fillRect/>
              </a:stretch>
            </p:blipFill>
            <p:spPr bwMode="auto">
              <a:xfrm>
                <a:off x="7850505" y="1261217"/>
                <a:ext cx="5587282" cy="3429000"/>
              </a:xfrm>
              <a:prstGeom prst="rect">
                <a:avLst/>
              </a:prstGeom>
              <a:noFill/>
              <a:ln w="9525">
                <a:noFill/>
                <a:miter lim="800000"/>
                <a:headEnd/>
                <a:tailEnd/>
              </a:ln>
            </p:spPr>
          </p:pic>
          <p:cxnSp>
            <p:nvCxnSpPr>
              <p:cNvPr id="21" name="直接箭头连接符 20"/>
              <p:cNvCxnSpPr/>
              <p:nvPr/>
            </p:nvCxnSpPr>
            <p:spPr>
              <a:xfrm flipV="1">
                <a:off x="6945477" y="3573210"/>
                <a:ext cx="1931118" cy="1054103"/>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sp>
        <p:nvSpPr>
          <p:cNvPr id="19"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平台：数据结构与算法</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920042"/>
            <a:ext cx="7886700" cy="3263504"/>
          </a:xfrm>
        </p:spPr>
        <p:txBody>
          <a:bodyPr/>
          <a:lstStyle/>
          <a:p>
            <a:r>
              <a:rPr lang="zh-CN" altLang="en-US" b="1" dirty="0" smtClean="0">
                <a:latin typeface="微软雅黑" pitchFamily="34" charset="-122"/>
                <a:ea typeface="微软雅黑" pitchFamily="34" charset="-122"/>
              </a:rPr>
              <a:t>程序评判：</a:t>
            </a:r>
            <a:r>
              <a:rPr lang="zh-CN" altLang="en-US" dirty="0" smtClean="0">
                <a:latin typeface="微软雅黑" pitchFamily="34" charset="-122"/>
                <a:ea typeface="微软雅黑" pitchFamily="34" charset="-122"/>
              </a:rPr>
              <a:t>支持输入与输出任意组合！</a:t>
            </a:r>
            <a:endParaRPr lang="en-US" altLang="zh-CN" dirty="0" smtClean="0">
              <a:latin typeface="微软雅黑" pitchFamily="34" charset="-122"/>
              <a:ea typeface="微软雅黑" pitchFamily="34" charset="-122"/>
            </a:endParaRPr>
          </a:p>
          <a:p>
            <a:pPr lvl="1"/>
            <a:r>
              <a:rPr lang="zh-CN" altLang="en-US" dirty="0" smtClean="0">
                <a:latin typeface="微软雅黑" pitchFamily="34" charset="-122"/>
                <a:ea typeface="微软雅黑" pitchFamily="34" charset="-122"/>
              </a:rPr>
              <a:t>灵活的出题方式，让编程题也直接支持数据结构与算法知识点考核</a:t>
            </a:r>
            <a:endParaRPr lang="en-US" altLang="zh-CN" dirty="0" smtClean="0">
              <a:latin typeface="微软雅黑" pitchFamily="34" charset="-122"/>
              <a:ea typeface="微软雅黑" pitchFamily="34" charset="-122"/>
            </a:endParaRPr>
          </a:p>
          <a:p>
            <a:pPr lvl="1"/>
            <a:endParaRPr lang="en-US" altLang="zh-CN" dirty="0" smtClean="0"/>
          </a:p>
          <a:p>
            <a:pPr lvl="1">
              <a:buNone/>
            </a:pPr>
            <a:endParaRPr lang="zh-CN" altLang="en-US" dirty="0"/>
          </a:p>
        </p:txBody>
      </p:sp>
      <p:pic>
        <p:nvPicPr>
          <p:cNvPr id="6" name="Picture 2"/>
          <p:cNvPicPr>
            <a:picLocks noChangeAspect="1" noChangeArrowheads="1"/>
          </p:cNvPicPr>
          <p:nvPr/>
        </p:nvPicPr>
        <p:blipFill>
          <a:blip r:embed="rId3" cstate="print"/>
          <a:srcRect/>
          <a:stretch>
            <a:fillRect/>
          </a:stretch>
        </p:blipFill>
        <p:spPr bwMode="auto">
          <a:xfrm>
            <a:off x="5456425" y="1685925"/>
            <a:ext cx="3594707" cy="2814638"/>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0" y="1682278"/>
            <a:ext cx="3336131" cy="2768279"/>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a:off x="2210992" y="1702391"/>
            <a:ext cx="2718197" cy="3830444"/>
          </a:xfrm>
          <a:prstGeom prst="rect">
            <a:avLst/>
          </a:prstGeom>
          <a:noFill/>
          <a:ln w="9525">
            <a:noFill/>
            <a:miter lim="800000"/>
            <a:headEnd/>
            <a:tailEnd/>
          </a:ln>
        </p:spPr>
      </p:pic>
      <p:sp>
        <p:nvSpPr>
          <p:cNvPr id="15" name="圆角矩形 14"/>
          <p:cNvSpPr/>
          <p:nvPr/>
        </p:nvSpPr>
        <p:spPr>
          <a:xfrm>
            <a:off x="185472" y="2543212"/>
            <a:ext cx="1793348" cy="221954"/>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5"/>
            <a:endParaRPr lang="zh-CN" altLang="en-US" dirty="0">
              <a:solidFill>
                <a:prstClr val="white"/>
              </a:solidFill>
            </a:endParaRPr>
          </a:p>
        </p:txBody>
      </p:sp>
      <p:sp>
        <p:nvSpPr>
          <p:cNvPr id="17" name="圆角矩形 16"/>
          <p:cNvSpPr/>
          <p:nvPr/>
        </p:nvSpPr>
        <p:spPr>
          <a:xfrm>
            <a:off x="1100138" y="3757649"/>
            <a:ext cx="821532" cy="221954"/>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5"/>
            <a:endParaRPr lang="zh-CN" altLang="en-US" dirty="0">
              <a:solidFill>
                <a:prstClr val="white"/>
              </a:solidFill>
            </a:endParaRPr>
          </a:p>
        </p:txBody>
      </p:sp>
      <p:cxnSp>
        <p:nvCxnSpPr>
          <p:cNvPr id="19" name="直接箭头连接符 18"/>
          <p:cNvCxnSpPr>
            <a:stCxn id="15" idx="3"/>
          </p:cNvCxnSpPr>
          <p:nvPr/>
        </p:nvCxnSpPr>
        <p:spPr>
          <a:xfrm flipV="1">
            <a:off x="1978820" y="1828800"/>
            <a:ext cx="242887" cy="825389"/>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a:stCxn id="17" idx="3"/>
          </p:cNvCxnSpPr>
          <p:nvPr/>
        </p:nvCxnSpPr>
        <p:spPr>
          <a:xfrm flipV="1">
            <a:off x="1921670" y="3864769"/>
            <a:ext cx="328612" cy="3857"/>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a:off x="4957763" y="3328988"/>
            <a:ext cx="450056" cy="1"/>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5209753" y="4589506"/>
            <a:ext cx="3934247" cy="553994"/>
          </a:xfrm>
          <a:prstGeom prst="rect">
            <a:avLst/>
          </a:prstGeom>
        </p:spPr>
        <p:txBody>
          <a:bodyPr wrap="square" lIns="91436" tIns="45718" rIns="91436" bIns="45718">
            <a:spAutoFit/>
          </a:bodyPr>
          <a:lstStyle/>
          <a:p>
            <a:pPr algn="just" defTabSz="914355"/>
            <a:r>
              <a:rPr lang="zh-CN" altLang="en-US" sz="1500" dirty="0" smtClean="0">
                <a:solidFill>
                  <a:prstClr val="black"/>
                </a:solidFill>
                <a:latin typeface="微软雅黑" pitchFamily="34" charset="-122"/>
                <a:ea typeface="微软雅黑" pitchFamily="34" charset="-122"/>
              </a:rPr>
              <a:t>利用编程题考核</a:t>
            </a:r>
            <a:r>
              <a:rPr lang="zh-CN" altLang="en-US" sz="1500" b="1" dirty="0" smtClean="0">
                <a:solidFill>
                  <a:prstClr val="black"/>
                </a:solidFill>
                <a:latin typeface="微软雅黑" pitchFamily="34" charset="-122"/>
                <a:ea typeface="微软雅黑" pitchFamily="34" charset="-122"/>
              </a:rPr>
              <a:t>算法与数据结构</a:t>
            </a:r>
            <a:r>
              <a:rPr lang="zh-CN" altLang="en-US" sz="1500" dirty="0" smtClean="0">
                <a:solidFill>
                  <a:prstClr val="black"/>
                </a:solidFill>
                <a:latin typeface="微软雅黑" pitchFamily="34" charset="-122"/>
                <a:ea typeface="微软雅黑" pitchFamily="34" charset="-122"/>
              </a:rPr>
              <a:t>知识点的示例（非常秒的出题思路，来自晏海华老师）</a:t>
            </a:r>
            <a:endParaRPr lang="en-US" altLang="zh-CN" sz="1500" dirty="0" smtClean="0">
              <a:solidFill>
                <a:prstClr val="black"/>
              </a:solidFill>
              <a:latin typeface="微软雅黑" pitchFamily="34" charset="-122"/>
              <a:ea typeface="微软雅黑" pitchFamily="34" charset="-122"/>
            </a:endParaRPr>
          </a:p>
        </p:txBody>
      </p:sp>
      <p:sp>
        <p:nvSpPr>
          <p:cNvPr id="14"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平台：数据结构与算法</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920042"/>
            <a:ext cx="7886700" cy="3263504"/>
          </a:xfrm>
        </p:spPr>
        <p:txBody>
          <a:bodyPr/>
          <a:lstStyle/>
          <a:p>
            <a:r>
              <a:rPr lang="zh-CN" altLang="en-US" b="1" dirty="0" smtClean="0">
                <a:latin typeface="微软雅黑" pitchFamily="34" charset="-122"/>
                <a:ea typeface="微软雅黑" pitchFamily="34" charset="-122"/>
              </a:rPr>
              <a:t>程序评判：</a:t>
            </a:r>
            <a:r>
              <a:rPr lang="zh-CN" altLang="en-US" dirty="0" smtClean="0">
                <a:latin typeface="微软雅黑" pitchFamily="34" charset="-122"/>
                <a:ea typeface="微软雅黑" pitchFamily="34" charset="-122"/>
              </a:rPr>
              <a:t>性能剖析！</a:t>
            </a:r>
            <a:endParaRPr lang="en-US" altLang="zh-CN" dirty="0" smtClean="0">
              <a:latin typeface="微软雅黑" pitchFamily="34" charset="-122"/>
              <a:ea typeface="微软雅黑" pitchFamily="34" charset="-122"/>
            </a:endParaRPr>
          </a:p>
          <a:p>
            <a:pPr lvl="1">
              <a:buNone/>
            </a:pPr>
            <a:endParaRPr lang="zh-CN" altLang="en-US" dirty="0"/>
          </a:p>
        </p:txBody>
      </p:sp>
      <p:sp>
        <p:nvSpPr>
          <p:cNvPr id="14"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平台：数据结构与算法</a:t>
            </a:r>
          </a:p>
        </p:txBody>
      </p:sp>
      <p:pic>
        <p:nvPicPr>
          <p:cNvPr id="3075" name="Picture 3"/>
          <p:cNvPicPr>
            <a:picLocks noChangeAspect="1" noChangeArrowheads="1"/>
          </p:cNvPicPr>
          <p:nvPr/>
        </p:nvPicPr>
        <p:blipFill>
          <a:blip r:embed="rId3" cstate="print"/>
          <a:srcRect/>
          <a:stretch>
            <a:fillRect/>
          </a:stretch>
        </p:blipFill>
        <p:spPr bwMode="auto">
          <a:xfrm>
            <a:off x="4498536" y="751117"/>
            <a:ext cx="3789045" cy="4296728"/>
          </a:xfrm>
          <a:prstGeom prst="rect">
            <a:avLst/>
          </a:prstGeom>
          <a:noFill/>
          <a:ln w="9525">
            <a:noFill/>
            <a:miter lim="800000"/>
            <a:headEnd/>
            <a:tailEnd/>
          </a:ln>
        </p:spPr>
      </p:pic>
      <p:sp>
        <p:nvSpPr>
          <p:cNvPr id="16" name="矩形 15"/>
          <p:cNvSpPr/>
          <p:nvPr/>
        </p:nvSpPr>
        <p:spPr>
          <a:xfrm>
            <a:off x="405377" y="2176781"/>
            <a:ext cx="2835845" cy="707886"/>
          </a:xfrm>
          <a:prstGeom prst="rect">
            <a:avLst/>
          </a:prstGeom>
        </p:spPr>
        <p:txBody>
          <a:bodyPr wrap="square">
            <a:spAutoFit/>
          </a:bodyPr>
          <a:lstStyle/>
          <a:p>
            <a:pPr lvl="1"/>
            <a:r>
              <a:rPr lang="zh-CN" altLang="en-US" sz="2000" dirty="0" smtClean="0">
                <a:latin typeface="微软雅黑" pitchFamily="34" charset="-122"/>
                <a:ea typeface="微软雅黑" pitchFamily="34" charset="-122"/>
              </a:rPr>
              <a:t>度量每行代码的实际执行次数</a:t>
            </a:r>
            <a:endParaRPr lang="en-US" altLang="zh-CN" sz="2000" dirty="0"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157038"/>
            <a:ext cx="8229600" cy="3394472"/>
          </a:xfrm>
        </p:spPr>
        <p:txBody>
          <a:bodyPr/>
          <a:lstStyle/>
          <a:p>
            <a:r>
              <a:rPr lang="zh-CN" altLang="en-US" b="1" dirty="0" smtClean="0">
                <a:latin typeface="微软雅黑" pitchFamily="34" charset="-122"/>
                <a:ea typeface="微软雅黑" pitchFamily="34" charset="-122"/>
              </a:rPr>
              <a:t>大数据性能评测：</a:t>
            </a:r>
            <a:r>
              <a:rPr lang="zh-CN" altLang="en-US" dirty="0" smtClean="0">
                <a:latin typeface="微软雅黑" pitchFamily="34" charset="-122"/>
                <a:ea typeface="微软雅黑" pitchFamily="34" charset="-122"/>
              </a:rPr>
              <a:t>性能参与评分</a:t>
            </a:r>
            <a:endParaRPr lang="zh-CN" altLang="en-US" dirty="0">
              <a:latin typeface="微软雅黑" pitchFamily="34" charset="-122"/>
              <a:ea typeface="微软雅黑" pitchFamily="34" charset="-122"/>
            </a:endParaRPr>
          </a:p>
        </p:txBody>
      </p:sp>
      <p:pic>
        <p:nvPicPr>
          <p:cNvPr id="1027" name="Picture 3"/>
          <p:cNvPicPr>
            <a:picLocks noChangeAspect="1" noChangeArrowheads="1"/>
          </p:cNvPicPr>
          <p:nvPr/>
        </p:nvPicPr>
        <p:blipFill>
          <a:blip r:embed="rId3" cstate="print"/>
          <a:srcRect/>
          <a:stretch>
            <a:fillRect/>
          </a:stretch>
        </p:blipFill>
        <p:spPr bwMode="auto">
          <a:xfrm>
            <a:off x="190003" y="1695975"/>
            <a:ext cx="6223557" cy="3321867"/>
          </a:xfrm>
          <a:prstGeom prst="rect">
            <a:avLst/>
          </a:prstGeom>
          <a:noFill/>
          <a:ln w="9525">
            <a:noFill/>
            <a:miter lim="800000"/>
            <a:headEnd/>
            <a:tailEnd/>
          </a:ln>
          <a:effectLst/>
        </p:spPr>
      </p:pic>
      <p:grpSp>
        <p:nvGrpSpPr>
          <p:cNvPr id="4" name="组合 6"/>
          <p:cNvGrpSpPr/>
          <p:nvPr/>
        </p:nvGrpSpPr>
        <p:grpSpPr>
          <a:xfrm>
            <a:off x="2099996" y="4267197"/>
            <a:ext cx="4291280" cy="276999"/>
            <a:chOff x="4989689" y="3838256"/>
            <a:chExt cx="6528181" cy="436746"/>
          </a:xfrm>
        </p:grpSpPr>
        <p:sp>
          <p:nvSpPr>
            <p:cNvPr id="8" name="圆角矩形 7"/>
            <p:cNvSpPr/>
            <p:nvPr/>
          </p:nvSpPr>
          <p:spPr>
            <a:xfrm>
              <a:off x="4989689" y="3849529"/>
              <a:ext cx="6479822" cy="394224"/>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5"/>
              <a:endParaRPr lang="zh-CN" altLang="en-US" dirty="0">
                <a:solidFill>
                  <a:prstClr val="white"/>
                </a:solidFill>
              </a:endParaRPr>
            </a:p>
          </p:txBody>
        </p:sp>
        <p:sp>
          <p:nvSpPr>
            <p:cNvPr id="9" name="TextBox 8"/>
            <p:cNvSpPr txBox="1"/>
            <p:nvPr/>
          </p:nvSpPr>
          <p:spPr>
            <a:xfrm>
              <a:off x="8531437" y="3838256"/>
              <a:ext cx="2986433" cy="436746"/>
            </a:xfrm>
            <a:prstGeom prst="rect">
              <a:avLst/>
            </a:prstGeom>
            <a:solidFill>
              <a:srgbClr val="C00000"/>
            </a:solidFill>
            <a:ln>
              <a:solidFill>
                <a:srgbClr val="C00000"/>
              </a:solidFill>
            </a:ln>
          </p:spPr>
          <p:txBody>
            <a:bodyPr wrap="square" rtlCol="0">
              <a:spAutoFit/>
            </a:bodyPr>
            <a:lstStyle/>
            <a:p>
              <a:r>
                <a:rPr lang="zh-CN" altLang="en-US" sz="1200" dirty="0" smtClean="0">
                  <a:solidFill>
                    <a:schemeClr val="bg1"/>
                  </a:solidFill>
                  <a:latin typeface="微软雅黑" pitchFamily="34" charset="-122"/>
                  <a:ea typeface="微软雅黑" pitchFamily="34" charset="-122"/>
                </a:rPr>
                <a:t>程序性能参与评分</a:t>
              </a:r>
              <a:endParaRPr lang="zh-CN" altLang="en-US" sz="1200" dirty="0">
                <a:solidFill>
                  <a:schemeClr val="bg1"/>
                </a:solidFill>
                <a:latin typeface="微软雅黑" pitchFamily="34" charset="-122"/>
                <a:ea typeface="微软雅黑" pitchFamily="34" charset="-122"/>
              </a:endParaRPr>
            </a:p>
          </p:txBody>
        </p:sp>
      </p:grpSp>
      <p:sp>
        <p:nvSpPr>
          <p:cNvPr id="11" name="矩形 10"/>
          <p:cNvSpPr/>
          <p:nvPr/>
        </p:nvSpPr>
        <p:spPr>
          <a:xfrm>
            <a:off x="6545635" y="1902806"/>
            <a:ext cx="2219747" cy="646327"/>
          </a:xfrm>
          <a:prstGeom prst="rect">
            <a:avLst/>
          </a:prstGeom>
        </p:spPr>
        <p:txBody>
          <a:bodyPr wrap="square" lIns="91436" tIns="45718" rIns="91436" bIns="45718">
            <a:spAutoFit/>
          </a:bodyPr>
          <a:lstStyle/>
          <a:p>
            <a:pPr algn="just" defTabSz="914355"/>
            <a:r>
              <a:rPr lang="zh-CN" altLang="en-US" sz="1800" dirty="0" smtClean="0">
                <a:solidFill>
                  <a:prstClr val="black"/>
                </a:solidFill>
                <a:latin typeface="微软雅黑" pitchFamily="34" charset="-122"/>
                <a:ea typeface="微软雅黑" pitchFamily="34" charset="-122"/>
              </a:rPr>
              <a:t>“</a:t>
            </a:r>
            <a:r>
              <a:rPr lang="zh-CN" altLang="en-US" sz="1800" b="1" dirty="0" smtClean="0">
                <a:solidFill>
                  <a:prstClr val="black"/>
                </a:solidFill>
                <a:latin typeface="微软雅黑" pitchFamily="34" charset="-122"/>
                <a:ea typeface="微软雅黑" pitchFamily="34" charset="-122"/>
              </a:rPr>
              <a:t>性能</a:t>
            </a:r>
            <a:r>
              <a:rPr lang="zh-CN" altLang="en-US" sz="1800" dirty="0" smtClean="0">
                <a:solidFill>
                  <a:prstClr val="black"/>
                </a:solidFill>
                <a:latin typeface="微软雅黑" pitchFamily="34" charset="-122"/>
                <a:ea typeface="微软雅黑" pitchFamily="34" charset="-122"/>
              </a:rPr>
              <a:t>” 在</a:t>
            </a:r>
            <a:r>
              <a:rPr lang="zh-CN" altLang="en-US" sz="1800" b="1" dirty="0" smtClean="0">
                <a:solidFill>
                  <a:prstClr val="black"/>
                </a:solidFill>
                <a:latin typeface="微软雅黑" pitchFamily="34" charset="-122"/>
                <a:ea typeface="微软雅黑" pitchFamily="34" charset="-122"/>
              </a:rPr>
              <a:t>大数据</a:t>
            </a:r>
            <a:r>
              <a:rPr lang="zh-CN" altLang="en-US" sz="1800" dirty="0" smtClean="0">
                <a:solidFill>
                  <a:prstClr val="black"/>
                </a:solidFill>
                <a:latin typeface="微软雅黑" pitchFamily="34" charset="-122"/>
                <a:ea typeface="微软雅黑" pitchFamily="34" charset="-122"/>
              </a:rPr>
              <a:t>下才有区分度！</a:t>
            </a:r>
            <a:endParaRPr lang="en-US" altLang="zh-CN" sz="1800" dirty="0" smtClean="0">
              <a:solidFill>
                <a:prstClr val="black"/>
              </a:solidFill>
              <a:latin typeface="微软雅黑" pitchFamily="34" charset="-122"/>
              <a:ea typeface="微软雅黑" pitchFamily="34" charset="-122"/>
            </a:endParaRPr>
          </a:p>
        </p:txBody>
      </p:sp>
      <p:sp>
        <p:nvSpPr>
          <p:cNvPr id="12" name="矩形 11"/>
          <p:cNvSpPr/>
          <p:nvPr/>
        </p:nvSpPr>
        <p:spPr>
          <a:xfrm>
            <a:off x="6443662" y="2788631"/>
            <a:ext cx="2700338" cy="1938988"/>
          </a:xfrm>
          <a:prstGeom prst="rect">
            <a:avLst/>
          </a:prstGeom>
        </p:spPr>
        <p:txBody>
          <a:bodyPr wrap="square" lIns="91436" tIns="45718" rIns="91436" bIns="45718">
            <a:spAutoFit/>
          </a:bodyPr>
          <a:lstStyle/>
          <a:p>
            <a:pPr algn="just" defTabSz="914355"/>
            <a:r>
              <a:rPr lang="zh-CN" altLang="en-US" sz="1800" b="1" dirty="0" smtClean="0">
                <a:solidFill>
                  <a:prstClr val="black"/>
                </a:solidFill>
                <a:latin typeface="微软雅黑" pitchFamily="34" charset="-122"/>
                <a:ea typeface="微软雅黑" pitchFamily="34" charset="-122"/>
              </a:rPr>
              <a:t>适用课程：</a:t>
            </a:r>
            <a:endParaRPr lang="en-US" altLang="zh-CN" sz="1800" b="1" dirty="0" smtClean="0">
              <a:solidFill>
                <a:prstClr val="black"/>
              </a:solidFill>
              <a:latin typeface="微软雅黑" pitchFamily="34" charset="-122"/>
              <a:ea typeface="微软雅黑" pitchFamily="34" charset="-122"/>
            </a:endParaRPr>
          </a:p>
          <a:p>
            <a:pPr algn="just" defTabSz="914355"/>
            <a:r>
              <a:rPr lang="zh-CN" altLang="en-US" sz="1800" dirty="0" smtClean="0">
                <a:solidFill>
                  <a:prstClr val="black"/>
                </a:solidFill>
                <a:latin typeface="微软雅黑" pitchFamily="34" charset="-122"/>
                <a:ea typeface="微软雅黑" pitchFamily="34" charset="-122"/>
              </a:rPr>
              <a:t>算法与数据结构</a:t>
            </a:r>
            <a:endParaRPr lang="en-US" altLang="zh-CN" sz="1800" dirty="0" smtClean="0">
              <a:solidFill>
                <a:prstClr val="black"/>
              </a:solidFill>
              <a:latin typeface="微软雅黑" pitchFamily="34" charset="-122"/>
              <a:ea typeface="微软雅黑" pitchFamily="34" charset="-122"/>
            </a:endParaRPr>
          </a:p>
          <a:p>
            <a:pPr algn="just" defTabSz="914355"/>
            <a:r>
              <a:rPr lang="zh-CN" altLang="en-US" sz="1100" dirty="0" smtClean="0">
                <a:latin typeface="微软雅黑" pitchFamily="34" charset="-122"/>
                <a:ea typeface="微软雅黑" pitchFamily="34" charset="-122"/>
              </a:rPr>
              <a:t>体验算法魅力，理解理论与实践的相互作用（</a:t>
            </a:r>
            <a:r>
              <a:rPr lang="en-US" altLang="zh-CN" sz="1100" dirty="0" smtClean="0"/>
              <a:t> ACM/IEEE</a:t>
            </a:r>
            <a:r>
              <a:rPr lang="en-US" altLang="zh-CN" sz="1100" dirty="0" smtClean="0">
                <a:latin typeface="微软雅黑" pitchFamily="34" charset="-122"/>
                <a:ea typeface="微软雅黑" pitchFamily="34" charset="-122"/>
              </a:rPr>
              <a:t> CS2013</a:t>
            </a:r>
            <a:r>
              <a:rPr lang="zh-CN" altLang="en-US" sz="1100" dirty="0" smtClean="0">
                <a:latin typeface="微软雅黑" pitchFamily="34" charset="-122"/>
                <a:ea typeface="微软雅黑" pitchFamily="34" charset="-122"/>
              </a:rPr>
              <a:t>）</a:t>
            </a:r>
            <a:endParaRPr lang="en-US" altLang="zh-CN" sz="1100" dirty="0" smtClean="0">
              <a:latin typeface="微软雅黑" pitchFamily="34" charset="-122"/>
              <a:ea typeface="微软雅黑" pitchFamily="34" charset="-122"/>
            </a:endParaRPr>
          </a:p>
          <a:p>
            <a:pPr algn="just" defTabSz="914355"/>
            <a:endParaRPr lang="en-US" altLang="zh-CN" sz="1100" dirty="0" smtClean="0">
              <a:latin typeface="微软雅黑" pitchFamily="34" charset="-122"/>
              <a:ea typeface="微软雅黑" pitchFamily="34" charset="-122"/>
            </a:endParaRPr>
          </a:p>
          <a:p>
            <a:pPr algn="just" defTabSz="914355"/>
            <a:r>
              <a:rPr lang="zh-CN" altLang="en-US" sz="1800" dirty="0" smtClean="0">
                <a:solidFill>
                  <a:prstClr val="black"/>
                </a:solidFill>
                <a:latin typeface="微软雅黑" pitchFamily="34" charset="-122"/>
                <a:ea typeface="微软雅黑" pitchFamily="34" charset="-122"/>
              </a:rPr>
              <a:t>计算机体系结构类课程</a:t>
            </a:r>
            <a:endParaRPr lang="en-US" altLang="zh-CN" sz="1800" dirty="0" smtClean="0">
              <a:solidFill>
                <a:prstClr val="black"/>
              </a:solidFill>
              <a:latin typeface="微软雅黑" pitchFamily="34" charset="-122"/>
              <a:ea typeface="微软雅黑" pitchFamily="34" charset="-122"/>
            </a:endParaRPr>
          </a:p>
          <a:p>
            <a:pPr algn="just" defTabSz="914355"/>
            <a:r>
              <a:rPr lang="zh-CN" altLang="en-US" sz="1100" dirty="0" smtClean="0">
                <a:latin typeface="微软雅黑" pitchFamily="34" charset="-122"/>
                <a:ea typeface="微软雅黑" pitchFamily="34" charset="-122"/>
              </a:rPr>
              <a:t>利用</a:t>
            </a:r>
            <a:r>
              <a:rPr lang="en-US" altLang="zh-CN" sz="1100" dirty="0" smtClean="0">
                <a:latin typeface="微软雅黑" pitchFamily="34" charset="-122"/>
                <a:ea typeface="微软雅黑" pitchFamily="34" charset="-122"/>
              </a:rPr>
              <a:t>cache</a:t>
            </a:r>
            <a:r>
              <a:rPr lang="zh-CN" altLang="en-US" sz="1100" dirty="0" smtClean="0">
                <a:latin typeface="微软雅黑" pitchFamily="34" charset="-122"/>
                <a:ea typeface="微软雅黑" pitchFamily="34" charset="-122"/>
              </a:rPr>
              <a:t>、指令多级流水、分支预测等优化程序，深入理解</a:t>
            </a:r>
            <a:r>
              <a:rPr lang="en-US" altLang="zh-CN" sz="1100" dirty="0" smtClean="0">
                <a:latin typeface="微软雅黑" pitchFamily="34" charset="-122"/>
                <a:ea typeface="微软雅黑" pitchFamily="34" charset="-122"/>
              </a:rPr>
              <a:t>CPU</a:t>
            </a:r>
            <a:r>
              <a:rPr lang="zh-CN" altLang="en-US" sz="1100" dirty="0" smtClean="0">
                <a:latin typeface="微软雅黑" pitchFamily="34" charset="-122"/>
                <a:ea typeface="微软雅黑" pitchFamily="34" charset="-122"/>
              </a:rPr>
              <a:t>的微架构，参考</a:t>
            </a:r>
            <a:r>
              <a:rPr lang="en-US" altLang="zh-CN" sz="1100" dirty="0" smtClean="0">
                <a:latin typeface="微软雅黑" pitchFamily="34" charset="-122"/>
                <a:ea typeface="微软雅黑" pitchFamily="34" charset="-122"/>
              </a:rPr>
              <a:t>《</a:t>
            </a:r>
            <a:r>
              <a:rPr lang="zh-CN" altLang="en-US" sz="1100" dirty="0" smtClean="0">
                <a:latin typeface="微软雅黑" pitchFamily="34" charset="-122"/>
                <a:ea typeface="微软雅黑" pitchFamily="34" charset="-122"/>
              </a:rPr>
              <a:t>深入理解计算机系统</a:t>
            </a:r>
            <a:r>
              <a:rPr lang="en-US" altLang="zh-CN" sz="1100" dirty="0" smtClean="0">
                <a:latin typeface="微软雅黑" pitchFamily="34" charset="-122"/>
                <a:ea typeface="微软雅黑" pitchFamily="34" charset="-122"/>
              </a:rPr>
              <a:t>》</a:t>
            </a:r>
            <a:endParaRPr lang="en-US" altLang="zh-CN" sz="1100" dirty="0" smtClean="0">
              <a:solidFill>
                <a:prstClr val="black"/>
              </a:solidFill>
              <a:latin typeface="微软雅黑" pitchFamily="34" charset="-122"/>
              <a:ea typeface="微软雅黑" pitchFamily="34" charset="-122"/>
            </a:endParaRPr>
          </a:p>
        </p:txBody>
      </p:sp>
      <p:sp>
        <p:nvSpPr>
          <p:cNvPr id="13"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平台：数据结构与算法</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055773"/>
            <a:ext cx="8229600" cy="3394472"/>
          </a:xfrm>
        </p:spPr>
        <p:txBody>
          <a:bodyPr/>
          <a:lstStyle/>
          <a:p>
            <a:r>
              <a:rPr lang="zh-CN" altLang="en-US" b="1" dirty="0" smtClean="0">
                <a:latin typeface="微软雅黑" pitchFamily="34" charset="-122"/>
                <a:ea typeface="微软雅黑" pitchFamily="34" charset="-122"/>
              </a:rPr>
              <a:t>大数据性能评测：</a:t>
            </a:r>
            <a:r>
              <a:rPr lang="zh-CN" altLang="en-US" dirty="0" smtClean="0">
                <a:latin typeface="微软雅黑" pitchFamily="34" charset="-122"/>
                <a:ea typeface="微软雅黑" pitchFamily="34" charset="-122"/>
              </a:rPr>
              <a:t>性能参与评分</a:t>
            </a:r>
          </a:p>
          <a:p>
            <a:pPr lvl="1"/>
            <a:r>
              <a:rPr lang="zh-CN" altLang="en-US" sz="2100" dirty="0" smtClean="0">
                <a:latin typeface="微软雅黑" pitchFamily="34" charset="-122"/>
                <a:ea typeface="微软雅黑" pitchFamily="34" charset="-122"/>
              </a:rPr>
              <a:t>以执行时间最短的程序为基准判分</a:t>
            </a:r>
            <a:endParaRPr lang="en-US" altLang="zh-CN" sz="2100" dirty="0" smtClean="0">
              <a:latin typeface="微软雅黑" pitchFamily="34" charset="-122"/>
              <a:ea typeface="微软雅黑" pitchFamily="34" charset="-122"/>
            </a:endParaRPr>
          </a:p>
          <a:p>
            <a:pPr lvl="1">
              <a:buNone/>
            </a:pPr>
            <a:endParaRPr lang="zh-CN" altLang="en-US" dirty="0"/>
          </a:p>
        </p:txBody>
      </p:sp>
      <p:sp>
        <p:nvSpPr>
          <p:cNvPr id="6" name="内容占位符 2"/>
          <p:cNvSpPr txBox="1">
            <a:spLocks/>
          </p:cNvSpPr>
          <p:nvPr/>
        </p:nvSpPr>
        <p:spPr>
          <a:xfrm>
            <a:off x="4450557" y="2105875"/>
            <a:ext cx="4693445" cy="2764661"/>
          </a:xfrm>
          <a:prstGeom prst="rect">
            <a:avLst/>
          </a:prstGeom>
        </p:spPr>
        <p:txBody>
          <a:bodyPr vert="horz" lIns="91436" tIns="45718" rIns="91436" bIns="45718" rtlCol="0">
            <a:normAutofit/>
          </a:bodyPr>
          <a:lstStyle/>
          <a:p>
            <a:pPr marL="342884" indent="-342884" defTabSz="914355">
              <a:spcBef>
                <a:spcPct val="20000"/>
              </a:spcBef>
              <a:buFont typeface="Arial" pitchFamily="34" charset="0"/>
              <a:buChar char="•"/>
              <a:defRPr/>
            </a:pPr>
            <a:r>
              <a:rPr lang="zh-CN" altLang="en-US" sz="2100" dirty="0" smtClean="0">
                <a:solidFill>
                  <a:prstClr val="black"/>
                </a:solidFill>
                <a:latin typeface="微软雅黑" pitchFamily="34" charset="-122"/>
                <a:ea typeface="微软雅黑" pitchFamily="34" charset="-122"/>
              </a:rPr>
              <a:t>（项目）题目示例</a:t>
            </a:r>
            <a:endParaRPr lang="en-US" altLang="zh-CN" sz="2100" dirty="0" smtClean="0">
              <a:solidFill>
                <a:prstClr val="black"/>
              </a:solidFill>
              <a:latin typeface="微软雅黑" pitchFamily="34" charset="-122"/>
              <a:ea typeface="微软雅黑" pitchFamily="34" charset="-122"/>
            </a:endParaRPr>
          </a:p>
          <a:p>
            <a:pPr marL="742913" lvl="1" indent="-285736" defTabSz="914355">
              <a:spcBef>
                <a:spcPct val="20000"/>
              </a:spcBef>
              <a:buFont typeface="Arial" pitchFamily="34" charset="0"/>
              <a:buChar char="–"/>
              <a:defRPr/>
            </a:pPr>
            <a:r>
              <a:rPr lang="zh-CN" altLang="en-US" sz="1500" dirty="0" smtClean="0">
                <a:solidFill>
                  <a:prstClr val="black"/>
                </a:solidFill>
                <a:latin typeface="微软雅黑" pitchFamily="34" charset="-122"/>
                <a:ea typeface="微软雅黑" pitchFamily="34" charset="-122"/>
              </a:rPr>
              <a:t>词频统计（</a:t>
            </a:r>
            <a:r>
              <a:rPr lang="en-US" altLang="zh-CN" sz="1500" dirty="0" smtClean="0">
                <a:solidFill>
                  <a:prstClr val="black"/>
                </a:solidFill>
                <a:latin typeface="微软雅黑" pitchFamily="34" charset="-122"/>
                <a:ea typeface="微软雅黑" pitchFamily="34" charset="-122"/>
              </a:rPr>
              <a:t>100</a:t>
            </a:r>
            <a:r>
              <a:rPr lang="zh-CN" altLang="en-US" sz="1500" dirty="0" smtClean="0">
                <a:solidFill>
                  <a:prstClr val="black"/>
                </a:solidFill>
                <a:latin typeface="微软雅黑" pitchFamily="34" charset="-122"/>
                <a:ea typeface="微软雅黑" pitchFamily="34" charset="-122"/>
              </a:rPr>
              <a:t>万单词）</a:t>
            </a:r>
            <a:endParaRPr lang="en-US" altLang="zh-CN" sz="1500" dirty="0" smtClean="0">
              <a:solidFill>
                <a:prstClr val="black"/>
              </a:solidFill>
              <a:latin typeface="微软雅黑" pitchFamily="34" charset="-122"/>
              <a:ea typeface="微软雅黑" pitchFamily="34" charset="-122"/>
            </a:endParaRPr>
          </a:p>
          <a:p>
            <a:pPr marL="742913" lvl="1" indent="-285736" defTabSz="914355">
              <a:spcBef>
                <a:spcPct val="20000"/>
              </a:spcBef>
              <a:buFont typeface="Arial" pitchFamily="34" charset="0"/>
              <a:buChar char="–"/>
              <a:defRPr/>
            </a:pPr>
            <a:r>
              <a:rPr lang="zh-CN" altLang="en-US" sz="1500" dirty="0" smtClean="0">
                <a:solidFill>
                  <a:prstClr val="black"/>
                </a:solidFill>
                <a:latin typeface="微软雅黑" pitchFamily="34" charset="-122"/>
                <a:ea typeface="微软雅黑" pitchFamily="34" charset="-122"/>
              </a:rPr>
              <a:t>拼写检查（</a:t>
            </a:r>
            <a:r>
              <a:rPr lang="en-US" altLang="zh-CN" sz="1500" dirty="0" smtClean="0">
                <a:solidFill>
                  <a:prstClr val="black"/>
                </a:solidFill>
                <a:latin typeface="微软雅黑" pitchFamily="34" charset="-122"/>
                <a:ea typeface="微软雅黑" pitchFamily="34" charset="-122"/>
              </a:rPr>
              <a:t>90</a:t>
            </a:r>
            <a:r>
              <a:rPr lang="zh-CN" altLang="en-US" sz="1500" dirty="0" smtClean="0">
                <a:solidFill>
                  <a:prstClr val="black"/>
                </a:solidFill>
                <a:latin typeface="微软雅黑" pitchFamily="34" charset="-122"/>
                <a:ea typeface="微软雅黑" pitchFamily="34" charset="-122"/>
              </a:rPr>
              <a:t>万单词）</a:t>
            </a:r>
            <a:endParaRPr lang="en-US" altLang="zh-CN" sz="1500" dirty="0" smtClean="0">
              <a:solidFill>
                <a:prstClr val="black"/>
              </a:solidFill>
              <a:latin typeface="微软雅黑" pitchFamily="34" charset="-122"/>
              <a:ea typeface="微软雅黑" pitchFamily="34" charset="-122"/>
            </a:endParaRPr>
          </a:p>
          <a:p>
            <a:pPr marL="742913" lvl="1" indent="-285736" defTabSz="914355">
              <a:spcBef>
                <a:spcPct val="20000"/>
              </a:spcBef>
              <a:buFont typeface="Arial" pitchFamily="34" charset="0"/>
              <a:buChar char="–"/>
              <a:defRPr/>
            </a:pPr>
            <a:r>
              <a:rPr lang="zh-CN" altLang="en-US" sz="1500" dirty="0" smtClean="0">
                <a:solidFill>
                  <a:prstClr val="black"/>
                </a:solidFill>
                <a:latin typeface="微软雅黑" pitchFamily="34" charset="-122"/>
                <a:ea typeface="微软雅黑" pitchFamily="34" charset="-122"/>
              </a:rPr>
              <a:t>文本生成器（</a:t>
            </a:r>
            <a:r>
              <a:rPr lang="en-US" altLang="zh-CN" sz="1500" dirty="0" smtClean="0">
                <a:solidFill>
                  <a:prstClr val="black"/>
                </a:solidFill>
                <a:latin typeface="微软雅黑" pitchFamily="34" charset="-122"/>
                <a:ea typeface="微软雅黑" pitchFamily="34" charset="-122"/>
              </a:rPr>
              <a:t>120</a:t>
            </a:r>
            <a:r>
              <a:rPr lang="zh-CN" altLang="en-US" sz="1500" dirty="0" smtClean="0">
                <a:solidFill>
                  <a:prstClr val="black"/>
                </a:solidFill>
                <a:latin typeface="微软雅黑" pitchFamily="34" charset="-122"/>
                <a:ea typeface="微软雅黑" pitchFamily="34" charset="-122"/>
              </a:rPr>
              <a:t>万单词）</a:t>
            </a:r>
            <a:endParaRPr lang="en-US" altLang="zh-CN" sz="1500" dirty="0" smtClean="0">
              <a:solidFill>
                <a:prstClr val="black"/>
              </a:solidFill>
              <a:latin typeface="微软雅黑" pitchFamily="34" charset="-122"/>
              <a:ea typeface="微软雅黑" pitchFamily="34" charset="-122"/>
            </a:endParaRPr>
          </a:p>
          <a:p>
            <a:pPr marL="342884" indent="-342884" defTabSz="914355">
              <a:spcBef>
                <a:spcPct val="20000"/>
              </a:spcBef>
              <a:buFont typeface="Arial" pitchFamily="34" charset="0"/>
              <a:buChar char="•"/>
              <a:defRPr/>
            </a:pPr>
            <a:r>
              <a:rPr lang="zh-CN" altLang="en-US" sz="2100" dirty="0" smtClean="0">
                <a:solidFill>
                  <a:prstClr val="black"/>
                </a:solidFill>
                <a:latin typeface="微软雅黑" pitchFamily="34" charset="-122"/>
                <a:ea typeface="微软雅黑" pitchFamily="34" charset="-122"/>
              </a:rPr>
              <a:t>得分排行榜</a:t>
            </a:r>
            <a:endParaRPr lang="en-US" altLang="zh-CN" sz="2100" dirty="0" smtClean="0">
              <a:solidFill>
                <a:prstClr val="black"/>
              </a:solidFill>
              <a:latin typeface="微软雅黑" pitchFamily="34" charset="-122"/>
              <a:ea typeface="微软雅黑" pitchFamily="34" charset="-122"/>
            </a:endParaRPr>
          </a:p>
          <a:p>
            <a:pPr marL="742913" lvl="1" indent="-285736" defTabSz="914355">
              <a:spcBef>
                <a:spcPct val="20000"/>
              </a:spcBef>
              <a:buFont typeface="Arial" pitchFamily="34" charset="0"/>
              <a:buChar char="–"/>
              <a:defRPr/>
            </a:pPr>
            <a:r>
              <a:rPr lang="zh-CN" altLang="en-US" sz="1500" dirty="0" smtClean="0">
                <a:solidFill>
                  <a:prstClr val="black"/>
                </a:solidFill>
                <a:latin typeface="微软雅黑" pitchFamily="34" charset="-122"/>
                <a:ea typeface="微软雅黑" pitchFamily="34" charset="-122"/>
              </a:rPr>
              <a:t>总分 </a:t>
            </a:r>
            <a:r>
              <a:rPr lang="en-US" altLang="zh-CN" sz="1500" dirty="0" smtClean="0">
                <a:solidFill>
                  <a:prstClr val="black"/>
                </a:solidFill>
                <a:latin typeface="微软雅黑" pitchFamily="34" charset="-122"/>
                <a:ea typeface="微软雅黑" pitchFamily="34" charset="-122"/>
              </a:rPr>
              <a:t>= </a:t>
            </a:r>
            <a:r>
              <a:rPr lang="zh-CN" altLang="en-US" sz="1500" dirty="0" smtClean="0">
                <a:solidFill>
                  <a:prstClr val="black"/>
                </a:solidFill>
                <a:latin typeface="微软雅黑" pitchFamily="34" charset="-122"/>
                <a:ea typeface="微软雅黑" pitchFamily="34" charset="-122"/>
              </a:rPr>
              <a:t>正确分 </a:t>
            </a:r>
            <a:r>
              <a:rPr lang="en-US" altLang="zh-CN" sz="1500" dirty="0" smtClean="0">
                <a:solidFill>
                  <a:prstClr val="black"/>
                </a:solidFill>
                <a:latin typeface="微软雅黑" pitchFamily="34" charset="-122"/>
                <a:ea typeface="微软雅黑" pitchFamily="34" charset="-122"/>
              </a:rPr>
              <a:t>+ </a:t>
            </a:r>
            <a:r>
              <a:rPr lang="zh-CN" altLang="en-US" sz="1500" dirty="0" smtClean="0">
                <a:solidFill>
                  <a:prstClr val="black"/>
                </a:solidFill>
                <a:latin typeface="微软雅黑" pitchFamily="34" charset="-122"/>
                <a:ea typeface="微软雅黑" pitchFamily="34" charset="-122"/>
              </a:rPr>
              <a:t>性能分</a:t>
            </a:r>
            <a:endParaRPr lang="en-US" altLang="zh-CN" sz="1500" dirty="0" smtClean="0">
              <a:solidFill>
                <a:prstClr val="black"/>
              </a:solidFill>
              <a:latin typeface="微软雅黑" pitchFamily="34" charset="-122"/>
              <a:ea typeface="微软雅黑" pitchFamily="34" charset="-122"/>
            </a:endParaRPr>
          </a:p>
          <a:p>
            <a:pPr marL="742913" lvl="1" indent="-285736" defTabSz="914355">
              <a:spcBef>
                <a:spcPct val="20000"/>
              </a:spcBef>
              <a:buFont typeface="Arial" pitchFamily="34" charset="0"/>
              <a:buChar char="–"/>
              <a:defRPr/>
            </a:pPr>
            <a:r>
              <a:rPr lang="zh-CN" altLang="en-US" sz="1500" dirty="0" smtClean="0">
                <a:solidFill>
                  <a:prstClr val="black"/>
                </a:solidFill>
                <a:latin typeface="微软雅黑" pitchFamily="34" charset="-122"/>
                <a:ea typeface="微软雅黑" pitchFamily="34" charset="-122"/>
              </a:rPr>
              <a:t>用算法的思维，综合考虑时间复杂度和空间复杂度去寻找最优的方案来解决问题</a:t>
            </a:r>
            <a:endParaRPr lang="en-US" altLang="zh-CN" sz="2100" dirty="0" smtClean="0">
              <a:solidFill>
                <a:prstClr val="black"/>
              </a:solidFill>
              <a:latin typeface="微软雅黑" pitchFamily="34" charset="-122"/>
              <a:ea typeface="微软雅黑" pitchFamily="34" charset="-122"/>
            </a:endParaRPr>
          </a:p>
          <a:p>
            <a:pPr marL="742913" lvl="1" indent="-285736" defTabSz="914355">
              <a:spcBef>
                <a:spcPct val="20000"/>
              </a:spcBef>
              <a:buFont typeface="Arial" pitchFamily="34" charset="0"/>
              <a:buChar char="–"/>
              <a:defRPr/>
            </a:pPr>
            <a:endParaRPr lang="zh-CN" altLang="en-US" sz="2100" dirty="0">
              <a:solidFill>
                <a:prstClr val="black"/>
              </a:solidFill>
              <a:latin typeface="微软雅黑" pitchFamily="34" charset="-122"/>
              <a:ea typeface="微软雅黑" pitchFamily="34" charset="-122"/>
            </a:endParaRPr>
          </a:p>
        </p:txBody>
      </p:sp>
      <p:grpSp>
        <p:nvGrpSpPr>
          <p:cNvPr id="4" name="组合 7"/>
          <p:cNvGrpSpPr/>
          <p:nvPr/>
        </p:nvGrpSpPr>
        <p:grpSpPr>
          <a:xfrm>
            <a:off x="251520" y="2051868"/>
            <a:ext cx="3964309" cy="3097523"/>
            <a:chOff x="251520" y="1268760"/>
            <a:chExt cx="4262698" cy="4130030"/>
          </a:xfrm>
        </p:grpSpPr>
        <p:pic>
          <p:nvPicPr>
            <p:cNvPr id="9" name="Picture 2"/>
            <p:cNvPicPr>
              <a:picLocks noChangeAspect="1" noChangeArrowheads="1"/>
            </p:cNvPicPr>
            <p:nvPr/>
          </p:nvPicPr>
          <p:blipFill>
            <a:blip r:embed="rId3" cstate="print"/>
            <a:srcRect/>
            <a:stretch>
              <a:fillRect/>
            </a:stretch>
          </p:blipFill>
          <p:spPr bwMode="auto">
            <a:xfrm>
              <a:off x="251520" y="1268760"/>
              <a:ext cx="4262698" cy="4130030"/>
            </a:xfrm>
            <a:prstGeom prst="rect">
              <a:avLst/>
            </a:prstGeom>
            <a:noFill/>
            <a:ln w="9525">
              <a:noFill/>
              <a:miter lim="800000"/>
              <a:headEnd/>
              <a:tailEnd/>
            </a:ln>
          </p:spPr>
        </p:pic>
        <p:sp>
          <p:nvSpPr>
            <p:cNvPr id="10" name="矩形 9"/>
            <p:cNvSpPr/>
            <p:nvPr/>
          </p:nvSpPr>
          <p:spPr>
            <a:xfrm>
              <a:off x="755576" y="1988840"/>
              <a:ext cx="792088" cy="33843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endParaRPr lang="zh-CN" altLang="en-US" dirty="0">
                <a:solidFill>
                  <a:prstClr val="white"/>
                </a:solidFill>
              </a:endParaRPr>
            </a:p>
          </p:txBody>
        </p:sp>
      </p:grpSp>
      <p:sp>
        <p:nvSpPr>
          <p:cNvPr id="14" name="矩形 13"/>
          <p:cNvSpPr/>
          <p:nvPr/>
        </p:nvSpPr>
        <p:spPr>
          <a:xfrm>
            <a:off x="3407296" y="2564124"/>
            <a:ext cx="864096" cy="291632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5"/>
            <a:endParaRPr lang="zh-CN" altLang="en-US" dirty="0">
              <a:solidFill>
                <a:prstClr val="white"/>
              </a:solidFill>
            </a:endParaRPr>
          </a:p>
        </p:txBody>
      </p:sp>
      <p:sp>
        <p:nvSpPr>
          <p:cNvPr id="16"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平台：数据结构与算法</a:t>
            </a:r>
          </a:p>
        </p:txBody>
      </p:sp>
      <p:sp>
        <p:nvSpPr>
          <p:cNvPr id="17" name="圆角矩形 16"/>
          <p:cNvSpPr/>
          <p:nvPr/>
        </p:nvSpPr>
        <p:spPr>
          <a:xfrm>
            <a:off x="1650817" y="2557842"/>
            <a:ext cx="923941" cy="209421"/>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5"/>
            <a:endParaRPr lang="zh-CN" altLang="en-US" dirty="0">
              <a:solidFill>
                <a:prstClr val="white"/>
              </a:solidFill>
            </a:endParaRPr>
          </a:p>
        </p:txBody>
      </p:sp>
      <p:grpSp>
        <p:nvGrpSpPr>
          <p:cNvPr id="19" name="组合 18"/>
          <p:cNvGrpSpPr/>
          <p:nvPr/>
        </p:nvGrpSpPr>
        <p:grpSpPr>
          <a:xfrm>
            <a:off x="323529" y="3217535"/>
            <a:ext cx="3884113" cy="1781589"/>
            <a:chOff x="323529" y="3217535"/>
            <a:chExt cx="3884113" cy="1781589"/>
          </a:xfrm>
        </p:grpSpPr>
        <p:grpSp>
          <p:nvGrpSpPr>
            <p:cNvPr id="5" name="组合 9"/>
            <p:cNvGrpSpPr/>
            <p:nvPr/>
          </p:nvGrpSpPr>
          <p:grpSpPr>
            <a:xfrm>
              <a:off x="323529" y="3217535"/>
              <a:ext cx="3884113" cy="1781589"/>
              <a:chOff x="251520" y="3789040"/>
              <a:chExt cx="4248472" cy="2759494"/>
            </a:xfrm>
          </p:grpSpPr>
          <p:pic>
            <p:nvPicPr>
              <p:cNvPr id="12" name="Picture 3"/>
              <p:cNvPicPr>
                <a:picLocks noChangeAspect="1" noChangeArrowheads="1"/>
              </p:cNvPicPr>
              <p:nvPr/>
            </p:nvPicPr>
            <p:blipFill>
              <a:blip r:embed="rId4" cstate="print"/>
              <a:srcRect/>
              <a:stretch>
                <a:fillRect/>
              </a:stretch>
            </p:blipFill>
            <p:spPr bwMode="auto">
              <a:xfrm>
                <a:off x="251520" y="3789040"/>
                <a:ext cx="4248472" cy="2759494"/>
              </a:xfrm>
              <a:prstGeom prst="rect">
                <a:avLst/>
              </a:prstGeom>
              <a:noFill/>
              <a:ln w="9525">
                <a:noFill/>
                <a:miter lim="800000"/>
                <a:headEnd/>
                <a:tailEnd/>
              </a:ln>
            </p:spPr>
          </p:pic>
          <p:sp>
            <p:nvSpPr>
              <p:cNvPr id="13" name="矩形 12"/>
              <p:cNvSpPr/>
              <p:nvPr/>
            </p:nvSpPr>
            <p:spPr>
              <a:xfrm>
                <a:off x="755576" y="3861048"/>
                <a:ext cx="792088" cy="25922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endParaRPr lang="zh-CN" altLang="en-US" dirty="0">
                  <a:solidFill>
                    <a:prstClr val="white"/>
                  </a:solidFill>
                </a:endParaRPr>
              </a:p>
            </p:txBody>
          </p:sp>
        </p:grpSp>
        <p:sp>
          <p:nvSpPr>
            <p:cNvPr id="18" name="圆角矩形 17"/>
            <p:cNvSpPr/>
            <p:nvPr/>
          </p:nvSpPr>
          <p:spPr>
            <a:xfrm>
              <a:off x="1674881" y="4787694"/>
              <a:ext cx="923941" cy="209421"/>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5"/>
              <a:endParaRPr lang="zh-CN" altLang="en-US" dirty="0">
                <a:solidFill>
                  <a:prstClr val="white"/>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90500" y="1025293"/>
            <a:ext cx="2933700" cy="3394472"/>
          </a:xfrm>
        </p:spPr>
        <p:txBody>
          <a:bodyPr>
            <a:normAutofit lnSpcReduction="10000"/>
          </a:bodyPr>
          <a:lstStyle/>
          <a:p>
            <a:r>
              <a:rPr lang="zh-CN" altLang="en-US" b="1" dirty="0" smtClean="0">
                <a:latin typeface="微软雅黑" pitchFamily="34" charset="-122"/>
                <a:ea typeface="微软雅黑" pitchFamily="34" charset="-122"/>
              </a:rPr>
              <a:t>大数据性能评测</a:t>
            </a:r>
            <a:endParaRPr lang="en-US" altLang="zh-CN" b="1" dirty="0" smtClean="0">
              <a:latin typeface="微软雅黑" pitchFamily="34" charset="-122"/>
              <a:ea typeface="微软雅黑" pitchFamily="34" charset="-122"/>
            </a:endParaRPr>
          </a:p>
          <a:p>
            <a:pPr lvl="1">
              <a:lnSpc>
                <a:spcPct val="150000"/>
              </a:lnSpc>
            </a:pPr>
            <a:r>
              <a:rPr lang="zh-CN" altLang="en-US" dirty="0" smtClean="0">
                <a:latin typeface="微软雅黑" pitchFamily="34" charset="-122"/>
                <a:ea typeface="微软雅黑" pitchFamily="34" charset="-122"/>
              </a:rPr>
              <a:t>热烈讨论 </a:t>
            </a:r>
            <a:r>
              <a:rPr lang="en-US" altLang="zh-CN" dirty="0" smtClean="0">
                <a:latin typeface="微软雅黑" pitchFamily="34" charset="-122"/>
                <a:ea typeface="微软雅黑" pitchFamily="34" charset="-122"/>
                <a:sym typeface="Wingdings" pitchFamily="2" charset="2"/>
              </a:rPr>
              <a:t></a:t>
            </a:r>
            <a:endParaRPr lang="en-US" altLang="zh-CN" dirty="0" smtClean="0">
              <a:latin typeface="微软雅黑" pitchFamily="34" charset="-122"/>
              <a:ea typeface="微软雅黑" pitchFamily="34" charset="-122"/>
            </a:endParaRPr>
          </a:p>
          <a:p>
            <a:pPr lvl="1">
              <a:lnSpc>
                <a:spcPct val="150000"/>
              </a:lnSpc>
            </a:pPr>
            <a:endParaRPr lang="en-US" altLang="zh-CN" dirty="0" smtClean="0">
              <a:latin typeface="微软雅黑" pitchFamily="34" charset="-122"/>
              <a:ea typeface="微软雅黑" pitchFamily="34" charset="-122"/>
            </a:endParaRPr>
          </a:p>
          <a:p>
            <a:pPr lvl="1">
              <a:lnSpc>
                <a:spcPct val="150000"/>
              </a:lnSpc>
            </a:pPr>
            <a:r>
              <a:rPr lang="zh-CN" altLang="en-US" dirty="0" smtClean="0">
                <a:latin typeface="微软雅黑" pitchFamily="34" charset="-122"/>
                <a:ea typeface="微软雅黑" pitchFamily="34" charset="-122"/>
              </a:rPr>
              <a:t>促进学生持续优化算法和数据结构</a:t>
            </a:r>
            <a:endParaRPr lang="en-US" altLang="zh-CN" dirty="0" smtClean="0">
              <a:latin typeface="微软雅黑" pitchFamily="34" charset="-122"/>
              <a:ea typeface="微软雅黑" pitchFamily="34" charset="-122"/>
            </a:endParaRPr>
          </a:p>
          <a:p>
            <a:pPr lvl="1">
              <a:lnSpc>
                <a:spcPct val="150000"/>
              </a:lnSpc>
            </a:pPr>
            <a:r>
              <a:rPr lang="zh-CN" altLang="en-US" dirty="0" smtClean="0">
                <a:latin typeface="微软雅黑" pitchFamily="34" charset="-122"/>
                <a:ea typeface="微软雅黑" pitchFamily="34" charset="-122"/>
              </a:rPr>
              <a:t>优化过程中体验算法魅力，理解理论与实践的相互作用</a:t>
            </a:r>
            <a:endParaRPr lang="zh-CN" altLang="en-US" dirty="0">
              <a:latin typeface="微软雅黑" pitchFamily="34" charset="-122"/>
              <a:ea typeface="微软雅黑" pitchFamily="34" charset="-122"/>
            </a:endParaRPr>
          </a:p>
        </p:txBody>
      </p:sp>
      <p:sp>
        <p:nvSpPr>
          <p:cNvPr id="16"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平台：数据结构与算法</a:t>
            </a:r>
          </a:p>
        </p:txBody>
      </p:sp>
      <p:pic>
        <p:nvPicPr>
          <p:cNvPr id="1026" name="Picture 2"/>
          <p:cNvPicPr>
            <a:picLocks noChangeAspect="1" noChangeArrowheads="1"/>
          </p:cNvPicPr>
          <p:nvPr/>
        </p:nvPicPr>
        <p:blipFill>
          <a:blip r:embed="rId3" cstate="print"/>
          <a:srcRect/>
          <a:stretch>
            <a:fillRect/>
          </a:stretch>
        </p:blipFill>
        <p:spPr bwMode="auto">
          <a:xfrm>
            <a:off x="3159578" y="1068378"/>
            <a:ext cx="5863590" cy="38873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5"/>
          <p:cNvSpPr>
            <a:spLocks noChangeArrowheads="1"/>
          </p:cNvSpPr>
          <p:nvPr/>
        </p:nvSpPr>
        <p:spPr bwMode="auto">
          <a:xfrm>
            <a:off x="3727254" y="1004890"/>
            <a:ext cx="1691878" cy="1699022"/>
          </a:xfrm>
          <a:prstGeom prst="ellipse">
            <a:avLst/>
          </a:prstGeom>
          <a:solidFill>
            <a:srgbClr val="4E4B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 name="Freeform 8"/>
          <p:cNvSpPr>
            <a:spLocks/>
          </p:cNvSpPr>
          <p:nvPr/>
        </p:nvSpPr>
        <p:spPr bwMode="auto">
          <a:xfrm>
            <a:off x="3643913" y="1846662"/>
            <a:ext cx="1858565" cy="940594"/>
          </a:xfrm>
          <a:custGeom>
            <a:avLst/>
            <a:gdLst>
              <a:gd name="T0" fmla="*/ 3963 w 3963"/>
              <a:gd name="T1" fmla="*/ 0 h 1997"/>
              <a:gd name="T2" fmla="*/ 3963 w 3963"/>
              <a:gd name="T3" fmla="*/ 16 h 1997"/>
              <a:gd name="T4" fmla="*/ 1982 w 3963"/>
              <a:gd name="T5" fmla="*/ 1997 h 1997"/>
              <a:gd name="T6" fmla="*/ 0 w 3963"/>
              <a:gd name="T7" fmla="*/ 16 h 1997"/>
            </a:gdLst>
            <a:ahLst/>
            <a:cxnLst>
              <a:cxn ang="0">
                <a:pos x="T0" y="T1"/>
              </a:cxn>
              <a:cxn ang="0">
                <a:pos x="T2" y="T3"/>
              </a:cxn>
              <a:cxn ang="0">
                <a:pos x="T4" y="T5"/>
              </a:cxn>
              <a:cxn ang="0">
                <a:pos x="T6" y="T7"/>
              </a:cxn>
            </a:cxnLst>
            <a:rect l="0" t="0" r="r" b="b"/>
            <a:pathLst>
              <a:path w="3963" h="1997">
                <a:moveTo>
                  <a:pt x="3963" y="0"/>
                </a:moveTo>
                <a:cubicBezTo>
                  <a:pt x="3963" y="5"/>
                  <a:pt x="3963" y="11"/>
                  <a:pt x="3963" y="16"/>
                </a:cubicBezTo>
                <a:cubicBezTo>
                  <a:pt x="3963" y="1110"/>
                  <a:pt x="3076" y="1997"/>
                  <a:pt x="1982" y="1997"/>
                </a:cubicBezTo>
                <a:cubicBezTo>
                  <a:pt x="888" y="1997"/>
                  <a:pt x="0" y="1110"/>
                  <a:pt x="0" y="16"/>
                </a:cubicBezTo>
              </a:path>
            </a:pathLst>
          </a:custGeom>
          <a:noFill/>
          <a:ln w="8" cap="flat" cmpd="sng">
            <a:solidFill>
              <a:srgbClr val="4E4B49"/>
            </a:solidFill>
            <a:prstDash val="dash"/>
            <a:round/>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a:p>
        </p:txBody>
      </p:sp>
      <p:sp>
        <p:nvSpPr>
          <p:cNvPr id="6" name="Oval 9"/>
          <p:cNvSpPr>
            <a:spLocks noChangeArrowheads="1"/>
          </p:cNvSpPr>
          <p:nvPr/>
        </p:nvSpPr>
        <p:spPr bwMode="auto">
          <a:xfrm>
            <a:off x="5450087" y="1784747"/>
            <a:ext cx="104775" cy="104775"/>
          </a:xfrm>
          <a:prstGeom prst="ellipse">
            <a:avLst/>
          </a:prstGeom>
          <a:solidFill>
            <a:srgbClr val="EB3D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7" name="Oval 10"/>
          <p:cNvSpPr>
            <a:spLocks noChangeArrowheads="1"/>
          </p:cNvSpPr>
          <p:nvPr/>
        </p:nvSpPr>
        <p:spPr bwMode="auto">
          <a:xfrm>
            <a:off x="3590334" y="1784747"/>
            <a:ext cx="103585" cy="104775"/>
          </a:xfrm>
          <a:prstGeom prst="ellipse">
            <a:avLst/>
          </a:prstGeom>
          <a:solidFill>
            <a:srgbClr val="EB3D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8" name="TextBox 13"/>
          <p:cNvSpPr txBox="1">
            <a:spLocks noChangeArrowheads="1"/>
          </p:cNvSpPr>
          <p:nvPr/>
        </p:nvSpPr>
        <p:spPr bwMode="auto">
          <a:xfrm>
            <a:off x="3967760" y="1194199"/>
            <a:ext cx="1255472" cy="1246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sz="7500" dirty="0" smtClean="0">
                <a:solidFill>
                  <a:srgbClr val="F8F8F8"/>
                </a:solidFill>
              </a:rPr>
              <a:t>04</a:t>
            </a:r>
            <a:endParaRPr lang="zh-CN" altLang="en-US" sz="7500" dirty="0">
              <a:solidFill>
                <a:srgbClr val="F8F8F8"/>
              </a:solidFill>
            </a:endParaRPr>
          </a:p>
        </p:txBody>
      </p:sp>
      <p:cxnSp>
        <p:nvCxnSpPr>
          <p:cNvPr id="9" name="直接连接符 15"/>
          <p:cNvCxnSpPr>
            <a:cxnSpLocks noChangeShapeType="1"/>
          </p:cNvCxnSpPr>
          <p:nvPr/>
        </p:nvCxnSpPr>
        <p:spPr bwMode="auto">
          <a:xfrm>
            <a:off x="2358033" y="3083719"/>
            <a:ext cx="4427934" cy="0"/>
          </a:xfrm>
          <a:prstGeom prst="line">
            <a:avLst/>
          </a:prstGeom>
          <a:noFill/>
          <a:ln w="9525" cmpd="sng">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0" name="TextBox 17"/>
          <p:cNvSpPr txBox="1">
            <a:spLocks noChangeArrowheads="1"/>
          </p:cNvSpPr>
          <p:nvPr/>
        </p:nvSpPr>
        <p:spPr bwMode="auto">
          <a:xfrm>
            <a:off x="1864122" y="3239805"/>
            <a:ext cx="571233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smtClean="0">
                <a:latin typeface="微软雅黑" panose="020B0503020204020204" pitchFamily="34" charset="-122"/>
                <a:ea typeface="微软雅黑" panose="020B0503020204020204" pitchFamily="34" charset="-122"/>
              </a:rPr>
              <a:t>编程竞赛</a:t>
            </a:r>
            <a:r>
              <a:rPr lang="zh-CN" altLang="en-US" sz="2400" dirty="0" smtClean="0">
                <a:latin typeface="微软雅黑" panose="020B0503020204020204" pitchFamily="34" charset="-122"/>
                <a:ea typeface="微软雅黑" panose="020B0503020204020204" pitchFamily="34" charset="-122"/>
              </a:rPr>
              <a:t>：高质量的</a:t>
            </a:r>
            <a:r>
              <a:rPr lang="en-US" altLang="zh-CN" sz="2400" dirty="0" smtClean="0">
                <a:latin typeface="微软雅黑" panose="020B0503020204020204" pitchFamily="34" charset="-122"/>
                <a:ea typeface="微软雅黑" panose="020B0503020204020204" pitchFamily="34" charset="-122"/>
              </a:rPr>
              <a:t>OJ</a:t>
            </a:r>
            <a:r>
              <a:rPr lang="zh-CN" altLang="en-US" sz="2400" dirty="0" smtClean="0">
                <a:latin typeface="微软雅黑" panose="020B0503020204020204" pitchFamily="34" charset="-122"/>
                <a:ea typeface="微软雅黑" panose="020B0503020204020204" pitchFamily="34" charset="-122"/>
              </a:rPr>
              <a:t>模块</a:t>
            </a:r>
            <a:endParaRPr lang="zh-CN" altLang="en-US" sz="2400" dirty="0">
              <a:latin typeface="微软雅黑" panose="020B0503020204020204" pitchFamily="34" charset="-122"/>
              <a:ea typeface="微软雅黑" panose="020B0503020204020204" pitchFamily="34" charset="-122"/>
            </a:endParaRPr>
          </a:p>
        </p:txBody>
      </p:sp>
      <p:sp>
        <p:nvSpPr>
          <p:cNvPr id="11" name="TextBox 49"/>
          <p:cNvSpPr txBox="1">
            <a:spLocks noChangeArrowheads="1"/>
          </p:cNvSpPr>
          <p:nvPr/>
        </p:nvSpPr>
        <p:spPr bwMode="auto">
          <a:xfrm>
            <a:off x="2411615" y="3661173"/>
            <a:ext cx="4320779" cy="1027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与教学系统统一账号登录   </a:t>
            </a: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支持</a:t>
            </a:r>
            <a:r>
              <a:rPr lang="en-US" altLang="zh-CN" dirty="0" smtClean="0">
                <a:solidFill>
                  <a:srgbClr val="4D4D4D"/>
                </a:solidFill>
                <a:latin typeface="微软雅黑" panose="020B0503020204020204" pitchFamily="34" charset="-122"/>
                <a:ea typeface="微软雅黑" panose="020B0503020204020204" pitchFamily="34" charset="-122"/>
              </a:rPr>
              <a:t>ACM</a:t>
            </a:r>
            <a:r>
              <a:rPr lang="zh-CN" altLang="en-US" dirty="0" smtClean="0">
                <a:solidFill>
                  <a:srgbClr val="4D4D4D"/>
                </a:solidFill>
                <a:latin typeface="微软雅黑" panose="020B0503020204020204" pitchFamily="34" charset="-122"/>
                <a:ea typeface="微软雅黑" panose="020B0503020204020204" pitchFamily="34" charset="-122"/>
              </a:rPr>
              <a:t>竞赛与训练</a:t>
            </a:r>
            <a:endParaRPr lang="en-US" altLang="zh-CN" dirty="0" smtClean="0">
              <a:solidFill>
                <a:srgbClr val="4D4D4D"/>
              </a:solidFill>
              <a:latin typeface="微软雅黑" panose="020B0503020204020204" pitchFamily="34" charset="-122"/>
              <a:ea typeface="微软雅黑" panose="020B0503020204020204" pitchFamily="34" charset="-122"/>
            </a:endParaRPr>
          </a:p>
          <a:p>
            <a:pPr algn="ctr" eaLnBrk="1" hangingPunct="1">
              <a:lnSpc>
                <a:spcPct val="150000"/>
              </a:lnSpc>
            </a:pPr>
            <a:r>
              <a:rPr lang="en-US" altLang="zh-CN"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竞赛代码查重  </a:t>
            </a:r>
            <a:r>
              <a:rPr lang="en-US" altLang="zh-CN" dirty="0" smtClean="0">
                <a:solidFill>
                  <a:srgbClr val="4D4D4D"/>
                </a:solidFill>
                <a:latin typeface="微软雅黑" panose="020B0503020204020204" pitchFamily="34" charset="-122"/>
                <a:ea typeface="微软雅黑" panose="020B0503020204020204" pitchFamily="34" charset="-122"/>
              </a:rPr>
              <a:t>           </a:t>
            </a:r>
            <a:r>
              <a:rPr lang="zh-CN" altLang="en-US" dirty="0" smtClean="0">
                <a:solidFill>
                  <a:srgbClr val="4D4D4D"/>
                </a:solidFill>
                <a:latin typeface="微软雅黑" panose="020B0503020204020204" pitchFamily="34" charset="-122"/>
                <a:ea typeface="微软雅黑" panose="020B0503020204020204" pitchFamily="34" charset="-122"/>
              </a:rPr>
              <a:t>      </a:t>
            </a:r>
            <a:r>
              <a:rPr lang="en-US" altLang="zh-CN" dirty="0" smtClean="0">
                <a:solidFill>
                  <a:srgbClr val="4D4D4D"/>
                </a:solidFill>
                <a:latin typeface="微软雅黑" panose="020B0503020204020204" pitchFamily="34" charset="-122"/>
                <a:ea typeface="微软雅黑" panose="020B0503020204020204" pitchFamily="34" charset="-122"/>
              </a:rPr>
              <a:t>◎3000</a:t>
            </a:r>
            <a:r>
              <a:rPr lang="zh-CN" altLang="en-US" dirty="0" smtClean="0">
                <a:solidFill>
                  <a:srgbClr val="4D4D4D"/>
                </a:solidFill>
                <a:latin typeface="微软雅黑" panose="020B0503020204020204" pitchFamily="34" charset="-122"/>
                <a:ea typeface="微软雅黑" panose="020B0503020204020204" pitchFamily="34" charset="-122"/>
              </a:rPr>
              <a:t>道</a:t>
            </a:r>
            <a:r>
              <a:rPr lang="en-US" altLang="zh-CN" dirty="0" smtClean="0">
                <a:solidFill>
                  <a:srgbClr val="4D4D4D"/>
                </a:solidFill>
                <a:latin typeface="微软雅黑" panose="020B0503020204020204" pitchFamily="34" charset="-122"/>
                <a:ea typeface="微软雅黑" panose="020B0503020204020204" pitchFamily="34" charset="-122"/>
              </a:rPr>
              <a:t>ACM</a:t>
            </a:r>
            <a:r>
              <a:rPr lang="zh-CN" altLang="en-US" dirty="0" smtClean="0">
                <a:solidFill>
                  <a:srgbClr val="4D4D4D"/>
                </a:solidFill>
                <a:latin typeface="微软雅黑" panose="020B0503020204020204" pitchFamily="34" charset="-122"/>
                <a:ea typeface="微软雅黑" panose="020B0503020204020204" pitchFamily="34" charset="-122"/>
              </a:rPr>
              <a:t>竞赛题库</a:t>
            </a:r>
          </a:p>
          <a:p>
            <a:pPr algn="ctr" eaLnBrk="1" hangingPunct="1">
              <a:lnSpc>
                <a:spcPct val="150000"/>
              </a:lnSpc>
            </a:pPr>
            <a:endParaRPr lang="zh-CN" altLang="en-US" dirty="0">
              <a:solidFill>
                <a:srgbClr val="4D4D4D"/>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2620635321"/>
      </p:ext>
    </p:extLst>
  </p:cSld>
  <p:clrMapOvr>
    <a:masterClrMapping/>
  </p:clrMapOvr>
  <p:transition>
    <p:blinds dir="ver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200151"/>
            <a:ext cx="8534400" cy="3394472"/>
          </a:xfrm>
        </p:spPr>
        <p:txBody>
          <a:bodyPr/>
          <a:lstStyle/>
          <a:p>
            <a:r>
              <a:rPr lang="zh-CN" altLang="en-US" b="1" dirty="0" smtClean="0">
                <a:latin typeface="微软雅黑" pitchFamily="34" charset="-122"/>
                <a:ea typeface="微软雅黑" pitchFamily="34" charset="-122"/>
              </a:rPr>
              <a:t>编程竞赛</a:t>
            </a:r>
            <a:r>
              <a:rPr lang="en-US" altLang="zh-CN" b="1" dirty="0" smtClean="0">
                <a:latin typeface="微软雅黑" pitchFamily="34" charset="-122"/>
                <a:ea typeface="微软雅黑" pitchFamily="34" charset="-122"/>
              </a:rPr>
              <a:t>(CG-OJ)</a:t>
            </a:r>
          </a:p>
          <a:p>
            <a:pPr lvl="1">
              <a:buNone/>
            </a:pPr>
            <a:endParaRPr lang="en-US" altLang="zh-CN" dirty="0" smtClean="0">
              <a:latin typeface="微软雅黑" pitchFamily="34" charset="-122"/>
              <a:ea typeface="微软雅黑" pitchFamily="34" charset="-122"/>
            </a:endParaRPr>
          </a:p>
        </p:txBody>
      </p:sp>
      <p:sp>
        <p:nvSpPr>
          <p:cNvPr id="7"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平台：编程竞赛</a:t>
            </a:r>
          </a:p>
        </p:txBody>
      </p:sp>
      <p:pic>
        <p:nvPicPr>
          <p:cNvPr id="4097" name="Picture 1"/>
          <p:cNvPicPr>
            <a:picLocks noChangeAspect="1" noChangeArrowheads="1"/>
          </p:cNvPicPr>
          <p:nvPr/>
        </p:nvPicPr>
        <p:blipFill>
          <a:blip r:embed="rId2" cstate="print"/>
          <a:srcRect/>
          <a:stretch>
            <a:fillRect/>
          </a:stretch>
        </p:blipFill>
        <p:spPr bwMode="auto">
          <a:xfrm>
            <a:off x="3815609" y="1390364"/>
            <a:ext cx="5264658" cy="3353086"/>
          </a:xfrm>
          <a:prstGeom prst="rect">
            <a:avLst/>
          </a:prstGeom>
          <a:noFill/>
          <a:ln w="9525">
            <a:noFill/>
            <a:miter lim="800000"/>
            <a:headEnd/>
            <a:tailEnd/>
          </a:ln>
        </p:spPr>
      </p:pic>
      <p:sp>
        <p:nvSpPr>
          <p:cNvPr id="9" name="矩形 8"/>
          <p:cNvSpPr/>
          <p:nvPr/>
        </p:nvSpPr>
        <p:spPr>
          <a:xfrm>
            <a:off x="482411" y="1757794"/>
            <a:ext cx="2694214" cy="830997"/>
          </a:xfrm>
          <a:prstGeom prst="rect">
            <a:avLst/>
          </a:prstGeom>
        </p:spPr>
        <p:txBody>
          <a:bodyPr wrap="square">
            <a:spAutoFit/>
          </a:bodyPr>
          <a:lstStyle/>
          <a:p>
            <a:pPr lvl="1"/>
            <a:r>
              <a:rPr lang="zh-CN" altLang="en-US" sz="1600" dirty="0" smtClean="0">
                <a:latin typeface="微软雅黑" pitchFamily="34" charset="-122"/>
                <a:ea typeface="微软雅黑" pitchFamily="34" charset="-122"/>
              </a:rPr>
              <a:t>独立的</a:t>
            </a:r>
            <a:r>
              <a:rPr lang="en-US" altLang="zh-CN" sz="1600" dirty="0" smtClean="0">
                <a:latin typeface="微软雅黑" pitchFamily="34" charset="-122"/>
                <a:ea typeface="微软雅黑" pitchFamily="34" charset="-122"/>
              </a:rPr>
              <a:t>OJ</a:t>
            </a:r>
            <a:r>
              <a:rPr lang="zh-CN" altLang="en-US" sz="1600" dirty="0" smtClean="0">
                <a:latin typeface="微软雅黑" pitchFamily="34" charset="-122"/>
                <a:ea typeface="微软雅黑" pitchFamily="34" charset="-122"/>
              </a:rPr>
              <a:t>模块，与</a:t>
            </a:r>
            <a:r>
              <a:rPr lang="en-US" altLang="zh-CN" sz="1600" dirty="0" smtClean="0">
                <a:latin typeface="微软雅黑" pitchFamily="34" charset="-122"/>
                <a:ea typeface="微软雅黑" pitchFamily="34" charset="-122"/>
              </a:rPr>
              <a:t>CG</a:t>
            </a:r>
            <a:r>
              <a:rPr lang="zh-CN" altLang="en-US" sz="1600" dirty="0" smtClean="0">
                <a:latin typeface="微软雅黑" pitchFamily="34" charset="-122"/>
                <a:ea typeface="微软雅黑" pitchFamily="34" charset="-122"/>
              </a:rPr>
              <a:t>教学系统统一账号登录，</a:t>
            </a:r>
            <a:r>
              <a:rPr lang="zh-CN" altLang="en-US" sz="1600" b="1" dirty="0" smtClean="0">
                <a:latin typeface="微软雅黑" pitchFamily="34" charset="-122"/>
                <a:ea typeface="微软雅黑" pitchFamily="34" charset="-122"/>
              </a:rPr>
              <a:t>沉淀更多的教学数据</a:t>
            </a:r>
            <a:endParaRPr lang="zh-CN" altLang="en-US" sz="1600" b="1" dirty="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143003"/>
            <a:ext cx="8534400" cy="3394472"/>
          </a:xfrm>
        </p:spPr>
        <p:txBody>
          <a:bodyPr/>
          <a:lstStyle/>
          <a:p>
            <a:r>
              <a:rPr lang="zh-CN" altLang="en-US" b="1" dirty="0" smtClean="0">
                <a:latin typeface="微软雅黑" pitchFamily="34" charset="-122"/>
                <a:ea typeface="微软雅黑" pitchFamily="34" charset="-122"/>
              </a:rPr>
              <a:t>编程竞赛</a:t>
            </a:r>
            <a:endParaRPr lang="en-US" altLang="zh-CN" b="1" dirty="0" smtClean="0">
              <a:latin typeface="微软雅黑" pitchFamily="34" charset="-122"/>
              <a:ea typeface="微软雅黑" pitchFamily="34" charset="-122"/>
            </a:endParaRPr>
          </a:p>
          <a:p>
            <a:pPr lvl="1" algn="just"/>
            <a:r>
              <a:rPr lang="zh-CN" altLang="en-US" dirty="0" smtClean="0">
                <a:latin typeface="微软雅黑" pitchFamily="34" charset="-122"/>
                <a:ea typeface="微软雅黑" pitchFamily="34" charset="-122"/>
              </a:rPr>
              <a:t>完善的竞赛机制：公开赛和内部赛，</a:t>
            </a:r>
            <a:r>
              <a:rPr lang="en-US" altLang="zh-CN" dirty="0" smtClean="0">
                <a:latin typeface="微软雅黑" pitchFamily="34" charset="-122"/>
                <a:ea typeface="微软雅黑" pitchFamily="34" charset="-122"/>
              </a:rPr>
              <a:t>ACM-ICPC</a:t>
            </a:r>
            <a:r>
              <a:rPr lang="zh-CN" altLang="en-US" dirty="0" smtClean="0">
                <a:latin typeface="微软雅黑" pitchFamily="34" charset="-122"/>
                <a:ea typeface="微软雅黑" pitchFamily="34" charset="-122"/>
              </a:rPr>
              <a:t>规则，竞赛代码查重。</a:t>
            </a:r>
          </a:p>
          <a:p>
            <a:pPr lvl="1"/>
            <a:endParaRPr lang="en-US" altLang="zh-CN" b="1" dirty="0" smtClean="0">
              <a:latin typeface="微软雅黑" pitchFamily="34" charset="-122"/>
              <a:ea typeface="微软雅黑" pitchFamily="34" charset="-122"/>
            </a:endParaRPr>
          </a:p>
          <a:p>
            <a:pPr lvl="1"/>
            <a:endParaRPr lang="en-US" altLang="zh-CN" dirty="0" smtClean="0">
              <a:latin typeface="微软雅黑" pitchFamily="34" charset="-122"/>
              <a:ea typeface="微软雅黑" pitchFamily="34" charset="-122"/>
            </a:endParaRPr>
          </a:p>
        </p:txBody>
      </p:sp>
      <p:sp>
        <p:nvSpPr>
          <p:cNvPr id="7"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平台：编程竞赛</a:t>
            </a:r>
          </a:p>
        </p:txBody>
      </p:sp>
      <p:pic>
        <p:nvPicPr>
          <p:cNvPr id="188418" name="Picture 2"/>
          <p:cNvPicPr>
            <a:picLocks noChangeAspect="1" noChangeArrowheads="1"/>
          </p:cNvPicPr>
          <p:nvPr/>
        </p:nvPicPr>
        <p:blipFill>
          <a:blip r:embed="rId2" cstate="print"/>
          <a:srcRect/>
          <a:stretch>
            <a:fillRect/>
          </a:stretch>
        </p:blipFill>
        <p:spPr bwMode="auto">
          <a:xfrm>
            <a:off x="1185454" y="1864042"/>
            <a:ext cx="7166610" cy="32794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143003"/>
            <a:ext cx="8534400" cy="3394472"/>
          </a:xfrm>
        </p:spPr>
        <p:txBody>
          <a:bodyPr/>
          <a:lstStyle/>
          <a:p>
            <a:r>
              <a:rPr lang="zh-CN" altLang="en-US" b="1" dirty="0" smtClean="0">
                <a:latin typeface="微软雅黑" pitchFamily="34" charset="-122"/>
                <a:ea typeface="微软雅黑" pitchFamily="34" charset="-122"/>
              </a:rPr>
              <a:t>编程竞赛</a:t>
            </a:r>
            <a:endParaRPr lang="en-US" altLang="zh-CN" b="1" dirty="0" smtClean="0">
              <a:latin typeface="微软雅黑" pitchFamily="34" charset="-122"/>
              <a:ea typeface="微软雅黑" pitchFamily="34" charset="-122"/>
            </a:endParaRPr>
          </a:p>
          <a:p>
            <a:pPr lvl="1"/>
            <a:endParaRPr lang="en-US" altLang="zh-CN" b="1" dirty="0" smtClean="0">
              <a:latin typeface="微软雅黑" pitchFamily="34" charset="-122"/>
              <a:ea typeface="微软雅黑" pitchFamily="34" charset="-122"/>
            </a:endParaRPr>
          </a:p>
          <a:p>
            <a:pPr lvl="1"/>
            <a:endParaRPr lang="en-US" altLang="zh-CN" dirty="0" smtClean="0">
              <a:latin typeface="微软雅黑" pitchFamily="34" charset="-122"/>
              <a:ea typeface="微软雅黑" pitchFamily="34" charset="-122"/>
            </a:endParaRPr>
          </a:p>
        </p:txBody>
      </p:sp>
      <p:sp>
        <p:nvSpPr>
          <p:cNvPr id="7"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平台：编程竞赛</a:t>
            </a:r>
          </a:p>
        </p:txBody>
      </p:sp>
      <p:pic>
        <p:nvPicPr>
          <p:cNvPr id="1026" name="Picture 2"/>
          <p:cNvPicPr>
            <a:picLocks noChangeAspect="1" noChangeArrowheads="1"/>
          </p:cNvPicPr>
          <p:nvPr/>
        </p:nvPicPr>
        <p:blipFill>
          <a:blip r:embed="rId2" cstate="print"/>
          <a:srcRect/>
          <a:stretch>
            <a:fillRect/>
          </a:stretch>
        </p:blipFill>
        <p:spPr bwMode="auto">
          <a:xfrm>
            <a:off x="3436144" y="1407890"/>
            <a:ext cx="5707856" cy="3735610"/>
          </a:xfrm>
          <a:prstGeom prst="rect">
            <a:avLst/>
          </a:prstGeom>
          <a:noFill/>
          <a:ln w="9525">
            <a:noFill/>
            <a:miter lim="800000"/>
            <a:headEnd/>
            <a:tailEnd/>
          </a:ln>
        </p:spPr>
      </p:pic>
      <p:sp>
        <p:nvSpPr>
          <p:cNvPr id="6" name="矩形 5"/>
          <p:cNvSpPr/>
          <p:nvPr/>
        </p:nvSpPr>
        <p:spPr>
          <a:xfrm>
            <a:off x="406926" y="2017331"/>
            <a:ext cx="2694214" cy="584775"/>
          </a:xfrm>
          <a:prstGeom prst="rect">
            <a:avLst/>
          </a:prstGeom>
        </p:spPr>
        <p:txBody>
          <a:bodyPr wrap="square">
            <a:spAutoFit/>
          </a:bodyPr>
          <a:lstStyle/>
          <a:p>
            <a:pPr lvl="1" algn="just"/>
            <a:r>
              <a:rPr lang="zh-CN" altLang="en-US" sz="1600" dirty="0" smtClean="0">
                <a:latin typeface="微软雅黑" pitchFamily="34" charset="-122"/>
                <a:ea typeface="微软雅黑" pitchFamily="34" charset="-122"/>
              </a:rPr>
              <a:t>刷题</a:t>
            </a:r>
            <a:r>
              <a:rPr lang="en-US" altLang="zh-CN" sz="1600" dirty="0" smtClean="0">
                <a:latin typeface="微软雅黑" pitchFamily="34" charset="-122"/>
                <a:ea typeface="微软雅黑" pitchFamily="34" charset="-122"/>
              </a:rPr>
              <a:t>+</a:t>
            </a:r>
            <a:r>
              <a:rPr lang="zh-CN" altLang="en-US" sz="1600" dirty="0" smtClean="0">
                <a:latin typeface="微软雅黑" pitchFamily="34" charset="-122"/>
                <a:ea typeface="微软雅黑" pitchFamily="34" charset="-122"/>
              </a:rPr>
              <a:t>竞赛选拔，与教学系统互为补充</a:t>
            </a:r>
            <a:endParaRPr lang="zh-CN" altLang="en-US" sz="1600" dirty="0">
              <a:latin typeface="微软雅黑" pitchFamily="34" charset="-122"/>
              <a:ea typeface="微软雅黑" pitchFamily="34" charset="-122"/>
            </a:endParaRPr>
          </a:p>
        </p:txBody>
      </p:sp>
      <p:sp>
        <p:nvSpPr>
          <p:cNvPr id="8" name="矩形 7"/>
          <p:cNvSpPr/>
          <p:nvPr/>
        </p:nvSpPr>
        <p:spPr>
          <a:xfrm>
            <a:off x="303310" y="3172494"/>
            <a:ext cx="2858475" cy="338554"/>
          </a:xfrm>
          <a:prstGeom prst="rect">
            <a:avLst/>
          </a:prstGeom>
        </p:spPr>
        <p:txBody>
          <a:bodyPr wrap="none">
            <a:spAutoFit/>
          </a:bodyPr>
          <a:lstStyle/>
          <a:p>
            <a:pPr lvl="1" algn="just"/>
            <a:r>
              <a:rPr lang="en-US" altLang="zh-CN" sz="1600" dirty="0" smtClean="0">
                <a:latin typeface="微软雅黑" pitchFamily="34" charset="-122"/>
                <a:ea typeface="微软雅黑" pitchFamily="34" charset="-122"/>
              </a:rPr>
              <a:t>3000</a:t>
            </a:r>
            <a:r>
              <a:rPr lang="zh-CN" altLang="en-US" sz="1600" dirty="0" smtClean="0">
                <a:latin typeface="微软雅黑" pitchFamily="34" charset="-122"/>
                <a:ea typeface="微软雅黑" pitchFamily="34" charset="-122"/>
              </a:rPr>
              <a:t>道高质量的训练题库</a:t>
            </a:r>
            <a:endParaRPr lang="en-US" altLang="zh-CN" sz="1600" dirty="0" smtClean="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cstate="print"/>
          <a:srcRect/>
          <a:stretch>
            <a:fillRect/>
          </a:stretch>
        </p:blipFill>
        <p:spPr bwMode="auto">
          <a:xfrm>
            <a:off x="502600" y="1963023"/>
            <a:ext cx="8029004" cy="2880360"/>
          </a:xfrm>
          <a:prstGeom prst="rect">
            <a:avLst/>
          </a:prstGeom>
          <a:noFill/>
          <a:ln w="9525">
            <a:noFill/>
            <a:miter lim="800000"/>
            <a:headEnd/>
            <a:tailEnd/>
          </a:ln>
        </p:spPr>
      </p:pic>
      <p:graphicFrame>
        <p:nvGraphicFramePr>
          <p:cNvPr id="3" name="图示 2"/>
          <p:cNvGraphicFramePr/>
          <p:nvPr/>
        </p:nvGraphicFramePr>
        <p:xfrm>
          <a:off x="7225858" y="0"/>
          <a:ext cx="1918142" cy="17920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标题 1"/>
          <p:cNvSpPr txBox="1">
            <a:spLocks/>
          </p:cNvSpPr>
          <p:nvPr/>
        </p:nvSpPr>
        <p:spPr bwMode="auto">
          <a:xfrm>
            <a:off x="685800" y="1"/>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zh-CN" altLang="en-US" sz="2700" b="1" dirty="0" smtClean="0">
                <a:latin typeface="微软雅黑" pitchFamily="34" charset="-122"/>
                <a:ea typeface="微软雅黑" pitchFamily="34" charset="-122"/>
                <a:cs typeface="Calibri" pitchFamily="34" charset="0"/>
                <a:sym typeface="Calibri" pitchFamily="34" charset="0"/>
              </a:rPr>
              <a:t>虚实结合的在线实验环境</a:t>
            </a:r>
          </a:p>
        </p:txBody>
      </p:sp>
      <p:sp>
        <p:nvSpPr>
          <p:cNvPr id="6" name="矩形 5"/>
          <p:cNvSpPr/>
          <p:nvPr/>
        </p:nvSpPr>
        <p:spPr>
          <a:xfrm>
            <a:off x="1210622" y="1004500"/>
            <a:ext cx="5678478" cy="276999"/>
          </a:xfrm>
          <a:prstGeom prst="rect">
            <a:avLst/>
          </a:prstGeom>
        </p:spPr>
        <p:txBody>
          <a:bodyPr wrap="none" lIns="68580" tIns="34290" rIns="68580" bIns="34290">
            <a:spAutoFit/>
          </a:bodyPr>
          <a:lstStyle/>
          <a:p>
            <a:r>
              <a:rPr lang="zh-CN" altLang="en-US" dirty="0" smtClean="0">
                <a:latin typeface="微软雅黑" pitchFamily="34" charset="-122"/>
                <a:ea typeface="微软雅黑" pitchFamily="34" charset="-122"/>
              </a:rPr>
              <a:t>支持任何虚拟机化技术，利用现有设备（云计算中心）打造在线实验环境</a:t>
            </a:r>
            <a:endParaRPr lang="zh-CN" altLang="en-US" dirty="0"/>
          </a:p>
        </p:txBody>
      </p:sp>
      <p:sp>
        <p:nvSpPr>
          <p:cNvPr id="7" name="矩形 6"/>
          <p:cNvSpPr/>
          <p:nvPr/>
        </p:nvSpPr>
        <p:spPr>
          <a:xfrm>
            <a:off x="1212020" y="1400180"/>
            <a:ext cx="3600986" cy="276999"/>
          </a:xfrm>
          <a:prstGeom prst="rect">
            <a:avLst/>
          </a:prstGeom>
        </p:spPr>
        <p:txBody>
          <a:bodyPr wrap="none" lIns="68580" tIns="34290" rIns="68580" bIns="34290">
            <a:spAutoFit/>
          </a:bodyPr>
          <a:lstStyle/>
          <a:p>
            <a:r>
              <a:rPr lang="zh-CN" altLang="en-US" dirty="0" smtClean="0">
                <a:latin typeface="微软雅黑" pitchFamily="34" charset="-122"/>
                <a:ea typeface="微软雅黑" pitchFamily="34" charset="-122"/>
              </a:rPr>
              <a:t>支持实验桌面分布式部署，实验人数无限扩展</a:t>
            </a:r>
            <a:endParaRPr lang="zh-CN" alt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5"/>
          <p:cNvSpPr>
            <a:spLocks noChangeArrowheads="1"/>
          </p:cNvSpPr>
          <p:nvPr/>
        </p:nvSpPr>
        <p:spPr bwMode="auto">
          <a:xfrm>
            <a:off x="3727254" y="1004890"/>
            <a:ext cx="1691878" cy="1699022"/>
          </a:xfrm>
          <a:prstGeom prst="ellipse">
            <a:avLst/>
          </a:prstGeom>
          <a:solidFill>
            <a:srgbClr val="4E4B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 name="Freeform 8"/>
          <p:cNvSpPr>
            <a:spLocks/>
          </p:cNvSpPr>
          <p:nvPr/>
        </p:nvSpPr>
        <p:spPr bwMode="auto">
          <a:xfrm>
            <a:off x="3643913" y="1846662"/>
            <a:ext cx="1858565" cy="940594"/>
          </a:xfrm>
          <a:custGeom>
            <a:avLst/>
            <a:gdLst>
              <a:gd name="T0" fmla="*/ 3963 w 3963"/>
              <a:gd name="T1" fmla="*/ 0 h 1997"/>
              <a:gd name="T2" fmla="*/ 3963 w 3963"/>
              <a:gd name="T3" fmla="*/ 16 h 1997"/>
              <a:gd name="T4" fmla="*/ 1982 w 3963"/>
              <a:gd name="T5" fmla="*/ 1997 h 1997"/>
              <a:gd name="T6" fmla="*/ 0 w 3963"/>
              <a:gd name="T7" fmla="*/ 16 h 1997"/>
            </a:gdLst>
            <a:ahLst/>
            <a:cxnLst>
              <a:cxn ang="0">
                <a:pos x="T0" y="T1"/>
              </a:cxn>
              <a:cxn ang="0">
                <a:pos x="T2" y="T3"/>
              </a:cxn>
              <a:cxn ang="0">
                <a:pos x="T4" y="T5"/>
              </a:cxn>
              <a:cxn ang="0">
                <a:pos x="T6" y="T7"/>
              </a:cxn>
            </a:cxnLst>
            <a:rect l="0" t="0" r="r" b="b"/>
            <a:pathLst>
              <a:path w="3963" h="1997">
                <a:moveTo>
                  <a:pt x="3963" y="0"/>
                </a:moveTo>
                <a:cubicBezTo>
                  <a:pt x="3963" y="5"/>
                  <a:pt x="3963" y="11"/>
                  <a:pt x="3963" y="16"/>
                </a:cubicBezTo>
                <a:cubicBezTo>
                  <a:pt x="3963" y="1110"/>
                  <a:pt x="3076" y="1997"/>
                  <a:pt x="1982" y="1997"/>
                </a:cubicBezTo>
                <a:cubicBezTo>
                  <a:pt x="888" y="1997"/>
                  <a:pt x="0" y="1110"/>
                  <a:pt x="0" y="16"/>
                </a:cubicBezTo>
              </a:path>
            </a:pathLst>
          </a:custGeom>
          <a:noFill/>
          <a:ln w="8" cap="flat" cmpd="sng">
            <a:solidFill>
              <a:srgbClr val="4E4B49"/>
            </a:solidFill>
            <a:prstDash val="dash"/>
            <a:round/>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a:p>
        </p:txBody>
      </p:sp>
      <p:sp>
        <p:nvSpPr>
          <p:cNvPr id="6" name="Oval 9"/>
          <p:cNvSpPr>
            <a:spLocks noChangeArrowheads="1"/>
          </p:cNvSpPr>
          <p:nvPr/>
        </p:nvSpPr>
        <p:spPr bwMode="auto">
          <a:xfrm>
            <a:off x="5450087" y="1784747"/>
            <a:ext cx="104775" cy="104775"/>
          </a:xfrm>
          <a:prstGeom prst="ellipse">
            <a:avLst/>
          </a:prstGeom>
          <a:solidFill>
            <a:srgbClr val="EB3D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7" name="Oval 10"/>
          <p:cNvSpPr>
            <a:spLocks noChangeArrowheads="1"/>
          </p:cNvSpPr>
          <p:nvPr/>
        </p:nvSpPr>
        <p:spPr bwMode="auto">
          <a:xfrm>
            <a:off x="3590334" y="1784747"/>
            <a:ext cx="103585" cy="104775"/>
          </a:xfrm>
          <a:prstGeom prst="ellipse">
            <a:avLst/>
          </a:prstGeom>
          <a:solidFill>
            <a:srgbClr val="EB3D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8" name="TextBox 13"/>
          <p:cNvSpPr txBox="1">
            <a:spLocks noChangeArrowheads="1"/>
          </p:cNvSpPr>
          <p:nvPr/>
        </p:nvSpPr>
        <p:spPr bwMode="auto">
          <a:xfrm>
            <a:off x="3967760" y="1194199"/>
            <a:ext cx="1255472" cy="1246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sz="7500" dirty="0" smtClean="0">
                <a:solidFill>
                  <a:srgbClr val="F8F8F8"/>
                </a:solidFill>
              </a:rPr>
              <a:t>05</a:t>
            </a:r>
            <a:endParaRPr lang="zh-CN" altLang="en-US" sz="7500" dirty="0">
              <a:solidFill>
                <a:srgbClr val="F8F8F8"/>
              </a:solidFill>
            </a:endParaRPr>
          </a:p>
        </p:txBody>
      </p:sp>
      <p:cxnSp>
        <p:nvCxnSpPr>
          <p:cNvPr id="9" name="直接连接符 15"/>
          <p:cNvCxnSpPr>
            <a:cxnSpLocks noChangeShapeType="1"/>
          </p:cNvCxnSpPr>
          <p:nvPr/>
        </p:nvCxnSpPr>
        <p:spPr bwMode="auto">
          <a:xfrm>
            <a:off x="2358033" y="3083719"/>
            <a:ext cx="4427934" cy="0"/>
          </a:xfrm>
          <a:prstGeom prst="line">
            <a:avLst/>
          </a:prstGeom>
          <a:noFill/>
          <a:ln w="9525" cmpd="sng">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0" name="TextBox 17"/>
          <p:cNvSpPr txBox="1">
            <a:spLocks noChangeArrowheads="1"/>
          </p:cNvSpPr>
          <p:nvPr/>
        </p:nvSpPr>
        <p:spPr bwMode="auto">
          <a:xfrm>
            <a:off x="1864122" y="3239805"/>
            <a:ext cx="571233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smtClean="0">
                <a:latin typeface="微软雅黑" panose="020B0503020204020204" pitchFamily="34" charset="-122"/>
                <a:ea typeface="微软雅黑" panose="020B0503020204020204" pitchFamily="34" charset="-122"/>
              </a:rPr>
              <a:t>并行计算</a:t>
            </a:r>
            <a:r>
              <a:rPr lang="zh-CN" altLang="en-US" sz="2400" dirty="0" smtClean="0">
                <a:latin typeface="微软雅黑" panose="020B0503020204020204" pitchFamily="34" charset="-122"/>
                <a:ea typeface="微软雅黑" panose="020B0503020204020204" pitchFamily="34" charset="-122"/>
              </a:rPr>
              <a:t>：科学全面的评判与实验体系</a:t>
            </a:r>
            <a:endParaRPr lang="zh-CN" altLang="en-US" sz="2400" dirty="0">
              <a:latin typeface="微软雅黑" pitchFamily="34" charset="-122"/>
              <a:ea typeface="微软雅黑" pitchFamily="34" charset="-122"/>
            </a:endParaRPr>
          </a:p>
        </p:txBody>
      </p:sp>
      <p:sp>
        <p:nvSpPr>
          <p:cNvPr id="11" name="TextBox 49"/>
          <p:cNvSpPr txBox="1">
            <a:spLocks noChangeArrowheads="1"/>
          </p:cNvSpPr>
          <p:nvPr/>
        </p:nvSpPr>
        <p:spPr bwMode="auto">
          <a:xfrm>
            <a:off x="2411615" y="3661173"/>
            <a:ext cx="4320779" cy="1027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自动量化正确性、性能、可扩展性   </a:t>
            </a: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评判结果可视化</a:t>
            </a:r>
            <a:endParaRPr lang="en-US" altLang="zh-CN" dirty="0" smtClean="0">
              <a:solidFill>
                <a:srgbClr val="4D4D4D"/>
              </a:solidFill>
              <a:latin typeface="微软雅黑" panose="020B0503020204020204" pitchFamily="34" charset="-122"/>
              <a:ea typeface="微软雅黑" panose="020B0503020204020204" pitchFamily="34" charset="-122"/>
            </a:endParaRPr>
          </a:p>
          <a:p>
            <a:pPr algn="ctr" eaLnBrk="1" hangingPunct="1">
              <a:lnSpc>
                <a:spcPct val="150000"/>
              </a:lnSpc>
            </a:pPr>
            <a:r>
              <a:rPr lang="en-US" altLang="zh-CN"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支持多种并行语言和计算架构</a:t>
            </a:r>
          </a:p>
          <a:p>
            <a:pPr algn="ctr" eaLnBrk="1" hangingPunct="1">
              <a:lnSpc>
                <a:spcPct val="150000"/>
              </a:lnSpc>
            </a:pPr>
            <a:endParaRPr lang="zh-CN" altLang="en-US" dirty="0">
              <a:solidFill>
                <a:srgbClr val="4D4D4D"/>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2620635321"/>
      </p:ext>
    </p:extLst>
  </p:cSld>
  <p:clrMapOvr>
    <a:masterClrMapping/>
  </p:clrMapOvr>
  <p:transition>
    <p:blinds dir="ver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64482" y="1048377"/>
            <a:ext cx="7886700" cy="3263504"/>
          </a:xfrm>
        </p:spPr>
        <p:txBody>
          <a:bodyPr/>
          <a:lstStyle/>
          <a:p>
            <a:r>
              <a:rPr lang="zh-CN" altLang="en-US" b="1" dirty="0" smtClean="0">
                <a:latin typeface="微软雅黑" pitchFamily="34" charset="-122"/>
                <a:ea typeface="微软雅黑" pitchFamily="34" charset="-122"/>
              </a:rPr>
              <a:t>并行程序的自动评测</a:t>
            </a:r>
            <a:endParaRPr lang="en-US" altLang="zh-CN" b="1" dirty="0" smtClean="0">
              <a:latin typeface="微软雅黑" pitchFamily="34" charset="-122"/>
              <a:ea typeface="微软雅黑" pitchFamily="34" charset="-122"/>
            </a:endParaRPr>
          </a:p>
          <a:p>
            <a:pPr lvl="1"/>
            <a:r>
              <a:rPr lang="zh-CN" altLang="en-US" sz="1600" dirty="0" smtClean="0">
                <a:latin typeface="微软雅黑" pitchFamily="34" charset="-122"/>
                <a:ea typeface="微软雅黑" pitchFamily="34" charset="-122"/>
              </a:rPr>
              <a:t>从</a:t>
            </a:r>
            <a:r>
              <a:rPr lang="zh-CN" altLang="en-US" sz="1600" b="1" dirty="0" smtClean="0">
                <a:latin typeface="微软雅黑" pitchFamily="34" charset="-122"/>
                <a:ea typeface="微软雅黑" pitchFamily="34" charset="-122"/>
              </a:rPr>
              <a:t>正确性、可扩展性、性能</a:t>
            </a:r>
            <a:r>
              <a:rPr lang="zh-CN" altLang="en-US" sz="1600" dirty="0" smtClean="0">
                <a:latin typeface="微软雅黑" pitchFamily="34" charset="-122"/>
                <a:ea typeface="微软雅黑" pitchFamily="34" charset="-122"/>
              </a:rPr>
              <a:t>三个角度全面评测并行程序</a:t>
            </a:r>
            <a:endParaRPr lang="en-US" altLang="zh-CN" sz="1600" dirty="0" smtClean="0">
              <a:latin typeface="微软雅黑" pitchFamily="34" charset="-122"/>
              <a:ea typeface="微软雅黑" pitchFamily="34" charset="-122"/>
            </a:endParaRPr>
          </a:p>
          <a:p>
            <a:pPr lvl="1"/>
            <a:r>
              <a:rPr lang="zh-CN" altLang="en-US" sz="1600" dirty="0" smtClean="0">
                <a:latin typeface="微软雅黑" pitchFamily="34" charset="-122"/>
                <a:ea typeface="微软雅黑" pitchFamily="34" charset="-122"/>
              </a:rPr>
              <a:t>支持分布式</a:t>
            </a:r>
            <a:r>
              <a:rPr lang="en-US" altLang="zh-CN" sz="1600" dirty="0" smtClean="0">
                <a:latin typeface="微软雅黑" pitchFamily="34" charset="-122"/>
                <a:ea typeface="微软雅黑" pitchFamily="34" charset="-122"/>
              </a:rPr>
              <a:t>MPI</a:t>
            </a:r>
            <a:r>
              <a:rPr lang="zh-CN" altLang="en-US" sz="1600" dirty="0" smtClean="0">
                <a:latin typeface="微软雅黑" pitchFamily="34" charset="-122"/>
                <a:ea typeface="微软雅黑" pitchFamily="34" charset="-122"/>
              </a:rPr>
              <a:t>、多核多线程、</a:t>
            </a:r>
            <a:r>
              <a:rPr lang="en-US" altLang="zh-CN" sz="1600" dirty="0" smtClean="0">
                <a:latin typeface="微软雅黑" pitchFamily="34" charset="-122"/>
                <a:ea typeface="微软雅黑" pitchFamily="34" charset="-122"/>
              </a:rPr>
              <a:t>CUDA</a:t>
            </a:r>
            <a:r>
              <a:rPr lang="zh-CN" altLang="en-US" sz="1600" dirty="0" smtClean="0">
                <a:latin typeface="微软雅黑" pitchFamily="34" charset="-122"/>
                <a:ea typeface="微软雅黑" pitchFamily="34" charset="-122"/>
              </a:rPr>
              <a:t>并行程序</a:t>
            </a:r>
            <a:endParaRPr lang="zh-CN" altLang="en-US" sz="1600" dirty="0">
              <a:latin typeface="微软雅黑" pitchFamily="34" charset="-122"/>
              <a:ea typeface="微软雅黑" pitchFamily="34" charset="-122"/>
            </a:endParaRPr>
          </a:p>
        </p:txBody>
      </p:sp>
      <p:sp>
        <p:nvSpPr>
          <p:cNvPr id="7" name="矩形 6"/>
          <p:cNvSpPr/>
          <p:nvPr/>
        </p:nvSpPr>
        <p:spPr>
          <a:xfrm>
            <a:off x="5514975" y="1997015"/>
            <a:ext cx="3629025" cy="1877433"/>
          </a:xfrm>
          <a:prstGeom prst="rect">
            <a:avLst/>
          </a:prstGeom>
        </p:spPr>
        <p:txBody>
          <a:bodyPr wrap="square" lIns="91436" tIns="45718" rIns="91436" bIns="45718">
            <a:spAutoFit/>
          </a:bodyPr>
          <a:lstStyle/>
          <a:p>
            <a:pPr defTabSz="914355"/>
            <a:r>
              <a:rPr lang="zh-CN" altLang="en-US" sz="2000" b="1" dirty="0" smtClean="0">
                <a:solidFill>
                  <a:prstClr val="black"/>
                </a:solidFill>
                <a:latin typeface="微软雅黑" pitchFamily="34" charset="-122"/>
                <a:ea typeface="微软雅黑" pitchFamily="34" charset="-122"/>
              </a:rPr>
              <a:t>适用课程：</a:t>
            </a:r>
            <a:endParaRPr lang="en-US" altLang="zh-CN" sz="2000" b="1" dirty="0" smtClean="0">
              <a:solidFill>
                <a:prstClr val="black"/>
              </a:solidFill>
              <a:latin typeface="微软雅黑" pitchFamily="34" charset="-122"/>
              <a:ea typeface="微软雅黑" pitchFamily="34" charset="-122"/>
            </a:endParaRPr>
          </a:p>
          <a:p>
            <a:pPr defTabSz="914355"/>
            <a:r>
              <a:rPr lang="en-US" altLang="zh-CN" sz="2000" dirty="0" smtClean="0">
                <a:solidFill>
                  <a:prstClr val="black"/>
                </a:solidFill>
                <a:latin typeface="微软雅黑" pitchFamily="34" charset="-122"/>
                <a:ea typeface="微软雅黑" pitchFamily="34" charset="-122"/>
              </a:rPr>
              <a:t>《</a:t>
            </a:r>
            <a:r>
              <a:rPr lang="zh-CN" altLang="en-US" sz="2000" dirty="0" smtClean="0">
                <a:solidFill>
                  <a:prstClr val="black"/>
                </a:solidFill>
                <a:latin typeface="微软雅黑" pitchFamily="34" charset="-122"/>
                <a:ea typeface="微软雅黑" pitchFamily="34" charset="-122"/>
              </a:rPr>
              <a:t>并行程序设计</a:t>
            </a:r>
            <a:r>
              <a:rPr lang="en-US" altLang="zh-CN" sz="2000" dirty="0" smtClean="0">
                <a:solidFill>
                  <a:prstClr val="black"/>
                </a:solidFill>
                <a:latin typeface="微软雅黑" pitchFamily="34" charset="-122"/>
                <a:ea typeface="微软雅黑" pitchFamily="34" charset="-122"/>
              </a:rPr>
              <a:t>/</a:t>
            </a:r>
            <a:r>
              <a:rPr lang="zh-CN" altLang="en-US" sz="2000" dirty="0" smtClean="0">
                <a:solidFill>
                  <a:prstClr val="black"/>
                </a:solidFill>
                <a:latin typeface="微软雅黑" pitchFamily="34" charset="-122"/>
                <a:ea typeface="微软雅黑" pitchFamily="34" charset="-122"/>
              </a:rPr>
              <a:t>并行计算</a:t>
            </a:r>
            <a:r>
              <a:rPr lang="en-US" altLang="zh-CN" sz="2000" dirty="0" smtClean="0">
                <a:solidFill>
                  <a:prstClr val="black"/>
                </a:solidFill>
                <a:latin typeface="微软雅黑" pitchFamily="34" charset="-122"/>
                <a:ea typeface="微软雅黑" pitchFamily="34" charset="-122"/>
              </a:rPr>
              <a:t>》</a:t>
            </a:r>
          </a:p>
          <a:p>
            <a:pPr defTabSz="914355"/>
            <a:endParaRPr lang="en-US" altLang="zh-CN" sz="2000" dirty="0" smtClean="0">
              <a:solidFill>
                <a:prstClr val="black"/>
              </a:solidFill>
              <a:latin typeface="微软雅黑" pitchFamily="34" charset="-122"/>
              <a:ea typeface="微软雅黑" pitchFamily="34" charset="-122"/>
            </a:endParaRPr>
          </a:p>
          <a:p>
            <a:pPr defTabSz="914355"/>
            <a:r>
              <a:rPr lang="en-US" altLang="zh-CN" sz="2000" dirty="0" smtClean="0">
                <a:solidFill>
                  <a:prstClr val="black"/>
                </a:solidFill>
                <a:latin typeface="微软雅黑" pitchFamily="34" charset="-122"/>
                <a:ea typeface="微软雅黑" pitchFamily="34" charset="-122"/>
              </a:rPr>
              <a:t>《</a:t>
            </a:r>
            <a:r>
              <a:rPr lang="zh-CN" altLang="en-US" sz="2000" dirty="0" smtClean="0">
                <a:solidFill>
                  <a:prstClr val="black"/>
                </a:solidFill>
                <a:latin typeface="微软雅黑" pitchFamily="34" charset="-122"/>
                <a:ea typeface="微软雅黑" pitchFamily="34" charset="-122"/>
              </a:rPr>
              <a:t>操作系统实验</a:t>
            </a:r>
            <a:r>
              <a:rPr lang="en-US" altLang="zh-CN" sz="2000" dirty="0" smtClean="0">
                <a:solidFill>
                  <a:prstClr val="black"/>
                </a:solidFill>
                <a:latin typeface="微软雅黑" pitchFamily="34" charset="-122"/>
                <a:ea typeface="微软雅黑" pitchFamily="34" charset="-122"/>
              </a:rPr>
              <a:t>》</a:t>
            </a:r>
          </a:p>
          <a:p>
            <a:pPr defTabSz="914355"/>
            <a:r>
              <a:rPr lang="en-US" altLang="zh-CN" sz="1100" dirty="0" smtClean="0">
                <a:solidFill>
                  <a:prstClr val="black"/>
                </a:solidFill>
                <a:latin typeface="微软雅黑" pitchFamily="34" charset="-122"/>
                <a:ea typeface="微软雅黑" pitchFamily="34" charset="-122"/>
              </a:rPr>
              <a:t>   </a:t>
            </a:r>
            <a:r>
              <a:rPr lang="zh-CN" altLang="en-US" sz="1100" dirty="0" smtClean="0">
                <a:solidFill>
                  <a:prstClr val="black"/>
                </a:solidFill>
                <a:latin typeface="微软雅黑" pitchFamily="34" charset="-122"/>
                <a:ea typeface="微软雅黑" pitchFamily="34" charset="-122"/>
              </a:rPr>
              <a:t>多进程实验（</a:t>
            </a:r>
            <a:r>
              <a:rPr lang="en-US" altLang="zh-CN" sz="1100" dirty="0" smtClean="0">
                <a:solidFill>
                  <a:prstClr val="black"/>
                </a:solidFill>
                <a:latin typeface="微软雅黑" pitchFamily="34" charset="-122"/>
                <a:ea typeface="微软雅黑" pitchFamily="34" charset="-122"/>
              </a:rPr>
              <a:t>wait </a:t>
            </a:r>
            <a:r>
              <a:rPr lang="zh-CN" altLang="en-US" sz="1100" dirty="0" smtClean="0">
                <a:solidFill>
                  <a:prstClr val="black"/>
                </a:solidFill>
                <a:latin typeface="微软雅黑" pitchFamily="34" charset="-122"/>
                <a:ea typeface="微软雅黑" pitchFamily="34" charset="-122"/>
              </a:rPr>
              <a:t>与</a:t>
            </a:r>
            <a:r>
              <a:rPr lang="en-US" altLang="zh-CN" sz="1100" dirty="0" smtClean="0">
                <a:solidFill>
                  <a:prstClr val="black"/>
                </a:solidFill>
                <a:latin typeface="微软雅黑" pitchFamily="34" charset="-122"/>
                <a:ea typeface="微软雅黑" pitchFamily="34" charset="-122"/>
              </a:rPr>
              <a:t>fork</a:t>
            </a:r>
            <a:r>
              <a:rPr lang="zh-CN" altLang="en-US" sz="1100" dirty="0" smtClean="0">
                <a:solidFill>
                  <a:prstClr val="black"/>
                </a:solidFill>
                <a:latin typeface="微软雅黑" pitchFamily="34" charset="-122"/>
                <a:ea typeface="微软雅黑" pitchFamily="34" charset="-122"/>
              </a:rPr>
              <a:t>）</a:t>
            </a:r>
            <a:endParaRPr lang="en-US" altLang="zh-CN" sz="1100" dirty="0" smtClean="0">
              <a:solidFill>
                <a:prstClr val="black"/>
              </a:solidFill>
              <a:latin typeface="微软雅黑" pitchFamily="34" charset="-122"/>
              <a:ea typeface="微软雅黑" pitchFamily="34" charset="-122"/>
            </a:endParaRPr>
          </a:p>
          <a:p>
            <a:pPr defTabSz="914355"/>
            <a:r>
              <a:rPr lang="en-US" altLang="zh-CN" sz="1100" dirty="0" smtClean="0">
                <a:solidFill>
                  <a:prstClr val="black"/>
                </a:solidFill>
                <a:latin typeface="微软雅黑" pitchFamily="34" charset="-122"/>
                <a:ea typeface="微软雅黑" pitchFamily="34" charset="-122"/>
              </a:rPr>
              <a:t>   </a:t>
            </a:r>
            <a:r>
              <a:rPr lang="zh-CN" altLang="en-US" sz="1100" dirty="0" smtClean="0">
                <a:solidFill>
                  <a:prstClr val="black"/>
                </a:solidFill>
                <a:latin typeface="微软雅黑" pitchFamily="34" charset="-122"/>
                <a:ea typeface="微软雅黑" pitchFamily="34" charset="-122"/>
              </a:rPr>
              <a:t>信号量</a:t>
            </a:r>
            <a:endParaRPr lang="en-US" altLang="zh-CN" sz="1100" dirty="0" smtClean="0">
              <a:solidFill>
                <a:prstClr val="black"/>
              </a:solidFill>
              <a:latin typeface="微软雅黑" pitchFamily="34" charset="-122"/>
              <a:ea typeface="微软雅黑" pitchFamily="34" charset="-122"/>
            </a:endParaRPr>
          </a:p>
          <a:p>
            <a:pPr defTabSz="914355"/>
            <a:r>
              <a:rPr lang="en-US" altLang="zh-CN" sz="1100" dirty="0" smtClean="0">
                <a:solidFill>
                  <a:prstClr val="black"/>
                </a:solidFill>
                <a:latin typeface="微软雅黑" pitchFamily="34" charset="-122"/>
                <a:ea typeface="微软雅黑" pitchFamily="34" charset="-122"/>
              </a:rPr>
              <a:t>   </a:t>
            </a:r>
            <a:r>
              <a:rPr lang="zh-CN" altLang="en-US" sz="1100" dirty="0" smtClean="0">
                <a:solidFill>
                  <a:prstClr val="black"/>
                </a:solidFill>
                <a:latin typeface="微软雅黑" pitchFamily="34" charset="-122"/>
                <a:ea typeface="微软雅黑" pitchFamily="34" charset="-122"/>
              </a:rPr>
              <a:t>生产者消费者</a:t>
            </a:r>
            <a:endParaRPr lang="en-US" altLang="zh-CN" sz="1100" dirty="0" smtClean="0">
              <a:solidFill>
                <a:prstClr val="black"/>
              </a:solidFill>
              <a:latin typeface="微软雅黑" pitchFamily="34" charset="-122"/>
              <a:ea typeface="微软雅黑" pitchFamily="34" charset="-122"/>
            </a:endParaRPr>
          </a:p>
        </p:txBody>
      </p:sp>
      <p:pic>
        <p:nvPicPr>
          <p:cNvPr id="3074" name="Picture 2"/>
          <p:cNvPicPr>
            <a:picLocks noChangeAspect="1" noChangeArrowheads="1"/>
          </p:cNvPicPr>
          <p:nvPr/>
        </p:nvPicPr>
        <p:blipFill>
          <a:blip r:embed="rId3" cstate="print"/>
          <a:srcRect/>
          <a:stretch>
            <a:fillRect/>
          </a:stretch>
        </p:blipFill>
        <p:spPr bwMode="auto">
          <a:xfrm>
            <a:off x="1" y="2277552"/>
            <a:ext cx="5241131" cy="2913574"/>
          </a:xfrm>
          <a:prstGeom prst="rect">
            <a:avLst/>
          </a:prstGeom>
          <a:noFill/>
          <a:ln w="9525">
            <a:noFill/>
            <a:miter lim="800000"/>
            <a:headEnd/>
            <a:tailEnd/>
          </a:ln>
        </p:spPr>
      </p:pic>
      <p:grpSp>
        <p:nvGrpSpPr>
          <p:cNvPr id="4" name="组合 7"/>
          <p:cNvGrpSpPr/>
          <p:nvPr/>
        </p:nvGrpSpPr>
        <p:grpSpPr>
          <a:xfrm>
            <a:off x="1366572" y="4314821"/>
            <a:ext cx="3272104" cy="419100"/>
            <a:chOff x="4989689" y="3849534"/>
            <a:chExt cx="6513692" cy="409663"/>
          </a:xfrm>
        </p:grpSpPr>
        <p:sp>
          <p:nvSpPr>
            <p:cNvPr id="9" name="圆角矩形 8"/>
            <p:cNvSpPr/>
            <p:nvPr/>
          </p:nvSpPr>
          <p:spPr>
            <a:xfrm>
              <a:off x="4989689" y="3860792"/>
              <a:ext cx="6479822" cy="382962"/>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5"/>
              <a:endParaRPr lang="zh-CN" altLang="en-US" dirty="0">
                <a:solidFill>
                  <a:prstClr val="white"/>
                </a:solidFill>
              </a:endParaRPr>
            </a:p>
          </p:txBody>
        </p:sp>
        <p:sp>
          <p:nvSpPr>
            <p:cNvPr id="10" name="TextBox 9"/>
            <p:cNvSpPr txBox="1"/>
            <p:nvPr/>
          </p:nvSpPr>
          <p:spPr>
            <a:xfrm>
              <a:off x="7287928" y="3849534"/>
              <a:ext cx="4215453" cy="409663"/>
            </a:xfrm>
            <a:prstGeom prst="rect">
              <a:avLst/>
            </a:prstGeom>
            <a:solidFill>
              <a:srgbClr val="C00000"/>
            </a:solidFill>
            <a:ln>
              <a:solidFill>
                <a:srgbClr val="C00000"/>
              </a:solidFill>
            </a:ln>
          </p:spPr>
          <p:txBody>
            <a:bodyPr wrap="square" rtlCol="0" anchor="ctr">
              <a:noAutofit/>
            </a:bodyPr>
            <a:lstStyle/>
            <a:p>
              <a:r>
                <a:rPr lang="zh-CN" altLang="en-US" sz="1200" dirty="0" smtClean="0">
                  <a:solidFill>
                    <a:schemeClr val="bg1"/>
                  </a:solidFill>
                  <a:latin typeface="微软雅黑" pitchFamily="34" charset="-122"/>
                  <a:ea typeface="微软雅黑" pitchFamily="34" charset="-122"/>
                </a:rPr>
                <a:t>三个指标全面评测并行</a:t>
              </a:r>
              <a:r>
                <a:rPr lang="en-US" altLang="zh-CN" sz="1200" dirty="0" smtClean="0">
                  <a:solidFill>
                    <a:schemeClr val="bg1"/>
                  </a:solidFill>
                  <a:latin typeface="微软雅黑" pitchFamily="34" charset="-122"/>
                  <a:ea typeface="微软雅黑" pitchFamily="34" charset="-122"/>
                </a:rPr>
                <a:t>/</a:t>
              </a:r>
              <a:r>
                <a:rPr lang="zh-CN" altLang="en-US" sz="1200" dirty="0" smtClean="0">
                  <a:solidFill>
                    <a:schemeClr val="bg1"/>
                  </a:solidFill>
                  <a:latin typeface="微软雅黑" pitchFamily="34" charset="-122"/>
                  <a:ea typeface="微软雅黑" pitchFamily="34" charset="-122"/>
                </a:rPr>
                <a:t>分布式程序</a:t>
              </a:r>
              <a:endParaRPr lang="zh-CN" altLang="en-US" sz="1200" dirty="0">
                <a:solidFill>
                  <a:schemeClr val="bg1"/>
                </a:solidFill>
                <a:latin typeface="微软雅黑" pitchFamily="34" charset="-122"/>
                <a:ea typeface="微软雅黑" pitchFamily="34" charset="-122"/>
              </a:endParaRPr>
            </a:p>
          </p:txBody>
        </p:sp>
      </p:grpSp>
      <p:sp>
        <p:nvSpPr>
          <p:cNvPr id="11" name="矩形 10"/>
          <p:cNvSpPr/>
          <p:nvPr/>
        </p:nvSpPr>
        <p:spPr>
          <a:xfrm>
            <a:off x="5601204" y="4233476"/>
            <a:ext cx="3342771" cy="715581"/>
          </a:xfrm>
          <a:prstGeom prst="rect">
            <a:avLst/>
          </a:prstGeom>
        </p:spPr>
        <p:txBody>
          <a:bodyPr wrap="square" lIns="68580" tIns="34290" rIns="68580" bIns="34290">
            <a:spAutoFit/>
          </a:bodyPr>
          <a:lstStyle/>
          <a:p>
            <a:r>
              <a:rPr lang="en-US" altLang="zh-CN" sz="1500" b="1" dirty="0" smtClean="0">
                <a:latin typeface="微软雅黑" pitchFamily="34" charset="-122"/>
                <a:ea typeface="微软雅黑" pitchFamily="34" charset="-122"/>
              </a:rPr>
              <a:t>ACM/IEEE CS2013</a:t>
            </a:r>
            <a:r>
              <a:rPr lang="zh-CN" altLang="en-US" sz="1500" b="1" dirty="0" smtClean="0">
                <a:latin typeface="微软雅黑" pitchFamily="34" charset="-122"/>
                <a:ea typeface="微软雅黑" pitchFamily="34" charset="-122"/>
              </a:rPr>
              <a:t>新增课程体系：</a:t>
            </a:r>
            <a:endParaRPr lang="en-US" altLang="zh-CN" sz="1500" b="1" dirty="0" smtClean="0">
              <a:latin typeface="微软雅黑" pitchFamily="34" charset="-122"/>
              <a:ea typeface="微软雅黑" pitchFamily="34" charset="-122"/>
            </a:endParaRPr>
          </a:p>
          <a:p>
            <a:r>
              <a:rPr lang="zh-CN" altLang="en-US" b="1" dirty="0" smtClean="0">
                <a:solidFill>
                  <a:srgbClr val="C00000"/>
                </a:solidFill>
                <a:latin typeface="微软雅黑" pitchFamily="34" charset="-122"/>
                <a:ea typeface="微软雅黑" pitchFamily="34" charset="-122"/>
              </a:rPr>
              <a:t>并行和分布式计算（</a:t>
            </a:r>
            <a:r>
              <a:rPr lang="en-US" altLang="zh-CN" b="1" dirty="0" smtClean="0">
                <a:solidFill>
                  <a:srgbClr val="C00000"/>
                </a:solidFill>
                <a:latin typeface="微软雅黑" pitchFamily="34" charset="-122"/>
                <a:ea typeface="微软雅黑" pitchFamily="34" charset="-122"/>
              </a:rPr>
              <a:t>PD</a:t>
            </a:r>
            <a:r>
              <a:rPr lang="zh-CN" altLang="en-US" b="1" dirty="0" smtClean="0">
                <a:solidFill>
                  <a:srgbClr val="C00000"/>
                </a:solidFill>
                <a:latin typeface="微软雅黑" pitchFamily="34" charset="-122"/>
                <a:ea typeface="微软雅黑" pitchFamily="34" charset="-122"/>
              </a:rPr>
              <a:t>）</a:t>
            </a:r>
            <a:r>
              <a:rPr lang="zh-CN" altLang="en-US" dirty="0" smtClean="0">
                <a:latin typeface="微软雅黑" pitchFamily="34" charset="-122"/>
                <a:ea typeface="微软雅黑" pitchFamily="34" charset="-122"/>
              </a:rPr>
              <a:t>、信息安全、系统基础、基于平台的开发 等</a:t>
            </a:r>
            <a:endParaRPr lang="zh-CN" altLang="en-US" dirty="0">
              <a:latin typeface="微软雅黑" pitchFamily="34" charset="-122"/>
              <a:ea typeface="微软雅黑" pitchFamily="34" charset="-122"/>
            </a:endParaRPr>
          </a:p>
        </p:txBody>
      </p:sp>
      <p:sp>
        <p:nvSpPr>
          <p:cNvPr id="13"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平台：并行计算</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96566" y="1048377"/>
            <a:ext cx="7886700" cy="3263504"/>
          </a:xfrm>
        </p:spPr>
        <p:txBody>
          <a:bodyPr/>
          <a:lstStyle/>
          <a:p>
            <a:r>
              <a:rPr lang="zh-CN" altLang="en-US" b="1" dirty="0" smtClean="0">
                <a:latin typeface="微软雅黑" pitchFamily="34" charset="-122"/>
                <a:ea typeface="微软雅黑" pitchFamily="34" charset="-122"/>
              </a:rPr>
              <a:t>并行程序的自动评测</a:t>
            </a:r>
            <a:r>
              <a:rPr lang="zh-CN" altLang="en-US" dirty="0" smtClean="0">
                <a:latin typeface="微软雅黑" pitchFamily="34" charset="-122"/>
                <a:ea typeface="微软雅黑" pitchFamily="34" charset="-122"/>
              </a:rPr>
              <a:t>：评判报告可视化</a:t>
            </a:r>
            <a:endParaRPr lang="en-US" altLang="zh-CN" dirty="0" smtClean="0">
              <a:latin typeface="微软雅黑" pitchFamily="34" charset="-122"/>
              <a:ea typeface="微软雅黑" pitchFamily="34" charset="-122"/>
            </a:endParaRPr>
          </a:p>
        </p:txBody>
      </p:sp>
      <p:pic>
        <p:nvPicPr>
          <p:cNvPr id="44035" name="Picture 3"/>
          <p:cNvPicPr>
            <a:picLocks noChangeAspect="1" noChangeArrowheads="1"/>
          </p:cNvPicPr>
          <p:nvPr/>
        </p:nvPicPr>
        <p:blipFill>
          <a:blip r:embed="rId3" cstate="print"/>
          <a:srcRect/>
          <a:stretch>
            <a:fillRect/>
          </a:stretch>
        </p:blipFill>
        <p:spPr bwMode="auto">
          <a:xfrm>
            <a:off x="6189324" y="1821969"/>
            <a:ext cx="2640351" cy="3321531"/>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cstate="print"/>
          <a:srcRect/>
          <a:stretch>
            <a:fillRect/>
          </a:stretch>
        </p:blipFill>
        <p:spPr bwMode="auto">
          <a:xfrm>
            <a:off x="547687" y="1811870"/>
            <a:ext cx="4805363" cy="1339715"/>
          </a:xfrm>
          <a:prstGeom prst="rect">
            <a:avLst/>
          </a:prstGeom>
          <a:noFill/>
          <a:ln w="9525">
            <a:noFill/>
            <a:miter lim="800000"/>
            <a:headEnd/>
            <a:tailEnd/>
          </a:ln>
        </p:spPr>
      </p:pic>
      <p:sp>
        <p:nvSpPr>
          <p:cNvPr id="1028" name="AutoShape 4" descr="http://judge.buaa.edu.cn/assignment/parallel/executiontimeImage.jsp?assignID=228&amp;problemID=1000"/>
          <p:cNvSpPr>
            <a:spLocks noChangeAspect="1" noChangeArrowheads="1"/>
          </p:cNvSpPr>
          <p:nvPr/>
        </p:nvSpPr>
        <p:spPr bwMode="auto">
          <a:xfrm>
            <a:off x="116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zh-CN" altLang="en-US"/>
          </a:p>
        </p:txBody>
      </p:sp>
      <p:sp>
        <p:nvSpPr>
          <p:cNvPr id="1030" name="AutoShape 6" descr="http://judge.buaa.edu.cn/assignment/parallel/executiontimeImage.jsp?assignID=228&amp;problemID=1000"/>
          <p:cNvSpPr>
            <a:spLocks noChangeAspect="1" noChangeArrowheads="1"/>
          </p:cNvSpPr>
          <p:nvPr/>
        </p:nvSpPr>
        <p:spPr bwMode="auto">
          <a:xfrm>
            <a:off x="116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zh-CN" altLang="en-US"/>
          </a:p>
        </p:txBody>
      </p:sp>
      <p:pic>
        <p:nvPicPr>
          <p:cNvPr id="1032" name="Picture 8"/>
          <p:cNvPicPr>
            <a:picLocks noChangeAspect="1" noChangeArrowheads="1"/>
          </p:cNvPicPr>
          <p:nvPr/>
        </p:nvPicPr>
        <p:blipFill>
          <a:blip r:embed="rId5" cstate="print"/>
          <a:srcRect/>
          <a:stretch>
            <a:fillRect/>
          </a:stretch>
        </p:blipFill>
        <p:spPr bwMode="auto">
          <a:xfrm>
            <a:off x="152400" y="3190875"/>
            <a:ext cx="2673000" cy="1926826"/>
          </a:xfrm>
          <a:prstGeom prst="rect">
            <a:avLst/>
          </a:prstGeom>
          <a:noFill/>
          <a:ln w="9525">
            <a:noFill/>
            <a:miter lim="800000"/>
            <a:headEnd/>
            <a:tailEnd/>
          </a:ln>
        </p:spPr>
      </p:pic>
      <p:pic>
        <p:nvPicPr>
          <p:cNvPr id="1033" name="Picture 9"/>
          <p:cNvPicPr>
            <a:picLocks noChangeAspect="1" noChangeArrowheads="1"/>
          </p:cNvPicPr>
          <p:nvPr/>
        </p:nvPicPr>
        <p:blipFill>
          <a:blip r:embed="rId6" cstate="print"/>
          <a:srcRect/>
          <a:stretch>
            <a:fillRect/>
          </a:stretch>
        </p:blipFill>
        <p:spPr bwMode="auto">
          <a:xfrm>
            <a:off x="3033713" y="3209925"/>
            <a:ext cx="2619000" cy="1913339"/>
          </a:xfrm>
          <a:prstGeom prst="rect">
            <a:avLst/>
          </a:prstGeom>
          <a:noFill/>
          <a:ln w="9525">
            <a:noFill/>
            <a:miter lim="800000"/>
            <a:headEnd/>
            <a:tailEnd/>
          </a:ln>
        </p:spPr>
      </p:pic>
      <p:sp>
        <p:nvSpPr>
          <p:cNvPr id="11"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平台：并行计算</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96566" y="1048377"/>
            <a:ext cx="7886700" cy="3263504"/>
          </a:xfrm>
        </p:spPr>
        <p:txBody>
          <a:bodyPr/>
          <a:lstStyle/>
          <a:p>
            <a:r>
              <a:rPr lang="zh-CN" altLang="en-US" b="1" dirty="0" smtClean="0">
                <a:latin typeface="微软雅黑" pitchFamily="34" charset="-122"/>
                <a:ea typeface="微软雅黑" pitchFamily="34" charset="-122"/>
              </a:rPr>
              <a:t>并行程序的自动评测</a:t>
            </a:r>
            <a:r>
              <a:rPr lang="zh-CN" altLang="en-US" dirty="0" smtClean="0">
                <a:latin typeface="微软雅黑" pitchFamily="34" charset="-122"/>
                <a:ea typeface="微软雅黑" pitchFamily="34" charset="-122"/>
              </a:rPr>
              <a:t>：虚实结合的自动评测环境</a:t>
            </a:r>
            <a:endParaRPr lang="en-US" altLang="zh-CN" dirty="0" smtClean="0">
              <a:latin typeface="微软雅黑" pitchFamily="34" charset="-122"/>
              <a:ea typeface="微软雅黑" pitchFamily="34" charset="-122"/>
            </a:endParaRPr>
          </a:p>
        </p:txBody>
      </p:sp>
      <p:sp>
        <p:nvSpPr>
          <p:cNvPr id="1028" name="AutoShape 4" descr="http://judge.buaa.edu.cn/assignment/parallel/executiontimeImage.jsp?assignID=228&amp;problemID=1000"/>
          <p:cNvSpPr>
            <a:spLocks noChangeAspect="1" noChangeArrowheads="1"/>
          </p:cNvSpPr>
          <p:nvPr/>
        </p:nvSpPr>
        <p:spPr bwMode="auto">
          <a:xfrm>
            <a:off x="116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zh-CN" altLang="en-US"/>
          </a:p>
        </p:txBody>
      </p:sp>
      <p:sp>
        <p:nvSpPr>
          <p:cNvPr id="1030" name="AutoShape 6" descr="http://judge.buaa.edu.cn/assignment/parallel/executiontimeImage.jsp?assignID=228&amp;problemID=1000"/>
          <p:cNvSpPr>
            <a:spLocks noChangeAspect="1" noChangeArrowheads="1"/>
          </p:cNvSpPr>
          <p:nvPr/>
        </p:nvSpPr>
        <p:spPr bwMode="auto">
          <a:xfrm>
            <a:off x="116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zh-CN" altLang="en-US"/>
          </a:p>
        </p:txBody>
      </p:sp>
      <p:sp>
        <p:nvSpPr>
          <p:cNvPr id="11"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平台：并行计算</a:t>
            </a:r>
          </a:p>
        </p:txBody>
      </p:sp>
      <p:sp>
        <p:nvSpPr>
          <p:cNvPr id="30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3073" name="Object 1"/>
          <p:cNvGraphicFramePr>
            <a:graphicFrameLocks noChangeAspect="1"/>
          </p:cNvGraphicFramePr>
          <p:nvPr/>
        </p:nvGraphicFramePr>
        <p:xfrm>
          <a:off x="770021" y="2606842"/>
          <a:ext cx="2935704" cy="1511969"/>
        </p:xfrm>
        <a:graphic>
          <a:graphicData uri="http://schemas.openxmlformats.org/presentationml/2006/ole">
            <p:oleObj spid="_x0000_s3073" r:id="rId4" imgW="2626738" imgH="1461099" progId="Visio.Drawing.11">
              <p:embed/>
            </p:oleObj>
          </a:graphicData>
        </a:graphic>
      </p:graphicFrame>
      <p:sp>
        <p:nvSpPr>
          <p:cNvPr id="307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3075" name="Object 3"/>
          <p:cNvGraphicFramePr>
            <a:graphicFrameLocks noChangeAspect="1"/>
          </p:cNvGraphicFramePr>
          <p:nvPr/>
        </p:nvGraphicFramePr>
        <p:xfrm>
          <a:off x="5029202" y="2462463"/>
          <a:ext cx="2705100" cy="1704975"/>
        </p:xfrm>
        <a:graphic>
          <a:graphicData uri="http://schemas.openxmlformats.org/presentationml/2006/ole">
            <p:oleObj spid="_x0000_s3075" r:id="rId5" imgW="2696453" imgH="1701830" progId="Visio.Drawing.11">
              <p:embed/>
            </p:oleObj>
          </a:graphicData>
        </a:graphic>
      </p:graphicFrame>
      <p:sp>
        <p:nvSpPr>
          <p:cNvPr id="14" name="矩形 13"/>
          <p:cNvSpPr/>
          <p:nvPr/>
        </p:nvSpPr>
        <p:spPr>
          <a:xfrm>
            <a:off x="1432072" y="4270276"/>
            <a:ext cx="1824476" cy="307777"/>
          </a:xfrm>
          <a:prstGeom prst="rect">
            <a:avLst/>
          </a:prstGeom>
        </p:spPr>
        <p:txBody>
          <a:bodyPr wrap="square">
            <a:spAutoFit/>
          </a:bodyPr>
          <a:lstStyle/>
          <a:p>
            <a:r>
              <a:rPr lang="zh-CN" altLang="en-US" sz="1400" dirty="0" smtClean="0">
                <a:latin typeface="微软雅黑" pitchFamily="34" charset="-122"/>
                <a:ea typeface="微软雅黑" pitchFamily="34" charset="-122"/>
              </a:rPr>
              <a:t>多线程评测“集群”</a:t>
            </a:r>
            <a:endParaRPr lang="en-US" altLang="zh-CN" sz="1400" dirty="0" smtClean="0">
              <a:latin typeface="微软雅黑" pitchFamily="34" charset="-122"/>
              <a:ea typeface="微软雅黑" pitchFamily="34" charset="-122"/>
            </a:endParaRPr>
          </a:p>
        </p:txBody>
      </p:sp>
      <p:sp>
        <p:nvSpPr>
          <p:cNvPr id="15" name="矩形 14"/>
          <p:cNvSpPr/>
          <p:nvPr/>
        </p:nvSpPr>
        <p:spPr>
          <a:xfrm>
            <a:off x="994610" y="1555835"/>
            <a:ext cx="6841958" cy="584775"/>
          </a:xfrm>
          <a:prstGeom prst="rect">
            <a:avLst/>
          </a:prstGeom>
        </p:spPr>
        <p:txBody>
          <a:bodyPr wrap="square">
            <a:spAutoFit/>
          </a:bodyPr>
          <a:lstStyle/>
          <a:p>
            <a:r>
              <a:rPr lang="zh-CN" altLang="en-US" sz="1600" dirty="0" smtClean="0">
                <a:latin typeface="微软雅黑" pitchFamily="34" charset="-122"/>
                <a:ea typeface="微软雅黑" pitchFamily="34" charset="-122"/>
              </a:rPr>
              <a:t>既可以使用单台服务器虚拟出多线程和分布式集群环境，也可以直接使用现有高性能计算系统。</a:t>
            </a:r>
            <a:endParaRPr lang="zh-CN" altLang="en-US" sz="1600" dirty="0">
              <a:latin typeface="微软雅黑" pitchFamily="34" charset="-122"/>
              <a:ea typeface="微软雅黑" pitchFamily="34" charset="-122"/>
            </a:endParaRPr>
          </a:p>
        </p:txBody>
      </p:sp>
      <p:sp>
        <p:nvSpPr>
          <p:cNvPr id="16" name="矩形 15"/>
          <p:cNvSpPr/>
          <p:nvPr/>
        </p:nvSpPr>
        <p:spPr>
          <a:xfrm>
            <a:off x="5330303" y="4286318"/>
            <a:ext cx="2217507" cy="307777"/>
          </a:xfrm>
          <a:prstGeom prst="rect">
            <a:avLst/>
          </a:prstGeom>
        </p:spPr>
        <p:txBody>
          <a:bodyPr wrap="square">
            <a:spAutoFit/>
          </a:bodyPr>
          <a:lstStyle/>
          <a:p>
            <a:r>
              <a:rPr lang="en-US" altLang="zh-CN" sz="1400" dirty="0" smtClean="0">
                <a:latin typeface="微软雅黑" pitchFamily="34" charset="-122"/>
                <a:ea typeface="微软雅黑" pitchFamily="34" charset="-122"/>
              </a:rPr>
              <a:t>MPI</a:t>
            </a:r>
            <a:r>
              <a:rPr lang="zh-CN" altLang="en-US" sz="1400" dirty="0" smtClean="0">
                <a:latin typeface="微软雅黑" pitchFamily="34" charset="-122"/>
                <a:ea typeface="微软雅黑" pitchFamily="34" charset="-122"/>
              </a:rPr>
              <a:t>分布式评测“集群”</a:t>
            </a:r>
            <a:endParaRPr lang="en-US" altLang="zh-CN" sz="1400" dirty="0" smtClean="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5"/>
          <p:cNvSpPr>
            <a:spLocks noChangeArrowheads="1"/>
          </p:cNvSpPr>
          <p:nvPr/>
        </p:nvSpPr>
        <p:spPr bwMode="auto">
          <a:xfrm>
            <a:off x="3727254" y="1004890"/>
            <a:ext cx="1691878" cy="1699022"/>
          </a:xfrm>
          <a:prstGeom prst="ellipse">
            <a:avLst/>
          </a:prstGeom>
          <a:solidFill>
            <a:srgbClr val="4E4B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 name="Freeform 8"/>
          <p:cNvSpPr>
            <a:spLocks/>
          </p:cNvSpPr>
          <p:nvPr/>
        </p:nvSpPr>
        <p:spPr bwMode="auto">
          <a:xfrm>
            <a:off x="3643913" y="1846662"/>
            <a:ext cx="1858565" cy="940594"/>
          </a:xfrm>
          <a:custGeom>
            <a:avLst/>
            <a:gdLst>
              <a:gd name="T0" fmla="*/ 3963 w 3963"/>
              <a:gd name="T1" fmla="*/ 0 h 1997"/>
              <a:gd name="T2" fmla="*/ 3963 w 3963"/>
              <a:gd name="T3" fmla="*/ 16 h 1997"/>
              <a:gd name="T4" fmla="*/ 1982 w 3963"/>
              <a:gd name="T5" fmla="*/ 1997 h 1997"/>
              <a:gd name="T6" fmla="*/ 0 w 3963"/>
              <a:gd name="T7" fmla="*/ 16 h 1997"/>
            </a:gdLst>
            <a:ahLst/>
            <a:cxnLst>
              <a:cxn ang="0">
                <a:pos x="T0" y="T1"/>
              </a:cxn>
              <a:cxn ang="0">
                <a:pos x="T2" y="T3"/>
              </a:cxn>
              <a:cxn ang="0">
                <a:pos x="T4" y="T5"/>
              </a:cxn>
              <a:cxn ang="0">
                <a:pos x="T6" y="T7"/>
              </a:cxn>
            </a:cxnLst>
            <a:rect l="0" t="0" r="r" b="b"/>
            <a:pathLst>
              <a:path w="3963" h="1997">
                <a:moveTo>
                  <a:pt x="3963" y="0"/>
                </a:moveTo>
                <a:cubicBezTo>
                  <a:pt x="3963" y="5"/>
                  <a:pt x="3963" y="11"/>
                  <a:pt x="3963" y="16"/>
                </a:cubicBezTo>
                <a:cubicBezTo>
                  <a:pt x="3963" y="1110"/>
                  <a:pt x="3076" y="1997"/>
                  <a:pt x="1982" y="1997"/>
                </a:cubicBezTo>
                <a:cubicBezTo>
                  <a:pt x="888" y="1997"/>
                  <a:pt x="0" y="1110"/>
                  <a:pt x="0" y="16"/>
                </a:cubicBezTo>
              </a:path>
            </a:pathLst>
          </a:custGeom>
          <a:noFill/>
          <a:ln w="8" cap="flat" cmpd="sng">
            <a:solidFill>
              <a:srgbClr val="4E4B49"/>
            </a:solidFill>
            <a:prstDash val="dash"/>
            <a:round/>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a:p>
        </p:txBody>
      </p:sp>
      <p:sp>
        <p:nvSpPr>
          <p:cNvPr id="6" name="Oval 9"/>
          <p:cNvSpPr>
            <a:spLocks noChangeArrowheads="1"/>
          </p:cNvSpPr>
          <p:nvPr/>
        </p:nvSpPr>
        <p:spPr bwMode="auto">
          <a:xfrm>
            <a:off x="5450087" y="1784747"/>
            <a:ext cx="104775" cy="104775"/>
          </a:xfrm>
          <a:prstGeom prst="ellipse">
            <a:avLst/>
          </a:prstGeom>
          <a:solidFill>
            <a:srgbClr val="EB3D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7" name="Oval 10"/>
          <p:cNvSpPr>
            <a:spLocks noChangeArrowheads="1"/>
          </p:cNvSpPr>
          <p:nvPr/>
        </p:nvSpPr>
        <p:spPr bwMode="auto">
          <a:xfrm>
            <a:off x="3590334" y="1784747"/>
            <a:ext cx="103585" cy="104775"/>
          </a:xfrm>
          <a:prstGeom prst="ellipse">
            <a:avLst/>
          </a:prstGeom>
          <a:solidFill>
            <a:srgbClr val="EB3D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8" name="TextBox 13"/>
          <p:cNvSpPr txBox="1">
            <a:spLocks noChangeArrowheads="1"/>
          </p:cNvSpPr>
          <p:nvPr/>
        </p:nvSpPr>
        <p:spPr bwMode="auto">
          <a:xfrm>
            <a:off x="3967760" y="1194199"/>
            <a:ext cx="1255472" cy="1246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sz="7500" dirty="0" smtClean="0">
                <a:solidFill>
                  <a:srgbClr val="F8F8F8"/>
                </a:solidFill>
              </a:rPr>
              <a:t>06</a:t>
            </a:r>
            <a:endParaRPr lang="zh-CN" altLang="en-US" sz="7500" dirty="0">
              <a:solidFill>
                <a:srgbClr val="F8F8F8"/>
              </a:solidFill>
            </a:endParaRPr>
          </a:p>
        </p:txBody>
      </p:sp>
      <p:cxnSp>
        <p:nvCxnSpPr>
          <p:cNvPr id="9" name="直接连接符 15"/>
          <p:cNvCxnSpPr>
            <a:cxnSpLocks noChangeShapeType="1"/>
          </p:cNvCxnSpPr>
          <p:nvPr/>
        </p:nvCxnSpPr>
        <p:spPr bwMode="auto">
          <a:xfrm>
            <a:off x="2358033" y="3083719"/>
            <a:ext cx="4427934" cy="0"/>
          </a:xfrm>
          <a:prstGeom prst="line">
            <a:avLst/>
          </a:prstGeom>
          <a:noFill/>
          <a:ln w="9525" cmpd="sng">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0" name="TextBox 17"/>
          <p:cNvSpPr txBox="1">
            <a:spLocks noChangeArrowheads="1"/>
          </p:cNvSpPr>
          <p:nvPr/>
        </p:nvSpPr>
        <p:spPr bwMode="auto">
          <a:xfrm>
            <a:off x="1864122" y="3239805"/>
            <a:ext cx="61168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smtClean="0">
                <a:latin typeface="微软雅黑" panose="020B0503020204020204" pitchFamily="34" charset="-122"/>
                <a:ea typeface="微软雅黑" panose="020B0503020204020204" pitchFamily="34" charset="-122"/>
              </a:rPr>
              <a:t>软件工程</a:t>
            </a:r>
            <a:r>
              <a:rPr lang="zh-CN" altLang="en-US" sz="2400" dirty="0" smtClean="0">
                <a:latin typeface="微软雅黑" panose="020B0503020204020204" pitchFamily="34" charset="-122"/>
                <a:ea typeface="微软雅黑" panose="020B0503020204020204" pitchFamily="34" charset="-122"/>
              </a:rPr>
              <a:t>：完整的软件工程教学和实训体系</a:t>
            </a:r>
            <a:endParaRPr lang="zh-CN" altLang="en-US" sz="2400" dirty="0">
              <a:latin typeface="微软雅黑" pitchFamily="34" charset="-122"/>
              <a:ea typeface="微软雅黑" pitchFamily="34" charset="-122"/>
            </a:endParaRPr>
          </a:p>
        </p:txBody>
      </p:sp>
      <p:sp>
        <p:nvSpPr>
          <p:cNvPr id="11" name="TextBox 49"/>
          <p:cNvSpPr txBox="1">
            <a:spLocks noChangeArrowheads="1"/>
          </p:cNvSpPr>
          <p:nvPr/>
        </p:nvSpPr>
        <p:spPr bwMode="auto">
          <a:xfrm>
            <a:off x="2547972" y="3661173"/>
            <a:ext cx="4320779" cy="1027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en-US" dirty="0" smtClean="0">
                <a:solidFill>
                  <a:srgbClr val="4D4D4D"/>
                </a:solidFill>
                <a:latin typeface="微软雅黑" pitchFamily="34" charset="-122"/>
                <a:ea typeface="微软雅黑" pitchFamily="34" charset="-122"/>
              </a:rPr>
              <a:t>◎</a:t>
            </a:r>
            <a:r>
              <a:rPr lang="zh-CN" altLang="en-US" dirty="0" smtClean="0">
                <a:solidFill>
                  <a:srgbClr val="4D4D4D"/>
                </a:solidFill>
                <a:latin typeface="微软雅黑" pitchFamily="34" charset="-122"/>
                <a:ea typeface="微软雅黑" pitchFamily="34" charset="-122"/>
              </a:rPr>
              <a:t>小组协作   </a:t>
            </a:r>
            <a:r>
              <a:rPr lang="en-US" altLang="zh-CN" dirty="0" smtClean="0">
                <a:solidFill>
                  <a:srgbClr val="4D4D4D"/>
                </a:solidFill>
                <a:latin typeface="微软雅黑" pitchFamily="34" charset="-122"/>
                <a:ea typeface="微软雅黑" pitchFamily="34" charset="-122"/>
              </a:rPr>
              <a:t>	</a:t>
            </a:r>
            <a:r>
              <a:rPr lang="en-US" dirty="0" smtClean="0">
                <a:solidFill>
                  <a:srgbClr val="4D4D4D"/>
                </a:solidFill>
                <a:latin typeface="微软雅黑" pitchFamily="34" charset="-122"/>
                <a:ea typeface="微软雅黑" pitchFamily="34" charset="-122"/>
              </a:rPr>
              <a:t>◎</a:t>
            </a:r>
            <a:r>
              <a:rPr lang="zh-CN" altLang="en-US" dirty="0" smtClean="0">
                <a:solidFill>
                  <a:srgbClr val="4D4D4D"/>
                </a:solidFill>
                <a:latin typeface="微软雅黑" pitchFamily="34" charset="-122"/>
                <a:ea typeface="微软雅黑" pitchFamily="34" charset="-122"/>
              </a:rPr>
              <a:t>小组互评</a:t>
            </a:r>
            <a:r>
              <a:rPr lang="en-US" altLang="zh-CN" dirty="0" smtClean="0">
                <a:solidFill>
                  <a:srgbClr val="4D4D4D"/>
                </a:solidFill>
                <a:latin typeface="微软雅黑" pitchFamily="34" charset="-122"/>
                <a:ea typeface="微软雅黑" pitchFamily="34" charset="-122"/>
              </a:rPr>
              <a:t>	◎</a:t>
            </a:r>
            <a:r>
              <a:rPr lang="zh-CN" altLang="en-US" dirty="0" smtClean="0">
                <a:solidFill>
                  <a:srgbClr val="4D4D4D"/>
                </a:solidFill>
                <a:latin typeface="微软雅黑" pitchFamily="34" charset="-122"/>
                <a:ea typeface="微软雅黑" pitchFamily="34" charset="-122"/>
              </a:rPr>
              <a:t>文档 </a:t>
            </a:r>
            <a:r>
              <a:rPr lang="en-US" altLang="zh-CN" dirty="0" smtClean="0">
                <a:solidFill>
                  <a:srgbClr val="4D4D4D"/>
                </a:solidFill>
                <a:latin typeface="微软雅黑" pitchFamily="34" charset="-122"/>
                <a:ea typeface="微软雅黑" pitchFamily="34" charset="-122"/>
              </a:rPr>
              <a:t>/ </a:t>
            </a:r>
            <a:r>
              <a:rPr lang="zh-CN" altLang="en-US" dirty="0" smtClean="0">
                <a:solidFill>
                  <a:srgbClr val="4D4D4D"/>
                </a:solidFill>
                <a:latin typeface="微软雅黑" pitchFamily="34" charset="-122"/>
                <a:ea typeface="微软雅黑" pitchFamily="34" charset="-122"/>
              </a:rPr>
              <a:t>源码查重</a:t>
            </a:r>
            <a:endParaRPr lang="en-US" altLang="zh-CN" dirty="0" smtClean="0">
              <a:solidFill>
                <a:srgbClr val="4D4D4D"/>
              </a:solidFill>
              <a:latin typeface="微软雅黑" pitchFamily="34" charset="-122"/>
              <a:ea typeface="微软雅黑" pitchFamily="34" charset="-122"/>
            </a:endParaRPr>
          </a:p>
          <a:p>
            <a:pPr eaLnBrk="1" hangingPunct="1">
              <a:lnSpc>
                <a:spcPct val="150000"/>
              </a:lnSpc>
            </a:pPr>
            <a:r>
              <a:rPr lang="en-US" altLang="zh-CN" dirty="0" smtClean="0">
                <a:solidFill>
                  <a:srgbClr val="4D4D4D"/>
                </a:solidFill>
                <a:latin typeface="微软雅黑" pitchFamily="34" charset="-122"/>
                <a:ea typeface="微软雅黑" pitchFamily="34" charset="-122"/>
              </a:rPr>
              <a:t>◎</a:t>
            </a:r>
            <a:r>
              <a:rPr lang="en-US" altLang="zh-CN" dirty="0" err="1" smtClean="0">
                <a:solidFill>
                  <a:srgbClr val="4D4D4D"/>
                </a:solidFill>
                <a:latin typeface="微软雅黑" pitchFamily="34" charset="-122"/>
                <a:ea typeface="微软雅黑" pitchFamily="34" charset="-122"/>
              </a:rPr>
              <a:t>github</a:t>
            </a:r>
            <a:r>
              <a:rPr lang="zh-CN" altLang="en-US" dirty="0" smtClean="0">
                <a:solidFill>
                  <a:srgbClr val="4D4D4D"/>
                </a:solidFill>
                <a:latin typeface="微软雅黑" pitchFamily="34" charset="-122"/>
                <a:ea typeface="微软雅黑" pitchFamily="34" charset="-122"/>
              </a:rPr>
              <a:t>项目管理</a:t>
            </a:r>
            <a:r>
              <a:rPr lang="en-US" altLang="zh-CN" dirty="0" smtClean="0">
                <a:solidFill>
                  <a:srgbClr val="4D4D4D"/>
                </a:solidFill>
                <a:latin typeface="微软雅黑" pitchFamily="34" charset="-122"/>
                <a:ea typeface="微软雅黑" pitchFamily="34" charset="-122"/>
              </a:rPr>
              <a:t>	◎</a:t>
            </a:r>
            <a:r>
              <a:rPr lang="zh-CN" altLang="en-US" dirty="0" smtClean="0">
                <a:solidFill>
                  <a:srgbClr val="4D4D4D"/>
                </a:solidFill>
                <a:latin typeface="微软雅黑" pitchFamily="34" charset="-122"/>
                <a:ea typeface="微软雅黑" pitchFamily="34" charset="-122"/>
              </a:rPr>
              <a:t>增量式迭代开发辅助管理</a:t>
            </a:r>
          </a:p>
          <a:p>
            <a:pPr eaLnBrk="1" hangingPunct="1">
              <a:lnSpc>
                <a:spcPct val="150000"/>
              </a:lnSpc>
            </a:pPr>
            <a:endParaRPr lang="zh-CN" altLang="en-US" dirty="0">
              <a:solidFill>
                <a:srgbClr val="4D4D4D"/>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2620635321"/>
      </p:ext>
    </p:extLst>
  </p:cSld>
  <p:clrMapOvr>
    <a:masterClrMapping/>
  </p:clrMapOvr>
  <p:transition>
    <p:blinds dir="ver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200152"/>
            <a:ext cx="8229600" cy="3943349"/>
          </a:xfrm>
        </p:spPr>
        <p:txBody>
          <a:bodyPr>
            <a:normAutofit lnSpcReduction="10000"/>
          </a:bodyPr>
          <a:lstStyle/>
          <a:p>
            <a:r>
              <a:rPr lang="zh-CN" altLang="en-US" sz="2400" b="1" dirty="0" smtClean="0">
                <a:latin typeface="微软雅黑" pitchFamily="34" charset="-122"/>
                <a:ea typeface="微软雅黑" pitchFamily="34" charset="-122"/>
              </a:rPr>
              <a:t>丰富的题目类型</a:t>
            </a:r>
            <a:endParaRPr lang="en-US" altLang="zh-CN" sz="2400" b="1" dirty="0" smtClean="0">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选择题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填空题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判断题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简答题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文件上传题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编程题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接口编程题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程序片段编程题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算法可视化</a:t>
            </a:r>
            <a:endParaRPr lang="en-US" altLang="zh-CN" sz="1600" dirty="0" smtClean="0">
              <a:solidFill>
                <a:schemeClr val="bg2">
                  <a:lumMod val="50000"/>
                </a:schemeClr>
              </a:solidFill>
              <a:latin typeface="微软雅黑" pitchFamily="34" charset="-122"/>
              <a:ea typeface="微软雅黑" pitchFamily="34" charset="-122"/>
            </a:endParaRPr>
          </a:p>
          <a:p>
            <a:pPr lvl="1"/>
            <a:r>
              <a:rPr lang="en-US" altLang="zh-CN" sz="1600" dirty="0" smtClean="0">
                <a:solidFill>
                  <a:schemeClr val="bg2">
                    <a:lumMod val="50000"/>
                  </a:schemeClr>
                </a:solidFill>
                <a:latin typeface="微软雅黑" pitchFamily="34" charset="-122"/>
                <a:ea typeface="微软雅黑" pitchFamily="34" charset="-122"/>
              </a:rPr>
              <a:t>SQL</a:t>
            </a:r>
            <a:r>
              <a:rPr lang="zh-CN" altLang="en-US" sz="1600" dirty="0" smtClean="0">
                <a:solidFill>
                  <a:schemeClr val="bg2">
                    <a:lumMod val="50000"/>
                  </a:schemeClr>
                </a:solidFill>
                <a:latin typeface="微软雅黑" pitchFamily="34" charset="-122"/>
                <a:ea typeface="微软雅黑" pitchFamily="34" charset="-122"/>
              </a:rPr>
              <a:t>评测题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并行编程题</a:t>
            </a:r>
            <a:endParaRPr lang="en-US" altLang="zh-CN" sz="1600" dirty="0" smtClean="0">
              <a:solidFill>
                <a:schemeClr val="bg2">
                  <a:lumMod val="50000"/>
                </a:schemeClr>
              </a:solidFill>
              <a:latin typeface="微软雅黑" pitchFamily="34" charset="-122"/>
              <a:ea typeface="微软雅黑" pitchFamily="34" charset="-122"/>
            </a:endParaRPr>
          </a:p>
          <a:p>
            <a:pPr lvl="2"/>
            <a:r>
              <a:rPr lang="en-US" altLang="zh-CN" sz="1400" dirty="0" smtClean="0">
                <a:solidFill>
                  <a:schemeClr val="bg2">
                    <a:lumMod val="50000"/>
                  </a:schemeClr>
                </a:solidFill>
                <a:latin typeface="微软雅黑" pitchFamily="34" charset="-122"/>
                <a:ea typeface="微软雅黑" pitchFamily="34" charset="-122"/>
              </a:rPr>
              <a:t>MPI</a:t>
            </a:r>
            <a:r>
              <a:rPr lang="zh-CN" altLang="en-US" sz="1400" dirty="0" smtClean="0">
                <a:solidFill>
                  <a:schemeClr val="bg2">
                    <a:lumMod val="50000"/>
                  </a:schemeClr>
                </a:solidFill>
                <a:latin typeface="微软雅黑" pitchFamily="34" charset="-122"/>
                <a:ea typeface="微软雅黑" pitchFamily="34" charset="-122"/>
              </a:rPr>
              <a:t>分布式</a:t>
            </a:r>
            <a:endParaRPr lang="en-US" altLang="zh-CN" sz="1400" dirty="0" smtClean="0">
              <a:solidFill>
                <a:schemeClr val="bg2">
                  <a:lumMod val="50000"/>
                </a:schemeClr>
              </a:solidFill>
              <a:latin typeface="微软雅黑" pitchFamily="34" charset="-122"/>
              <a:ea typeface="微软雅黑" pitchFamily="34" charset="-122"/>
            </a:endParaRPr>
          </a:p>
          <a:p>
            <a:pPr lvl="2"/>
            <a:r>
              <a:rPr lang="zh-CN" altLang="en-US" sz="1400" dirty="0" smtClean="0">
                <a:solidFill>
                  <a:schemeClr val="bg2">
                    <a:lumMod val="50000"/>
                  </a:schemeClr>
                </a:solidFill>
                <a:latin typeface="微软雅黑" pitchFamily="34" charset="-122"/>
                <a:ea typeface="微软雅黑" pitchFamily="34" charset="-122"/>
              </a:rPr>
              <a:t>多线程</a:t>
            </a:r>
            <a:endParaRPr lang="en-US" altLang="zh-CN" sz="1400" dirty="0" smtClean="0">
              <a:solidFill>
                <a:schemeClr val="bg2">
                  <a:lumMod val="50000"/>
                </a:schemeClr>
              </a:solidFill>
              <a:latin typeface="微软雅黑" pitchFamily="34" charset="-122"/>
              <a:ea typeface="微软雅黑" pitchFamily="34" charset="-122"/>
            </a:endParaRPr>
          </a:p>
          <a:p>
            <a:pPr lvl="1"/>
            <a:r>
              <a:rPr lang="zh-CN" altLang="en-US" sz="1600" b="1" dirty="0" smtClean="0">
                <a:solidFill>
                  <a:srgbClr val="C00000"/>
                </a:solidFill>
                <a:latin typeface="微软雅黑" pitchFamily="34" charset="-122"/>
                <a:ea typeface="微软雅黑" pitchFamily="34" charset="-122"/>
              </a:rPr>
              <a:t>项目题</a:t>
            </a:r>
            <a:endParaRPr lang="en-US" altLang="zh-CN" sz="1600" b="1" dirty="0" smtClean="0">
              <a:solidFill>
                <a:srgbClr val="C00000"/>
              </a:solidFill>
              <a:latin typeface="微软雅黑" pitchFamily="34" charset="-122"/>
              <a:ea typeface="微软雅黑" pitchFamily="34" charset="-122"/>
            </a:endParaRPr>
          </a:p>
        </p:txBody>
      </p:sp>
      <p:cxnSp>
        <p:nvCxnSpPr>
          <p:cNvPr id="8" name="直接连接符 7"/>
          <p:cNvCxnSpPr/>
          <p:nvPr/>
        </p:nvCxnSpPr>
        <p:spPr>
          <a:xfrm>
            <a:off x="0" y="3003635"/>
            <a:ext cx="2900322"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 y="3988886"/>
            <a:ext cx="2971760"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1768075"/>
            <a:ext cx="857224"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5</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通用</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p>
        </p:txBody>
      </p:sp>
      <p:sp>
        <p:nvSpPr>
          <p:cNvPr id="15" name="TextBox 14"/>
          <p:cNvSpPr txBox="1"/>
          <p:nvPr/>
        </p:nvSpPr>
        <p:spPr>
          <a:xfrm>
            <a:off x="0" y="2964891"/>
            <a:ext cx="928662"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5</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编程</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p>
        </p:txBody>
      </p:sp>
      <p:sp>
        <p:nvSpPr>
          <p:cNvPr id="16" name="TextBox 15"/>
          <p:cNvSpPr txBox="1"/>
          <p:nvPr/>
        </p:nvSpPr>
        <p:spPr>
          <a:xfrm>
            <a:off x="0" y="3973003"/>
            <a:ext cx="1547447"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1</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并行编程</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endParaRPr lang="zh-CN" altLang="en-US" sz="1600" dirty="0">
              <a:solidFill>
                <a:prstClr val="black"/>
              </a:solidFill>
              <a:latin typeface="微软雅黑" pitchFamily="34" charset="-122"/>
              <a:ea typeface="微软雅黑" pitchFamily="34" charset="-122"/>
            </a:endParaRPr>
          </a:p>
        </p:txBody>
      </p:sp>
      <p:cxnSp>
        <p:nvCxnSpPr>
          <p:cNvPr id="12" name="直接连接符 11"/>
          <p:cNvCxnSpPr/>
          <p:nvPr/>
        </p:nvCxnSpPr>
        <p:spPr>
          <a:xfrm>
            <a:off x="2933" y="4734009"/>
            <a:ext cx="2971760"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3075" name="Picture 3"/>
          <p:cNvPicPr>
            <a:picLocks noChangeAspect="1" noChangeArrowheads="1"/>
          </p:cNvPicPr>
          <p:nvPr/>
        </p:nvPicPr>
        <p:blipFill>
          <a:blip r:embed="rId3" cstate="print"/>
          <a:srcRect/>
          <a:stretch>
            <a:fillRect/>
          </a:stretch>
        </p:blipFill>
        <p:spPr bwMode="auto">
          <a:xfrm>
            <a:off x="3138315" y="987575"/>
            <a:ext cx="6840760" cy="4345821"/>
          </a:xfrm>
          <a:prstGeom prst="rect">
            <a:avLst/>
          </a:prstGeom>
          <a:noFill/>
          <a:ln w="9525">
            <a:noFill/>
            <a:miter lim="800000"/>
            <a:headEnd/>
            <a:tailEnd/>
          </a:ln>
        </p:spPr>
      </p:pic>
      <p:cxnSp>
        <p:nvCxnSpPr>
          <p:cNvPr id="17" name="直接连接符 16"/>
          <p:cNvCxnSpPr/>
          <p:nvPr/>
        </p:nvCxnSpPr>
        <p:spPr>
          <a:xfrm>
            <a:off x="4788024" y="4948014"/>
            <a:ext cx="8640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646287" y="2962275"/>
            <a:ext cx="1748070" cy="619125"/>
          </a:xfrm>
          <a:prstGeom prst="rect">
            <a:avLst/>
          </a:prstGeom>
          <a:solidFill>
            <a:srgbClr val="C00000"/>
          </a:solidFill>
          <a:ln>
            <a:solidFill>
              <a:srgbClr val="C00000"/>
            </a:solidFill>
          </a:ln>
        </p:spPr>
        <p:txBody>
          <a:bodyPr wrap="square" lIns="68580" tIns="34290" rIns="68580" bIns="34290" rtlCol="0" anchor="ctr">
            <a:noAutofit/>
          </a:bodyPr>
          <a:lstStyle/>
          <a:p>
            <a:r>
              <a:rPr lang="zh-CN" altLang="en-US" sz="1200" dirty="0" smtClean="0">
                <a:solidFill>
                  <a:schemeClr val="bg1"/>
                </a:solidFill>
                <a:latin typeface="微软雅黑" pitchFamily="34" charset="-122"/>
                <a:ea typeface="微软雅黑" pitchFamily="34" charset="-122"/>
              </a:rPr>
              <a:t>主要用于软件工程系列课程实践</a:t>
            </a:r>
            <a:endParaRPr lang="zh-CN" altLang="en-US" sz="1200" dirty="0">
              <a:solidFill>
                <a:schemeClr val="bg1"/>
              </a:solidFill>
              <a:latin typeface="微软雅黑" pitchFamily="34" charset="-122"/>
              <a:ea typeface="微软雅黑" pitchFamily="34" charset="-122"/>
            </a:endParaRPr>
          </a:p>
        </p:txBody>
      </p:sp>
      <p:grpSp>
        <p:nvGrpSpPr>
          <p:cNvPr id="4" name="组合 17"/>
          <p:cNvGrpSpPr/>
          <p:nvPr/>
        </p:nvGrpSpPr>
        <p:grpSpPr>
          <a:xfrm>
            <a:off x="4574116" y="4438647"/>
            <a:ext cx="4369860" cy="461665"/>
            <a:chOff x="4989689" y="3706628"/>
            <a:chExt cx="5300558" cy="679331"/>
          </a:xfrm>
        </p:grpSpPr>
        <p:sp>
          <p:nvSpPr>
            <p:cNvPr id="19" name="圆角矩形 18"/>
            <p:cNvSpPr/>
            <p:nvPr/>
          </p:nvSpPr>
          <p:spPr>
            <a:xfrm>
              <a:off x="4989689" y="3972934"/>
              <a:ext cx="5254343" cy="224251"/>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5"/>
              <a:endParaRPr lang="zh-CN" altLang="en-US" dirty="0">
                <a:solidFill>
                  <a:prstClr val="white"/>
                </a:solidFill>
              </a:endParaRPr>
            </a:p>
          </p:txBody>
        </p:sp>
        <p:sp>
          <p:nvSpPr>
            <p:cNvPr id="20" name="TextBox 19"/>
            <p:cNvSpPr txBox="1"/>
            <p:nvPr/>
          </p:nvSpPr>
          <p:spPr>
            <a:xfrm>
              <a:off x="8222144" y="3706628"/>
              <a:ext cx="2068103" cy="679331"/>
            </a:xfrm>
            <a:prstGeom prst="rect">
              <a:avLst/>
            </a:prstGeom>
            <a:solidFill>
              <a:srgbClr val="C00000"/>
            </a:solidFill>
            <a:ln>
              <a:solidFill>
                <a:srgbClr val="C00000"/>
              </a:solidFill>
            </a:ln>
          </p:spPr>
          <p:txBody>
            <a:bodyPr wrap="square" rtlCol="0">
              <a:spAutoFit/>
            </a:bodyPr>
            <a:lstStyle/>
            <a:p>
              <a:r>
                <a:rPr lang="zh-CN" altLang="en-US" sz="1200" dirty="0" smtClean="0">
                  <a:solidFill>
                    <a:schemeClr val="bg1"/>
                  </a:solidFill>
                  <a:latin typeface="微软雅黑" pitchFamily="34" charset="-122"/>
                  <a:ea typeface="微软雅黑" pitchFamily="34" charset="-122"/>
                </a:rPr>
                <a:t>最流行的代码托管服务，非自建版本管理</a:t>
              </a:r>
              <a:endParaRPr lang="zh-CN" altLang="en-US" sz="1200" dirty="0">
                <a:solidFill>
                  <a:schemeClr val="bg1"/>
                </a:solidFill>
                <a:latin typeface="微软雅黑" pitchFamily="34" charset="-122"/>
                <a:ea typeface="微软雅黑" pitchFamily="34" charset="-122"/>
              </a:endParaRPr>
            </a:p>
          </p:txBody>
        </p:sp>
      </p:grpSp>
      <p:sp>
        <p:nvSpPr>
          <p:cNvPr id="21"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平台：软件工程</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160673"/>
            <a:ext cx="7886700" cy="3263504"/>
          </a:xfrm>
        </p:spPr>
        <p:txBody>
          <a:bodyPr/>
          <a:lstStyle/>
          <a:p>
            <a:r>
              <a:rPr lang="zh-CN" altLang="en-US" b="1" dirty="0" smtClean="0">
                <a:latin typeface="微软雅黑" pitchFamily="34" charset="-122"/>
                <a:ea typeface="微软雅黑" pitchFamily="34" charset="-122"/>
              </a:rPr>
              <a:t>软工实践教学</a:t>
            </a:r>
            <a:endParaRPr lang="en-US" altLang="zh-CN" dirty="0" smtClean="0">
              <a:latin typeface="微软雅黑" pitchFamily="34" charset="-122"/>
              <a:ea typeface="微软雅黑" pitchFamily="34" charset="-122"/>
            </a:endParaRPr>
          </a:p>
          <a:p>
            <a:pPr lvl="1"/>
            <a:r>
              <a:rPr lang="zh-CN" altLang="en-US" dirty="0" smtClean="0">
                <a:latin typeface="微软雅黑" pitchFamily="34" charset="-122"/>
                <a:ea typeface="微软雅黑" pitchFamily="34" charset="-122"/>
              </a:rPr>
              <a:t>小组作业、互评、</a:t>
            </a:r>
            <a:r>
              <a:rPr lang="en-US" altLang="zh-CN" dirty="0" err="1" smtClean="0">
                <a:latin typeface="微软雅黑" pitchFamily="34" charset="-122"/>
                <a:ea typeface="微软雅黑" pitchFamily="34" charset="-122"/>
              </a:rPr>
              <a:t>GitHub</a:t>
            </a:r>
            <a:r>
              <a:rPr lang="zh-CN" altLang="en-US" dirty="0" smtClean="0">
                <a:latin typeface="微软雅黑" pitchFamily="34" charset="-122"/>
                <a:ea typeface="微软雅黑" pitchFamily="34" charset="-122"/>
              </a:rPr>
              <a:t>协作</a:t>
            </a:r>
            <a:endParaRPr lang="zh-CN" altLang="en-US" dirty="0">
              <a:latin typeface="微软雅黑" pitchFamily="34" charset="-122"/>
              <a:ea typeface="微软雅黑" pitchFamily="34" charset="-122"/>
            </a:endParaRPr>
          </a:p>
        </p:txBody>
      </p:sp>
      <p:graphicFrame>
        <p:nvGraphicFramePr>
          <p:cNvPr id="5" name="内容占位符 3"/>
          <p:cNvGraphicFramePr>
            <a:graphicFrameLocks/>
          </p:cNvGraphicFramePr>
          <p:nvPr/>
        </p:nvGraphicFramePr>
        <p:xfrm>
          <a:off x="224061" y="2287936"/>
          <a:ext cx="2795364" cy="26169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1" name="Picture 3"/>
          <p:cNvPicPr>
            <a:picLocks noChangeAspect="1" noChangeArrowheads="1"/>
          </p:cNvPicPr>
          <p:nvPr/>
        </p:nvPicPr>
        <p:blipFill>
          <a:blip r:embed="rId7" cstate="print"/>
          <a:srcRect/>
          <a:stretch>
            <a:fillRect/>
          </a:stretch>
        </p:blipFill>
        <p:spPr bwMode="auto">
          <a:xfrm>
            <a:off x="3036094" y="2211401"/>
            <a:ext cx="6040327" cy="2756916"/>
          </a:xfrm>
          <a:prstGeom prst="rect">
            <a:avLst/>
          </a:prstGeom>
          <a:noFill/>
          <a:ln w="9525">
            <a:noFill/>
            <a:miter lim="800000"/>
            <a:headEnd/>
            <a:tailEnd/>
          </a:ln>
        </p:spPr>
      </p:pic>
      <p:grpSp>
        <p:nvGrpSpPr>
          <p:cNvPr id="4" name="组合 7"/>
          <p:cNvGrpSpPr/>
          <p:nvPr/>
        </p:nvGrpSpPr>
        <p:grpSpPr>
          <a:xfrm>
            <a:off x="3938322" y="3028950"/>
            <a:ext cx="3186379" cy="266700"/>
            <a:chOff x="4989689" y="3900749"/>
            <a:chExt cx="6513692" cy="358461"/>
          </a:xfrm>
        </p:grpSpPr>
        <p:sp>
          <p:nvSpPr>
            <p:cNvPr id="9" name="圆角矩形 8"/>
            <p:cNvSpPr/>
            <p:nvPr/>
          </p:nvSpPr>
          <p:spPr>
            <a:xfrm>
              <a:off x="4989689" y="3939150"/>
              <a:ext cx="6479823" cy="304605"/>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5"/>
              <a:endParaRPr lang="zh-CN" altLang="en-US" dirty="0">
                <a:solidFill>
                  <a:prstClr val="white"/>
                </a:solidFill>
              </a:endParaRPr>
            </a:p>
          </p:txBody>
        </p:sp>
        <p:sp>
          <p:nvSpPr>
            <p:cNvPr id="10" name="TextBox 9"/>
            <p:cNvSpPr txBox="1"/>
            <p:nvPr/>
          </p:nvSpPr>
          <p:spPr>
            <a:xfrm>
              <a:off x="9272520" y="3900749"/>
              <a:ext cx="2230861" cy="358461"/>
            </a:xfrm>
            <a:prstGeom prst="rect">
              <a:avLst/>
            </a:prstGeom>
            <a:solidFill>
              <a:srgbClr val="C00000"/>
            </a:solidFill>
            <a:ln>
              <a:solidFill>
                <a:srgbClr val="C00000"/>
              </a:solidFill>
            </a:ln>
          </p:spPr>
          <p:txBody>
            <a:bodyPr wrap="square" rtlCol="0" anchor="ctr">
              <a:noAutofit/>
            </a:bodyPr>
            <a:lstStyle/>
            <a:p>
              <a:r>
                <a:rPr lang="zh-CN" altLang="en-US" sz="1200" dirty="0" smtClean="0">
                  <a:solidFill>
                    <a:schemeClr val="bg1"/>
                  </a:solidFill>
                  <a:latin typeface="微软雅黑" pitchFamily="34" charset="-122"/>
                  <a:ea typeface="微软雅黑" pitchFamily="34" charset="-122"/>
                </a:rPr>
                <a:t>分组设置</a:t>
              </a:r>
              <a:endParaRPr lang="zh-CN" altLang="en-US" sz="1200" dirty="0">
                <a:solidFill>
                  <a:schemeClr val="bg1"/>
                </a:solidFill>
                <a:latin typeface="微软雅黑" pitchFamily="34" charset="-122"/>
                <a:ea typeface="微软雅黑" pitchFamily="34" charset="-122"/>
              </a:endParaRPr>
            </a:p>
          </p:txBody>
        </p:sp>
      </p:grpSp>
      <p:grpSp>
        <p:nvGrpSpPr>
          <p:cNvPr id="6" name="组合 10"/>
          <p:cNvGrpSpPr/>
          <p:nvPr/>
        </p:nvGrpSpPr>
        <p:grpSpPr>
          <a:xfrm>
            <a:off x="3909747" y="3286125"/>
            <a:ext cx="5024704" cy="590550"/>
            <a:chOff x="4952435" y="3925646"/>
            <a:chExt cx="6550946" cy="308675"/>
          </a:xfrm>
        </p:grpSpPr>
        <p:sp>
          <p:nvSpPr>
            <p:cNvPr id="12" name="圆角矩形 11"/>
            <p:cNvSpPr/>
            <p:nvPr/>
          </p:nvSpPr>
          <p:spPr>
            <a:xfrm>
              <a:off x="4952435" y="3929193"/>
              <a:ext cx="6479822" cy="304605"/>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5"/>
              <a:endParaRPr lang="zh-CN" altLang="en-US" dirty="0">
                <a:solidFill>
                  <a:prstClr val="white"/>
                </a:solidFill>
              </a:endParaRPr>
            </a:p>
          </p:txBody>
        </p:sp>
        <p:sp>
          <p:nvSpPr>
            <p:cNvPr id="13" name="TextBox 12"/>
            <p:cNvSpPr txBox="1"/>
            <p:nvPr/>
          </p:nvSpPr>
          <p:spPr>
            <a:xfrm>
              <a:off x="9628233" y="3925646"/>
              <a:ext cx="1875148" cy="308675"/>
            </a:xfrm>
            <a:prstGeom prst="rect">
              <a:avLst/>
            </a:prstGeom>
            <a:solidFill>
              <a:srgbClr val="C00000"/>
            </a:solidFill>
            <a:ln>
              <a:solidFill>
                <a:srgbClr val="C00000"/>
              </a:solidFill>
            </a:ln>
          </p:spPr>
          <p:txBody>
            <a:bodyPr wrap="square" rtlCol="0" anchor="ctr">
              <a:noAutofit/>
            </a:bodyPr>
            <a:lstStyle/>
            <a:p>
              <a:r>
                <a:rPr lang="zh-CN" altLang="en-US" sz="1200" dirty="0" smtClean="0">
                  <a:solidFill>
                    <a:schemeClr val="bg1"/>
                  </a:solidFill>
                  <a:latin typeface="微软雅黑" pitchFamily="34" charset="-122"/>
                  <a:ea typeface="微软雅黑" pitchFamily="34" charset="-122"/>
                </a:rPr>
                <a:t>小组（匿名）互评</a:t>
              </a:r>
              <a:endParaRPr lang="zh-CN" altLang="en-US" sz="1200" dirty="0">
                <a:solidFill>
                  <a:schemeClr val="bg1"/>
                </a:solidFill>
                <a:latin typeface="微软雅黑" pitchFamily="34" charset="-122"/>
                <a:ea typeface="微软雅黑" pitchFamily="34" charset="-122"/>
              </a:endParaRPr>
            </a:p>
          </p:txBody>
        </p:sp>
      </p:grpSp>
      <p:sp>
        <p:nvSpPr>
          <p:cNvPr id="19" name="TextBox 18"/>
          <p:cNvSpPr txBox="1"/>
          <p:nvPr/>
        </p:nvSpPr>
        <p:spPr>
          <a:xfrm>
            <a:off x="4661803" y="4562475"/>
            <a:ext cx="1281797" cy="266700"/>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zh-CN" altLang="en-US" sz="1200" dirty="0" smtClean="0">
                <a:solidFill>
                  <a:schemeClr val="bg1"/>
                </a:solidFill>
                <a:latin typeface="微软雅黑" pitchFamily="34" charset="-122"/>
                <a:ea typeface="微软雅黑" pitchFamily="34" charset="-122"/>
              </a:rPr>
              <a:t>开发过程</a:t>
            </a:r>
            <a:endParaRPr lang="zh-CN" altLang="en-US" sz="1200" dirty="0">
              <a:solidFill>
                <a:schemeClr val="bg1"/>
              </a:solidFill>
              <a:latin typeface="微软雅黑" pitchFamily="34" charset="-122"/>
              <a:ea typeface="微软雅黑" pitchFamily="34" charset="-122"/>
            </a:endParaRPr>
          </a:p>
        </p:txBody>
      </p:sp>
      <p:cxnSp>
        <p:nvCxnSpPr>
          <p:cNvPr id="20" name="直接连接符 19"/>
          <p:cNvCxnSpPr/>
          <p:nvPr/>
        </p:nvCxnSpPr>
        <p:spPr>
          <a:xfrm>
            <a:off x="4808240" y="4508469"/>
            <a:ext cx="837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平台：软件工程</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200151"/>
            <a:ext cx="8686800" cy="3394472"/>
          </a:xfrm>
        </p:spPr>
        <p:txBody>
          <a:bodyPr/>
          <a:lstStyle/>
          <a:p>
            <a:r>
              <a:rPr lang="zh-CN" altLang="en-US" b="1" dirty="0" smtClean="0">
                <a:latin typeface="微软雅黑" pitchFamily="34" charset="-122"/>
                <a:ea typeface="微软雅黑" pitchFamily="34" charset="-122"/>
              </a:rPr>
              <a:t>文档 </a:t>
            </a:r>
            <a:r>
              <a:rPr lang="en-US" altLang="zh-CN" b="1" dirty="0" smtClean="0">
                <a:latin typeface="微软雅黑" pitchFamily="34" charset="-122"/>
                <a:ea typeface="微软雅黑" pitchFamily="34" charset="-122"/>
              </a:rPr>
              <a:t>/ </a:t>
            </a:r>
            <a:r>
              <a:rPr lang="zh-CN" altLang="en-US" b="1" dirty="0" smtClean="0">
                <a:latin typeface="微软雅黑" pitchFamily="34" charset="-122"/>
                <a:ea typeface="微软雅黑" pitchFamily="34" charset="-122"/>
              </a:rPr>
              <a:t>源代码相似性检测</a:t>
            </a:r>
            <a:endParaRPr lang="en-US" altLang="zh-CN" b="1" dirty="0" smtClean="0">
              <a:latin typeface="微软雅黑" pitchFamily="34" charset="-122"/>
              <a:ea typeface="微软雅黑" pitchFamily="34" charset="-122"/>
            </a:endParaRPr>
          </a:p>
          <a:p>
            <a:pPr lvl="1"/>
            <a:r>
              <a:rPr lang="zh-CN" altLang="en-US" dirty="0" smtClean="0">
                <a:latin typeface="微软雅黑" pitchFamily="34" charset="-122"/>
                <a:ea typeface="微软雅黑" pitchFamily="34" charset="-122"/>
              </a:rPr>
              <a:t>从压缩包内提取</a:t>
            </a:r>
            <a:r>
              <a:rPr lang="zh-CN" altLang="en-US" b="1" dirty="0" smtClean="0">
                <a:latin typeface="微软雅黑" pitchFamily="34" charset="-122"/>
                <a:ea typeface="微软雅黑" pitchFamily="34" charset="-122"/>
              </a:rPr>
              <a:t>文档</a:t>
            </a:r>
            <a:r>
              <a:rPr lang="zh-CN" altLang="en-US" dirty="0" smtClean="0">
                <a:latin typeface="微软雅黑" pitchFamily="34" charset="-122"/>
                <a:ea typeface="微软雅黑" pitchFamily="34" charset="-122"/>
              </a:rPr>
              <a:t>和</a:t>
            </a:r>
            <a:r>
              <a:rPr lang="zh-CN" altLang="en-US" b="1" dirty="0" smtClean="0">
                <a:latin typeface="微软雅黑" pitchFamily="34" charset="-122"/>
                <a:ea typeface="微软雅黑" pitchFamily="34" charset="-122"/>
              </a:rPr>
              <a:t>源代码，进行相似性</a:t>
            </a:r>
            <a:r>
              <a:rPr lang="zh-CN" altLang="en-US" dirty="0" smtClean="0">
                <a:latin typeface="微软雅黑" pitchFamily="34" charset="-122"/>
                <a:ea typeface="微软雅黑" pitchFamily="34" charset="-122"/>
              </a:rPr>
              <a:t>比较</a:t>
            </a:r>
            <a:endParaRPr lang="zh-CN" altLang="en-US" dirty="0">
              <a:latin typeface="微软雅黑" pitchFamily="34" charset="-122"/>
              <a:ea typeface="微软雅黑" pitchFamily="34" charset="-122"/>
            </a:endParaRPr>
          </a:p>
        </p:txBody>
      </p:sp>
      <p:pic>
        <p:nvPicPr>
          <p:cNvPr id="2055" name="Picture 7"/>
          <p:cNvPicPr>
            <a:picLocks noChangeAspect="1" noChangeArrowheads="1"/>
          </p:cNvPicPr>
          <p:nvPr/>
        </p:nvPicPr>
        <p:blipFill>
          <a:blip r:embed="rId2" cstate="print"/>
          <a:srcRect/>
          <a:stretch>
            <a:fillRect/>
          </a:stretch>
        </p:blipFill>
        <p:spPr bwMode="auto">
          <a:xfrm>
            <a:off x="0" y="2324100"/>
            <a:ext cx="5008426" cy="2619375"/>
          </a:xfrm>
          <a:prstGeom prst="rect">
            <a:avLst/>
          </a:prstGeom>
          <a:noFill/>
          <a:ln w="9525">
            <a:noFill/>
            <a:miter lim="800000"/>
            <a:headEnd/>
            <a:tailEnd/>
          </a:ln>
        </p:spPr>
      </p:pic>
      <p:pic>
        <p:nvPicPr>
          <p:cNvPr id="2052" name="Picture 4"/>
          <p:cNvPicPr>
            <a:picLocks noChangeAspect="1" noChangeArrowheads="1"/>
          </p:cNvPicPr>
          <p:nvPr/>
        </p:nvPicPr>
        <p:blipFill>
          <a:blip r:embed="rId3" cstate="print"/>
          <a:srcRect/>
          <a:stretch>
            <a:fillRect/>
          </a:stretch>
        </p:blipFill>
        <p:spPr bwMode="auto">
          <a:xfrm>
            <a:off x="5105400" y="2307610"/>
            <a:ext cx="5375003" cy="2950190"/>
          </a:xfrm>
          <a:prstGeom prst="rect">
            <a:avLst/>
          </a:prstGeom>
          <a:noFill/>
          <a:ln w="9525">
            <a:noFill/>
            <a:miter lim="800000"/>
            <a:headEnd/>
            <a:tailEnd/>
          </a:ln>
        </p:spPr>
      </p:pic>
      <p:sp>
        <p:nvSpPr>
          <p:cNvPr id="8" name="TextBox 7"/>
          <p:cNvSpPr txBox="1"/>
          <p:nvPr/>
        </p:nvSpPr>
        <p:spPr>
          <a:xfrm>
            <a:off x="1162050" y="3476623"/>
            <a:ext cx="3238500" cy="361952"/>
          </a:xfrm>
          <a:prstGeom prst="rect">
            <a:avLst/>
          </a:prstGeom>
          <a:solidFill>
            <a:srgbClr val="C00000"/>
          </a:solidFill>
          <a:ln>
            <a:solidFill>
              <a:srgbClr val="C00000"/>
            </a:solidFill>
          </a:ln>
        </p:spPr>
        <p:txBody>
          <a:bodyPr wrap="square" lIns="68580" tIns="34290" rIns="68580" bIns="34290" rtlCol="0" anchor="ctr">
            <a:noAutofit/>
          </a:bodyPr>
          <a:lstStyle/>
          <a:p>
            <a:pPr algn="just"/>
            <a:r>
              <a:rPr lang="zh-CN" altLang="en-US" sz="1200" dirty="0" smtClean="0">
                <a:solidFill>
                  <a:schemeClr val="bg1"/>
                </a:solidFill>
                <a:latin typeface="Times New Roman" pitchFamily="18" charset="0"/>
                <a:ea typeface="微软雅黑" pitchFamily="34" charset="-122"/>
                <a:cs typeface="Times New Roman" pitchFamily="18" charset="0"/>
              </a:rPr>
              <a:t>各种常见文档：</a:t>
            </a:r>
            <a:r>
              <a:rPr lang="en-US" altLang="zh-CN" sz="1200" dirty="0" smtClean="0">
                <a:solidFill>
                  <a:schemeClr val="bg1"/>
                </a:solidFill>
                <a:latin typeface="Times New Roman" pitchFamily="18" charset="0"/>
                <a:ea typeface="微软雅黑" pitchFamily="34" charset="-122"/>
                <a:cs typeface="Times New Roman" pitchFamily="18" charset="0"/>
              </a:rPr>
              <a:t>Word</a:t>
            </a:r>
            <a:r>
              <a:rPr lang="zh-CN" altLang="en-US" sz="1200" dirty="0" smtClean="0">
                <a:solidFill>
                  <a:schemeClr val="bg1"/>
                </a:solidFill>
                <a:latin typeface="Times New Roman" pitchFamily="18" charset="0"/>
                <a:ea typeface="微软雅黑" pitchFamily="34" charset="-122"/>
                <a:cs typeface="Times New Roman" pitchFamily="18" charset="0"/>
              </a:rPr>
              <a:t>、</a:t>
            </a:r>
            <a:r>
              <a:rPr lang="en-US" altLang="zh-CN" sz="1200" dirty="0" smtClean="0">
                <a:solidFill>
                  <a:schemeClr val="bg1"/>
                </a:solidFill>
                <a:latin typeface="Times New Roman" pitchFamily="18" charset="0"/>
                <a:ea typeface="微软雅黑" pitchFamily="34" charset="-122"/>
                <a:cs typeface="Times New Roman" pitchFamily="18" charset="0"/>
              </a:rPr>
              <a:t>PDF</a:t>
            </a:r>
            <a:r>
              <a:rPr lang="zh-CN" altLang="en-US" sz="1200" dirty="0" smtClean="0">
                <a:solidFill>
                  <a:schemeClr val="bg1"/>
                </a:solidFill>
                <a:latin typeface="Times New Roman" pitchFamily="18" charset="0"/>
                <a:ea typeface="微软雅黑" pitchFamily="34" charset="-122"/>
                <a:cs typeface="Times New Roman" pitchFamily="18" charset="0"/>
              </a:rPr>
              <a:t>、</a:t>
            </a:r>
            <a:r>
              <a:rPr lang="en-US" altLang="zh-CN" sz="1200" dirty="0" smtClean="0">
                <a:solidFill>
                  <a:schemeClr val="bg1"/>
                </a:solidFill>
                <a:latin typeface="Times New Roman" pitchFamily="18" charset="0"/>
                <a:ea typeface="微软雅黑" pitchFamily="34" charset="-122"/>
                <a:cs typeface="Times New Roman" pitchFamily="18" charset="0"/>
              </a:rPr>
              <a:t>Excel</a:t>
            </a:r>
            <a:r>
              <a:rPr lang="zh-CN" altLang="en-US" sz="1200" dirty="0" smtClean="0">
                <a:solidFill>
                  <a:schemeClr val="bg1"/>
                </a:solidFill>
                <a:latin typeface="Times New Roman" pitchFamily="18" charset="0"/>
                <a:ea typeface="微软雅黑" pitchFamily="34" charset="-122"/>
                <a:cs typeface="Times New Roman" pitchFamily="18" charset="0"/>
              </a:rPr>
              <a:t>、</a:t>
            </a:r>
            <a:r>
              <a:rPr lang="en-US" altLang="zh-CN" sz="1200" dirty="0" smtClean="0">
                <a:solidFill>
                  <a:schemeClr val="bg1"/>
                </a:solidFill>
                <a:latin typeface="Times New Roman" pitchFamily="18" charset="0"/>
                <a:ea typeface="微软雅黑" pitchFamily="34" charset="-122"/>
                <a:cs typeface="Times New Roman" pitchFamily="18" charset="0"/>
              </a:rPr>
              <a:t>PPT</a:t>
            </a:r>
            <a:endParaRPr lang="zh-CN" altLang="en-US" sz="1200" dirty="0">
              <a:solidFill>
                <a:schemeClr val="bg1"/>
              </a:solidFill>
              <a:latin typeface="Times New Roman" pitchFamily="18" charset="0"/>
              <a:ea typeface="微软雅黑" pitchFamily="34" charset="-122"/>
              <a:cs typeface="Times New Roman" pitchFamily="18" charset="0"/>
            </a:endParaRPr>
          </a:p>
        </p:txBody>
      </p:sp>
      <p:sp>
        <p:nvSpPr>
          <p:cNvPr id="9" name="TextBox 8"/>
          <p:cNvSpPr txBox="1"/>
          <p:nvPr/>
        </p:nvSpPr>
        <p:spPr>
          <a:xfrm>
            <a:off x="6953250" y="3676650"/>
            <a:ext cx="2076450" cy="695325"/>
          </a:xfrm>
          <a:prstGeom prst="rect">
            <a:avLst/>
          </a:prstGeom>
          <a:solidFill>
            <a:srgbClr val="C00000"/>
          </a:solidFill>
          <a:ln>
            <a:solidFill>
              <a:srgbClr val="C00000"/>
            </a:solidFill>
          </a:ln>
        </p:spPr>
        <p:txBody>
          <a:bodyPr wrap="square" lIns="68580" tIns="34290" rIns="68580" bIns="34290" rtlCol="0" anchor="ctr">
            <a:noAutofit/>
          </a:bodyPr>
          <a:lstStyle/>
          <a:p>
            <a:pPr algn="just"/>
            <a:r>
              <a:rPr lang="zh-CN" altLang="en-US" sz="1200" dirty="0" smtClean="0">
                <a:solidFill>
                  <a:schemeClr val="bg1"/>
                </a:solidFill>
                <a:latin typeface="Times New Roman" pitchFamily="18" charset="0"/>
                <a:ea typeface="微软雅黑" pitchFamily="34" charset="-122"/>
                <a:cs typeface="Times New Roman" pitchFamily="18" charset="0"/>
              </a:rPr>
              <a:t>常用编程语言：</a:t>
            </a:r>
            <a:r>
              <a:rPr lang="en-US" altLang="zh-CN" sz="1200" dirty="0" smtClean="0">
                <a:solidFill>
                  <a:schemeClr val="bg1"/>
                </a:solidFill>
                <a:latin typeface="Times New Roman" pitchFamily="18" charset="0"/>
                <a:ea typeface="微软雅黑" pitchFamily="34" charset="-122"/>
                <a:cs typeface="Times New Roman" pitchFamily="18" charset="0"/>
              </a:rPr>
              <a:t>C/C++</a:t>
            </a:r>
            <a:r>
              <a:rPr lang="zh-CN" altLang="en-US" sz="1200" dirty="0" smtClean="0">
                <a:solidFill>
                  <a:schemeClr val="bg1"/>
                </a:solidFill>
                <a:latin typeface="Times New Roman" pitchFamily="18" charset="0"/>
                <a:ea typeface="微软雅黑" pitchFamily="34" charset="-122"/>
                <a:cs typeface="Times New Roman" pitchFamily="18" charset="0"/>
              </a:rPr>
              <a:t>、</a:t>
            </a:r>
            <a:r>
              <a:rPr lang="en-US" altLang="zh-CN" sz="1200" dirty="0" smtClean="0">
                <a:solidFill>
                  <a:schemeClr val="bg1"/>
                </a:solidFill>
                <a:latin typeface="Times New Roman" pitchFamily="18" charset="0"/>
                <a:ea typeface="微软雅黑" pitchFamily="34" charset="-122"/>
                <a:cs typeface="Times New Roman" pitchFamily="18" charset="0"/>
              </a:rPr>
              <a:t>C#</a:t>
            </a:r>
            <a:r>
              <a:rPr lang="zh-CN" altLang="en-US" sz="1200" dirty="0" smtClean="0">
                <a:solidFill>
                  <a:schemeClr val="bg1"/>
                </a:solidFill>
                <a:latin typeface="Times New Roman" pitchFamily="18" charset="0"/>
                <a:ea typeface="微软雅黑" pitchFamily="34" charset="-122"/>
                <a:cs typeface="Times New Roman" pitchFamily="18" charset="0"/>
              </a:rPr>
              <a:t>、</a:t>
            </a:r>
            <a:r>
              <a:rPr lang="en-US" altLang="zh-CN" sz="1200" dirty="0" smtClean="0">
                <a:solidFill>
                  <a:schemeClr val="bg1"/>
                </a:solidFill>
                <a:latin typeface="Times New Roman" pitchFamily="18" charset="0"/>
                <a:ea typeface="微软雅黑" pitchFamily="34" charset="-122"/>
                <a:cs typeface="Times New Roman" pitchFamily="18" charset="0"/>
              </a:rPr>
              <a:t>Java</a:t>
            </a:r>
            <a:r>
              <a:rPr lang="zh-CN" altLang="en-US" sz="1200" dirty="0" smtClean="0">
                <a:solidFill>
                  <a:schemeClr val="bg1"/>
                </a:solidFill>
                <a:latin typeface="Times New Roman" pitchFamily="18" charset="0"/>
                <a:ea typeface="微软雅黑" pitchFamily="34" charset="-122"/>
                <a:cs typeface="Times New Roman" pitchFamily="18" charset="0"/>
              </a:rPr>
              <a:t>、</a:t>
            </a:r>
            <a:r>
              <a:rPr lang="en-US" altLang="zh-CN" sz="1200" dirty="0" smtClean="0">
                <a:solidFill>
                  <a:schemeClr val="bg1"/>
                </a:solidFill>
                <a:latin typeface="Times New Roman" pitchFamily="18" charset="0"/>
                <a:ea typeface="微软雅黑" pitchFamily="34" charset="-122"/>
                <a:cs typeface="Times New Roman" pitchFamily="18" charset="0"/>
              </a:rPr>
              <a:t>Python</a:t>
            </a:r>
            <a:r>
              <a:rPr lang="zh-CN" altLang="en-US" sz="1200" dirty="0" smtClean="0">
                <a:solidFill>
                  <a:schemeClr val="bg1"/>
                </a:solidFill>
                <a:latin typeface="Times New Roman" pitchFamily="18" charset="0"/>
                <a:ea typeface="微软雅黑" pitchFamily="34" charset="-122"/>
                <a:cs typeface="Times New Roman" pitchFamily="18" charset="0"/>
              </a:rPr>
              <a:t>、</a:t>
            </a:r>
            <a:r>
              <a:rPr lang="en-US" altLang="zh-CN" sz="1200" dirty="0" err="1" smtClean="0">
                <a:solidFill>
                  <a:schemeClr val="bg1"/>
                </a:solidFill>
                <a:latin typeface="Times New Roman" pitchFamily="18" charset="0"/>
                <a:ea typeface="微软雅黑" pitchFamily="34" charset="-122"/>
                <a:cs typeface="Times New Roman" pitchFamily="18" charset="0"/>
              </a:rPr>
              <a:t>Javascript</a:t>
            </a:r>
            <a:r>
              <a:rPr lang="zh-CN" altLang="en-US" sz="1200" dirty="0" smtClean="0">
                <a:solidFill>
                  <a:schemeClr val="bg1"/>
                </a:solidFill>
                <a:latin typeface="Times New Roman" pitchFamily="18" charset="0"/>
                <a:ea typeface="微软雅黑" pitchFamily="34" charset="-122"/>
                <a:cs typeface="Times New Roman" pitchFamily="18" charset="0"/>
              </a:rPr>
              <a:t>、</a:t>
            </a:r>
            <a:r>
              <a:rPr lang="en-US" altLang="zh-CN" sz="1200" dirty="0" smtClean="0">
                <a:solidFill>
                  <a:schemeClr val="bg1"/>
                </a:solidFill>
                <a:latin typeface="Times New Roman" pitchFamily="18" charset="0"/>
                <a:ea typeface="微软雅黑" pitchFamily="34" charset="-122"/>
                <a:cs typeface="Times New Roman" pitchFamily="18" charset="0"/>
              </a:rPr>
              <a:t>HTML</a:t>
            </a:r>
            <a:r>
              <a:rPr lang="zh-CN" altLang="en-US" sz="1200" dirty="0" smtClean="0">
                <a:solidFill>
                  <a:schemeClr val="bg1"/>
                </a:solidFill>
                <a:latin typeface="Times New Roman" pitchFamily="18" charset="0"/>
                <a:ea typeface="微软雅黑" pitchFamily="34" charset="-122"/>
                <a:cs typeface="Times New Roman" pitchFamily="18" charset="0"/>
              </a:rPr>
              <a:t>等</a:t>
            </a:r>
            <a:endParaRPr lang="zh-CN" altLang="en-US" sz="1200" dirty="0">
              <a:solidFill>
                <a:schemeClr val="bg1"/>
              </a:solidFill>
              <a:latin typeface="Times New Roman" pitchFamily="18" charset="0"/>
              <a:ea typeface="微软雅黑" pitchFamily="34" charset="-122"/>
              <a:cs typeface="Times New Roman" pitchFamily="18" charset="0"/>
            </a:endParaRPr>
          </a:p>
        </p:txBody>
      </p:sp>
      <p:sp>
        <p:nvSpPr>
          <p:cNvPr id="10" name="矩形 9"/>
          <p:cNvSpPr/>
          <p:nvPr/>
        </p:nvSpPr>
        <p:spPr>
          <a:xfrm>
            <a:off x="1028700" y="4220175"/>
            <a:ext cx="3886200" cy="600160"/>
          </a:xfrm>
          <a:prstGeom prst="rect">
            <a:avLst/>
          </a:prstGeom>
        </p:spPr>
        <p:txBody>
          <a:bodyPr wrap="square" lIns="91436" tIns="45718" rIns="91436" bIns="45718">
            <a:spAutoFit/>
          </a:bodyPr>
          <a:lstStyle/>
          <a:p>
            <a:pPr defTabSz="914355"/>
            <a:r>
              <a:rPr lang="zh-CN" altLang="en-US" sz="1800" b="1" dirty="0" smtClean="0">
                <a:solidFill>
                  <a:prstClr val="black"/>
                </a:solidFill>
                <a:latin typeface="微软雅黑" pitchFamily="34" charset="-122"/>
                <a:ea typeface="微软雅黑" pitchFamily="34" charset="-122"/>
              </a:rPr>
              <a:t>适用课程：</a:t>
            </a:r>
            <a:endParaRPr lang="en-US" altLang="zh-CN" sz="1800" b="1" dirty="0" smtClean="0">
              <a:solidFill>
                <a:prstClr val="black"/>
              </a:solidFill>
              <a:latin typeface="微软雅黑" pitchFamily="34" charset="-122"/>
              <a:ea typeface="微软雅黑" pitchFamily="34" charset="-122"/>
            </a:endParaRPr>
          </a:p>
          <a:p>
            <a:pPr defTabSz="914355"/>
            <a:r>
              <a:rPr lang="zh-CN" altLang="en-US" sz="1500" dirty="0" smtClean="0">
                <a:solidFill>
                  <a:prstClr val="black"/>
                </a:solidFill>
                <a:latin typeface="微软雅黑" pitchFamily="34" charset="-122"/>
                <a:ea typeface="微软雅黑" pitchFamily="34" charset="-122"/>
              </a:rPr>
              <a:t>软件工程、编译技术、各种实验报告</a:t>
            </a:r>
            <a:r>
              <a:rPr lang="en-US" altLang="zh-CN" sz="1500" dirty="0" smtClean="0">
                <a:solidFill>
                  <a:prstClr val="black"/>
                </a:solidFill>
                <a:latin typeface="微软雅黑" pitchFamily="34" charset="-122"/>
                <a:ea typeface="微软雅黑" pitchFamily="34" charset="-122"/>
              </a:rPr>
              <a:t>…….</a:t>
            </a:r>
          </a:p>
        </p:txBody>
      </p:sp>
      <p:sp>
        <p:nvSpPr>
          <p:cNvPr id="12"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平台：软件工程</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12294" y="839203"/>
            <a:ext cx="9015663" cy="3394472"/>
          </a:xfrm>
        </p:spPr>
        <p:txBody>
          <a:bodyPr>
            <a:normAutofit/>
          </a:bodyPr>
          <a:lstStyle/>
          <a:p>
            <a:pPr>
              <a:buNone/>
            </a:pPr>
            <a:r>
              <a:rPr lang="zh-CN" altLang="en-US" sz="1600" b="1" dirty="0" smtClean="0">
                <a:latin typeface="微软雅黑" pitchFamily="34" charset="-122"/>
                <a:ea typeface="微软雅黑" pitchFamily="34" charset="-122"/>
              </a:rPr>
              <a:t>基于在线实验环境的项目案例：</a:t>
            </a:r>
            <a:r>
              <a:rPr lang="zh-CN" altLang="en-US" sz="1600" dirty="0" smtClean="0">
                <a:latin typeface="微软雅黑" pitchFamily="34" charset="-122"/>
                <a:ea typeface="微软雅黑" pitchFamily="34" charset="-122"/>
              </a:rPr>
              <a:t>记录实验过程。从实际项目入手，形成对软件工程直观感性的认识</a:t>
            </a:r>
            <a:endParaRPr lang="zh-CN" altLang="en-US" sz="1600" dirty="0">
              <a:latin typeface="微软雅黑" pitchFamily="34" charset="-122"/>
              <a:ea typeface="微软雅黑" pitchFamily="34" charset="-122"/>
            </a:endParaRPr>
          </a:p>
        </p:txBody>
      </p:sp>
      <p:sp>
        <p:nvSpPr>
          <p:cNvPr id="12"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平台：软件工程</a:t>
            </a:r>
          </a:p>
        </p:txBody>
      </p:sp>
      <p:pic>
        <p:nvPicPr>
          <p:cNvPr id="11" name="Picture 2"/>
          <p:cNvPicPr>
            <a:picLocks noChangeAspect="1" noChangeArrowheads="1"/>
          </p:cNvPicPr>
          <p:nvPr/>
        </p:nvPicPr>
        <p:blipFill>
          <a:blip r:embed="rId2" cstate="print"/>
          <a:srcRect/>
          <a:stretch>
            <a:fillRect/>
          </a:stretch>
        </p:blipFill>
        <p:spPr bwMode="auto">
          <a:xfrm>
            <a:off x="641695" y="1266444"/>
            <a:ext cx="8026718" cy="38770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5"/>
          <p:cNvSpPr>
            <a:spLocks noChangeArrowheads="1"/>
          </p:cNvSpPr>
          <p:nvPr/>
        </p:nvSpPr>
        <p:spPr bwMode="auto">
          <a:xfrm>
            <a:off x="3727254" y="1004890"/>
            <a:ext cx="1691878" cy="1699022"/>
          </a:xfrm>
          <a:prstGeom prst="ellipse">
            <a:avLst/>
          </a:prstGeom>
          <a:solidFill>
            <a:srgbClr val="4E4B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 name="Freeform 8"/>
          <p:cNvSpPr>
            <a:spLocks/>
          </p:cNvSpPr>
          <p:nvPr/>
        </p:nvSpPr>
        <p:spPr bwMode="auto">
          <a:xfrm>
            <a:off x="3643913" y="1846662"/>
            <a:ext cx="1858565" cy="940594"/>
          </a:xfrm>
          <a:custGeom>
            <a:avLst/>
            <a:gdLst>
              <a:gd name="T0" fmla="*/ 3963 w 3963"/>
              <a:gd name="T1" fmla="*/ 0 h 1997"/>
              <a:gd name="T2" fmla="*/ 3963 w 3963"/>
              <a:gd name="T3" fmla="*/ 16 h 1997"/>
              <a:gd name="T4" fmla="*/ 1982 w 3963"/>
              <a:gd name="T5" fmla="*/ 1997 h 1997"/>
              <a:gd name="T6" fmla="*/ 0 w 3963"/>
              <a:gd name="T7" fmla="*/ 16 h 1997"/>
            </a:gdLst>
            <a:ahLst/>
            <a:cxnLst>
              <a:cxn ang="0">
                <a:pos x="T0" y="T1"/>
              </a:cxn>
              <a:cxn ang="0">
                <a:pos x="T2" y="T3"/>
              </a:cxn>
              <a:cxn ang="0">
                <a:pos x="T4" y="T5"/>
              </a:cxn>
              <a:cxn ang="0">
                <a:pos x="T6" y="T7"/>
              </a:cxn>
            </a:cxnLst>
            <a:rect l="0" t="0" r="r" b="b"/>
            <a:pathLst>
              <a:path w="3963" h="1997">
                <a:moveTo>
                  <a:pt x="3963" y="0"/>
                </a:moveTo>
                <a:cubicBezTo>
                  <a:pt x="3963" y="5"/>
                  <a:pt x="3963" y="11"/>
                  <a:pt x="3963" y="16"/>
                </a:cubicBezTo>
                <a:cubicBezTo>
                  <a:pt x="3963" y="1110"/>
                  <a:pt x="3076" y="1997"/>
                  <a:pt x="1982" y="1997"/>
                </a:cubicBezTo>
                <a:cubicBezTo>
                  <a:pt x="888" y="1997"/>
                  <a:pt x="0" y="1110"/>
                  <a:pt x="0" y="16"/>
                </a:cubicBezTo>
              </a:path>
            </a:pathLst>
          </a:custGeom>
          <a:noFill/>
          <a:ln w="8" cap="flat" cmpd="sng">
            <a:solidFill>
              <a:srgbClr val="4E4B49"/>
            </a:solidFill>
            <a:prstDash val="dash"/>
            <a:round/>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a:p>
        </p:txBody>
      </p:sp>
      <p:sp>
        <p:nvSpPr>
          <p:cNvPr id="6" name="Oval 9"/>
          <p:cNvSpPr>
            <a:spLocks noChangeArrowheads="1"/>
          </p:cNvSpPr>
          <p:nvPr/>
        </p:nvSpPr>
        <p:spPr bwMode="auto">
          <a:xfrm>
            <a:off x="5450087" y="1784747"/>
            <a:ext cx="104775" cy="104775"/>
          </a:xfrm>
          <a:prstGeom prst="ellipse">
            <a:avLst/>
          </a:prstGeom>
          <a:solidFill>
            <a:srgbClr val="EB3D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7" name="Oval 10"/>
          <p:cNvSpPr>
            <a:spLocks noChangeArrowheads="1"/>
          </p:cNvSpPr>
          <p:nvPr/>
        </p:nvSpPr>
        <p:spPr bwMode="auto">
          <a:xfrm>
            <a:off x="3590334" y="1784747"/>
            <a:ext cx="103585" cy="104775"/>
          </a:xfrm>
          <a:prstGeom prst="ellipse">
            <a:avLst/>
          </a:prstGeom>
          <a:solidFill>
            <a:srgbClr val="EB3D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8" name="TextBox 13"/>
          <p:cNvSpPr txBox="1">
            <a:spLocks noChangeArrowheads="1"/>
          </p:cNvSpPr>
          <p:nvPr/>
        </p:nvSpPr>
        <p:spPr bwMode="auto">
          <a:xfrm>
            <a:off x="3967760" y="1194199"/>
            <a:ext cx="1255472" cy="1246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sz="7500" dirty="0" smtClean="0">
                <a:solidFill>
                  <a:srgbClr val="F8F8F8"/>
                </a:solidFill>
              </a:rPr>
              <a:t>07</a:t>
            </a:r>
            <a:endParaRPr lang="zh-CN" altLang="en-US" sz="7500" dirty="0">
              <a:solidFill>
                <a:srgbClr val="F8F8F8"/>
              </a:solidFill>
            </a:endParaRPr>
          </a:p>
        </p:txBody>
      </p:sp>
      <p:cxnSp>
        <p:nvCxnSpPr>
          <p:cNvPr id="9" name="直接连接符 15"/>
          <p:cNvCxnSpPr>
            <a:cxnSpLocks noChangeShapeType="1"/>
          </p:cNvCxnSpPr>
          <p:nvPr/>
        </p:nvCxnSpPr>
        <p:spPr bwMode="auto">
          <a:xfrm>
            <a:off x="2358033" y="3083719"/>
            <a:ext cx="4427934" cy="0"/>
          </a:xfrm>
          <a:prstGeom prst="line">
            <a:avLst/>
          </a:prstGeom>
          <a:noFill/>
          <a:ln w="9525" cmpd="sng">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0" name="TextBox 17"/>
          <p:cNvSpPr txBox="1">
            <a:spLocks noChangeArrowheads="1"/>
          </p:cNvSpPr>
          <p:nvPr/>
        </p:nvSpPr>
        <p:spPr bwMode="auto">
          <a:xfrm>
            <a:off x="1703702" y="3239805"/>
            <a:ext cx="642964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smtClean="0">
                <a:latin typeface="微软雅黑" panose="020B0503020204020204" pitchFamily="34" charset="-122"/>
                <a:ea typeface="微软雅黑" panose="020B0503020204020204" pitchFamily="34" charset="-122"/>
              </a:rPr>
              <a:t>数据库在线实验</a:t>
            </a:r>
            <a:r>
              <a:rPr lang="zh-CN" altLang="en-US" sz="2400" dirty="0" smtClean="0">
                <a:latin typeface="微软雅黑" panose="020B0503020204020204" pitchFamily="34" charset="-122"/>
                <a:ea typeface="微软雅黑" panose="020B0503020204020204" pitchFamily="34" charset="-122"/>
              </a:rPr>
              <a:t>：支持</a:t>
            </a:r>
            <a:r>
              <a:rPr lang="en-US" altLang="zh-CN" sz="2400" dirty="0" smtClean="0">
                <a:latin typeface="微软雅黑" panose="020B0503020204020204" pitchFamily="34" charset="-122"/>
                <a:ea typeface="微软雅黑" panose="020B0503020204020204" pitchFamily="34" charset="-122"/>
              </a:rPr>
              <a:t>SQL</a:t>
            </a:r>
            <a:r>
              <a:rPr lang="zh-CN" altLang="en-US" sz="2400" dirty="0" smtClean="0">
                <a:latin typeface="微软雅黑" panose="020B0503020204020204" pitchFamily="34" charset="-122"/>
                <a:ea typeface="微软雅黑" panose="020B0503020204020204" pitchFamily="34" charset="-122"/>
              </a:rPr>
              <a:t>自动评测</a:t>
            </a:r>
          </a:p>
        </p:txBody>
      </p:sp>
      <p:sp>
        <p:nvSpPr>
          <p:cNvPr id="11" name="TextBox 49"/>
          <p:cNvSpPr txBox="1">
            <a:spLocks noChangeArrowheads="1"/>
          </p:cNvSpPr>
          <p:nvPr/>
        </p:nvSpPr>
        <p:spPr bwMode="auto">
          <a:xfrm>
            <a:off x="3480915" y="3661173"/>
            <a:ext cx="2819217" cy="7155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en-US" dirty="0" smtClean="0">
                <a:solidFill>
                  <a:srgbClr val="4D4D4D"/>
                </a:solidFill>
                <a:latin typeface="微软雅黑" panose="020B0503020204020204" pitchFamily="34" charset="-122"/>
                <a:ea typeface="微软雅黑" panose="020B0503020204020204" pitchFamily="34" charset="-122"/>
              </a:rPr>
              <a:t>◎</a:t>
            </a:r>
            <a:r>
              <a:rPr lang="en-US" altLang="zh-CN" dirty="0" smtClean="0">
                <a:solidFill>
                  <a:srgbClr val="4D4D4D"/>
                </a:solidFill>
                <a:latin typeface="微软雅黑" panose="020B0503020204020204" pitchFamily="34" charset="-122"/>
                <a:ea typeface="微软雅黑" panose="020B0503020204020204" pitchFamily="34" charset="-122"/>
              </a:rPr>
              <a:t>SQL</a:t>
            </a:r>
            <a:r>
              <a:rPr lang="zh-CN" altLang="en-US" dirty="0" smtClean="0">
                <a:solidFill>
                  <a:srgbClr val="4D4D4D"/>
                </a:solidFill>
                <a:latin typeface="微软雅黑" panose="020B0503020204020204" pitchFamily="34" charset="-122"/>
                <a:ea typeface="微软雅黑" panose="020B0503020204020204" pitchFamily="34" charset="-122"/>
              </a:rPr>
              <a:t>自动评测</a:t>
            </a:r>
            <a:r>
              <a:rPr lang="en-US" altLang="zh-CN" dirty="0" smtClean="0">
                <a:solidFill>
                  <a:srgbClr val="4D4D4D"/>
                </a:solidFill>
                <a:latin typeface="微软雅黑" panose="020B0503020204020204" pitchFamily="34" charset="-122"/>
                <a:ea typeface="微软雅黑" panose="020B0503020204020204" pitchFamily="34" charset="-122"/>
              </a:rPr>
              <a:t>	</a:t>
            </a: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在线项目实验</a:t>
            </a:r>
            <a:endParaRPr lang="en-US" altLang="zh-CN" dirty="0" smtClean="0">
              <a:solidFill>
                <a:srgbClr val="4D4D4D"/>
              </a:solidFill>
              <a:latin typeface="微软雅黑" panose="020B0503020204020204" pitchFamily="34" charset="-122"/>
              <a:ea typeface="微软雅黑" panose="020B0503020204020204" pitchFamily="34" charset="-122"/>
            </a:endParaRPr>
          </a:p>
          <a:p>
            <a:pPr eaLnBrk="1" hangingPunct="1">
              <a:lnSpc>
                <a:spcPct val="150000"/>
              </a:lnSpc>
            </a:pPr>
            <a:endParaRPr lang="zh-CN" altLang="en-US" dirty="0">
              <a:solidFill>
                <a:srgbClr val="4D4D4D"/>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2620635321"/>
      </p:ext>
    </p:extLst>
  </p:cSld>
  <p:clrMapOvr>
    <a:masterClrMapping/>
  </p:clrMapOvr>
  <p:transition>
    <p:blinds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bwMode="auto">
          <a:xfrm>
            <a:off x="647700" y="1"/>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在线实验环境独特之处</a:t>
            </a:r>
          </a:p>
        </p:txBody>
      </p:sp>
      <p:sp>
        <p:nvSpPr>
          <p:cNvPr id="12" name="文本框 50"/>
          <p:cNvSpPr>
            <a:spLocks noChangeArrowheads="1"/>
          </p:cNvSpPr>
          <p:nvPr/>
        </p:nvSpPr>
        <p:spPr bwMode="auto">
          <a:xfrm>
            <a:off x="338662" y="1701402"/>
            <a:ext cx="3528488" cy="1107994"/>
          </a:xfrm>
          <a:prstGeom prst="rect">
            <a:avLst/>
          </a:prstGeom>
          <a:noFill/>
          <a:ln w="9525">
            <a:noFill/>
            <a:miter lim="800000"/>
            <a:headEnd/>
            <a:tailEnd/>
          </a:ln>
        </p:spPr>
        <p:txBody>
          <a:bodyPr wrap="square" lIns="68576" tIns="34289" rIns="68576" bIns="34289">
            <a:spAutoFit/>
          </a:bodyPr>
          <a:lstStyle/>
          <a:p>
            <a:r>
              <a:rPr lang="zh-CN" altLang="en-US" sz="1800" b="1" dirty="0" smtClean="0">
                <a:solidFill>
                  <a:srgbClr val="000000"/>
                </a:solidFill>
                <a:latin typeface="微软雅黑" pitchFamily="34" charset="-122"/>
                <a:ea typeface="微软雅黑" pitchFamily="34" charset="-122"/>
                <a:sym typeface="方正姚体" pitchFamily="2" charset="-122"/>
              </a:rPr>
              <a:t>真正打破时空限制</a:t>
            </a:r>
            <a:endParaRPr lang="en-US" sz="1800" b="1" dirty="0">
              <a:solidFill>
                <a:srgbClr val="000000"/>
              </a:solidFill>
              <a:latin typeface="微软雅黑" pitchFamily="34" charset="-122"/>
              <a:ea typeface="微软雅黑" pitchFamily="34" charset="-122"/>
              <a:sym typeface="方正姚体" pitchFamily="2" charset="-122"/>
            </a:endParaRPr>
          </a:p>
          <a:p>
            <a:pPr marL="257175" indent="-257175">
              <a:lnSpc>
                <a:spcPct val="150000"/>
              </a:lnSpc>
              <a:buAutoNum type="arabicPeriod"/>
            </a:pPr>
            <a:r>
              <a:rPr lang="en-US" altLang="zh-CN" sz="1100" dirty="0" smtClean="0">
                <a:latin typeface="微软雅黑" pitchFamily="34" charset="-122"/>
                <a:ea typeface="微软雅黑" pitchFamily="34" charset="-122"/>
              </a:rPr>
              <a:t>B / S </a:t>
            </a:r>
            <a:r>
              <a:rPr lang="zh-CN" altLang="en-US" sz="1100" dirty="0" smtClean="0">
                <a:latin typeface="微软雅黑" pitchFamily="34" charset="-122"/>
                <a:ea typeface="微软雅黑" pitchFamily="34" charset="-122"/>
              </a:rPr>
              <a:t>架构，不需要配置客户端</a:t>
            </a:r>
            <a:endParaRPr lang="en-US" altLang="zh-CN" sz="1100" dirty="0" smtClean="0">
              <a:latin typeface="微软雅黑" pitchFamily="34" charset="-122"/>
              <a:ea typeface="微软雅黑" pitchFamily="34" charset="-122"/>
            </a:endParaRPr>
          </a:p>
          <a:p>
            <a:pPr marL="257175" indent="-257175">
              <a:lnSpc>
                <a:spcPct val="150000"/>
              </a:lnSpc>
              <a:buAutoNum type="arabicPeriod"/>
            </a:pPr>
            <a:r>
              <a:rPr lang="zh-CN" altLang="en-US" sz="1100" dirty="0" smtClean="0">
                <a:solidFill>
                  <a:srgbClr val="000000"/>
                </a:solidFill>
                <a:latin typeface="微软雅黑" pitchFamily="34" charset="-122"/>
                <a:ea typeface="微软雅黑" pitchFamily="34" charset="-122"/>
                <a:sym typeface="方正姚体" pitchFamily="2" charset="-122"/>
              </a:rPr>
              <a:t>无论多少用户，只需要一个公网</a:t>
            </a:r>
            <a:r>
              <a:rPr lang="en-US" altLang="zh-CN" sz="1100" dirty="0" smtClean="0">
                <a:solidFill>
                  <a:srgbClr val="000000"/>
                </a:solidFill>
                <a:latin typeface="微软雅黑" pitchFamily="34" charset="-122"/>
                <a:ea typeface="微软雅黑" pitchFamily="34" charset="-122"/>
                <a:sym typeface="方正姚体" pitchFamily="2" charset="-122"/>
              </a:rPr>
              <a:t>IP</a:t>
            </a:r>
            <a:r>
              <a:rPr lang="zh-CN" altLang="en-US" sz="1100" dirty="0" smtClean="0">
                <a:solidFill>
                  <a:srgbClr val="000000"/>
                </a:solidFill>
                <a:latin typeface="微软雅黑" pitchFamily="34" charset="-122"/>
                <a:ea typeface="微软雅黑" pitchFamily="34" charset="-122"/>
                <a:sym typeface="方正姚体" pitchFamily="2" charset="-122"/>
              </a:rPr>
              <a:t>；</a:t>
            </a:r>
            <a:r>
              <a:rPr lang="zh-CN" altLang="en-US" sz="1100" b="1" dirty="0" smtClean="0">
                <a:solidFill>
                  <a:srgbClr val="000000"/>
                </a:solidFill>
                <a:latin typeface="微软雅黑" pitchFamily="34" charset="-122"/>
                <a:ea typeface="微软雅黑" pitchFamily="34" charset="-122"/>
                <a:sym typeface="方正姚体" pitchFamily="2" charset="-122"/>
              </a:rPr>
              <a:t>支持分布式部署，可以无限扩展</a:t>
            </a:r>
            <a:endParaRPr lang="en-US" sz="1100" b="1" dirty="0">
              <a:solidFill>
                <a:srgbClr val="000000"/>
              </a:solidFill>
              <a:latin typeface="微软雅黑" pitchFamily="34" charset="-122"/>
              <a:ea typeface="微软雅黑" pitchFamily="34" charset="-122"/>
              <a:sym typeface="方正姚体" pitchFamily="2" charset="-122"/>
            </a:endParaRPr>
          </a:p>
        </p:txBody>
      </p:sp>
      <p:sp>
        <p:nvSpPr>
          <p:cNvPr id="13" name="圆角矩形 12"/>
          <p:cNvSpPr/>
          <p:nvPr/>
        </p:nvSpPr>
        <p:spPr>
          <a:xfrm>
            <a:off x="495427" y="926127"/>
            <a:ext cx="1823815" cy="381175"/>
          </a:xfrm>
          <a:prstGeom prst="round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dirty="0" smtClean="0">
                <a:solidFill>
                  <a:schemeClr val="bg1"/>
                </a:solidFill>
                <a:latin typeface="微软雅黑" pitchFamily="34" charset="-122"/>
                <a:ea typeface="微软雅黑" pitchFamily="34" charset="-122"/>
              </a:rPr>
              <a:t>CG</a:t>
            </a:r>
            <a:r>
              <a:rPr lang="zh-CN" altLang="en-US" dirty="0" smtClean="0">
                <a:solidFill>
                  <a:schemeClr val="bg1"/>
                </a:solidFill>
                <a:latin typeface="微软雅黑" pitchFamily="34" charset="-122"/>
                <a:ea typeface="微软雅黑" pitchFamily="34" charset="-122"/>
              </a:rPr>
              <a:t>在线实验环境</a:t>
            </a:r>
            <a:endParaRPr lang="zh-CN" altLang="en-US" dirty="0">
              <a:solidFill>
                <a:schemeClr val="bg1"/>
              </a:solidFill>
              <a:latin typeface="微软雅黑" pitchFamily="34" charset="-122"/>
              <a:ea typeface="微软雅黑" pitchFamily="34" charset="-122"/>
            </a:endParaRPr>
          </a:p>
        </p:txBody>
      </p:sp>
      <p:sp>
        <p:nvSpPr>
          <p:cNvPr id="14" name="圆角矩形 13"/>
          <p:cNvSpPr/>
          <p:nvPr/>
        </p:nvSpPr>
        <p:spPr>
          <a:xfrm>
            <a:off x="5334127" y="973752"/>
            <a:ext cx="1823815" cy="381175"/>
          </a:xfrm>
          <a:prstGeom prst="round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dirty="0" smtClean="0">
                <a:solidFill>
                  <a:schemeClr val="bg1"/>
                </a:solidFill>
                <a:latin typeface="微软雅黑" pitchFamily="34" charset="-122"/>
                <a:ea typeface="微软雅黑" pitchFamily="34" charset="-122"/>
              </a:rPr>
              <a:t>其它在线实验</a:t>
            </a:r>
            <a:endParaRPr lang="zh-CN" altLang="en-US" dirty="0">
              <a:solidFill>
                <a:schemeClr val="bg1"/>
              </a:solidFill>
              <a:latin typeface="微软雅黑" pitchFamily="34" charset="-122"/>
              <a:ea typeface="微软雅黑" pitchFamily="34" charset="-122"/>
            </a:endParaRPr>
          </a:p>
        </p:txBody>
      </p:sp>
      <p:sp>
        <p:nvSpPr>
          <p:cNvPr id="15" name="文本框 50"/>
          <p:cNvSpPr>
            <a:spLocks noChangeArrowheads="1"/>
          </p:cNvSpPr>
          <p:nvPr/>
        </p:nvSpPr>
        <p:spPr bwMode="auto">
          <a:xfrm>
            <a:off x="5205937" y="1701402"/>
            <a:ext cx="3738038" cy="1361909"/>
          </a:xfrm>
          <a:prstGeom prst="rect">
            <a:avLst/>
          </a:prstGeom>
          <a:noFill/>
          <a:ln w="9525">
            <a:noFill/>
            <a:miter lim="800000"/>
            <a:headEnd/>
            <a:tailEnd/>
          </a:ln>
        </p:spPr>
        <p:txBody>
          <a:bodyPr wrap="square" lIns="68576" tIns="34289" rIns="68576" bIns="34289">
            <a:spAutoFit/>
          </a:bodyPr>
          <a:lstStyle/>
          <a:p>
            <a:r>
              <a:rPr lang="zh-CN" altLang="en-US" sz="1800" b="1" dirty="0" smtClean="0">
                <a:solidFill>
                  <a:srgbClr val="000000"/>
                </a:solidFill>
                <a:latin typeface="微软雅黑" pitchFamily="34" charset="-122"/>
                <a:ea typeface="微软雅黑" pitchFamily="34" charset="-122"/>
                <a:sym typeface="方正姚体" pitchFamily="2" charset="-122"/>
              </a:rPr>
              <a:t>时空局限性</a:t>
            </a:r>
            <a:endParaRPr lang="en-US" sz="1800" b="1" dirty="0" smtClean="0">
              <a:solidFill>
                <a:srgbClr val="000000"/>
              </a:solidFill>
              <a:latin typeface="微软雅黑" pitchFamily="34" charset="-122"/>
              <a:ea typeface="微软雅黑" pitchFamily="34" charset="-122"/>
              <a:sym typeface="方正姚体" pitchFamily="2" charset="-122"/>
            </a:endParaRPr>
          </a:p>
          <a:p>
            <a:pPr marL="257175" indent="-257175">
              <a:lnSpc>
                <a:spcPct val="150000"/>
              </a:lnSpc>
              <a:buAutoNum type="arabicPeriod"/>
            </a:pPr>
            <a:r>
              <a:rPr lang="zh-CN" altLang="en-US" sz="1100" smtClean="0">
                <a:latin typeface="微软雅黑" pitchFamily="34" charset="-122"/>
                <a:ea typeface="微软雅黑" pitchFamily="34" charset="-122"/>
              </a:rPr>
              <a:t>多数为</a:t>
            </a:r>
            <a:r>
              <a:rPr lang="en-US" altLang="zh-CN" sz="1100" smtClean="0">
                <a:latin typeface="微软雅黑" pitchFamily="34" charset="-122"/>
                <a:ea typeface="微软雅黑" pitchFamily="34" charset="-122"/>
              </a:rPr>
              <a:t>C </a:t>
            </a:r>
            <a:r>
              <a:rPr lang="en-US" altLang="zh-CN" sz="1100" dirty="0" smtClean="0">
                <a:latin typeface="微软雅黑" pitchFamily="34" charset="-122"/>
                <a:ea typeface="微软雅黑" pitchFamily="34" charset="-122"/>
              </a:rPr>
              <a:t>/ S</a:t>
            </a:r>
            <a:r>
              <a:rPr lang="zh-CN" altLang="en-US" sz="1100" dirty="0" smtClean="0">
                <a:latin typeface="微软雅黑" pitchFamily="34" charset="-122"/>
                <a:ea typeface="微软雅黑" pitchFamily="34" charset="-122"/>
              </a:rPr>
              <a:t>架构，学生自带电脑配置开发环境面临环境多样性问题，安装、配置、调试存在大量不一致。</a:t>
            </a:r>
            <a:endParaRPr lang="en-US" altLang="zh-CN" sz="1100" dirty="0" smtClean="0">
              <a:latin typeface="微软雅黑" pitchFamily="34" charset="-122"/>
              <a:ea typeface="微软雅黑" pitchFamily="34" charset="-122"/>
            </a:endParaRPr>
          </a:p>
          <a:p>
            <a:pPr marL="257175" indent="-257175">
              <a:lnSpc>
                <a:spcPct val="150000"/>
              </a:lnSpc>
              <a:buAutoNum type="arabicPeriod"/>
            </a:pPr>
            <a:r>
              <a:rPr lang="zh-CN" altLang="en-US" sz="1100" smtClean="0">
                <a:solidFill>
                  <a:srgbClr val="000000"/>
                </a:solidFill>
                <a:latin typeface="微软雅黑" pitchFamily="34" charset="-122"/>
                <a:ea typeface="微软雅黑" pitchFamily="34" charset="-122"/>
                <a:sym typeface="方正姚体" pitchFamily="2" charset="-122"/>
              </a:rPr>
              <a:t>无法分布式部署，扩展能力有限，</a:t>
            </a:r>
            <a:r>
              <a:rPr lang="zh-CN" altLang="en-US" sz="1100" dirty="0" smtClean="0">
                <a:solidFill>
                  <a:srgbClr val="000000"/>
                </a:solidFill>
                <a:latin typeface="微软雅黑" pitchFamily="34" charset="-122"/>
                <a:ea typeface="微软雅黑" pitchFamily="34" charset="-122"/>
                <a:sym typeface="方正姚体" pitchFamily="2" charset="-122"/>
              </a:rPr>
              <a:t>限定学生只能在小范围内使用。</a:t>
            </a:r>
            <a:endParaRPr lang="en-US" sz="1100" dirty="0">
              <a:solidFill>
                <a:srgbClr val="000000"/>
              </a:solidFill>
              <a:latin typeface="微软雅黑" pitchFamily="34" charset="-122"/>
              <a:ea typeface="微软雅黑" pitchFamily="34" charset="-122"/>
              <a:sym typeface="方正姚体" pitchFamily="2" charset="-122"/>
            </a:endParaRPr>
          </a:p>
        </p:txBody>
      </p:sp>
      <p:sp>
        <p:nvSpPr>
          <p:cNvPr id="16" name="文本框 50"/>
          <p:cNvSpPr>
            <a:spLocks noChangeArrowheads="1"/>
          </p:cNvSpPr>
          <p:nvPr/>
        </p:nvSpPr>
        <p:spPr bwMode="auto">
          <a:xfrm>
            <a:off x="326756" y="3250676"/>
            <a:ext cx="3528488" cy="1615825"/>
          </a:xfrm>
          <a:prstGeom prst="rect">
            <a:avLst/>
          </a:prstGeom>
          <a:noFill/>
          <a:ln w="9525">
            <a:noFill/>
            <a:miter lim="800000"/>
            <a:headEnd/>
            <a:tailEnd/>
          </a:ln>
        </p:spPr>
        <p:txBody>
          <a:bodyPr wrap="square" lIns="68576" tIns="34289" rIns="68576" bIns="34289">
            <a:spAutoFit/>
          </a:bodyPr>
          <a:lstStyle/>
          <a:p>
            <a:r>
              <a:rPr lang="zh-CN" altLang="en-US" sz="1800" b="1" dirty="0" smtClean="0">
                <a:solidFill>
                  <a:srgbClr val="000000"/>
                </a:solidFill>
                <a:latin typeface="微软雅黑" pitchFamily="34" charset="-122"/>
                <a:ea typeface="微软雅黑" pitchFamily="34" charset="-122"/>
                <a:sym typeface="方正姚体" pitchFamily="2" charset="-122"/>
              </a:rPr>
              <a:t>可挂载任何虚拟平台</a:t>
            </a:r>
            <a:endParaRPr lang="en-US" altLang="zh-CN" sz="1800" b="1" dirty="0" smtClean="0">
              <a:solidFill>
                <a:srgbClr val="000000"/>
              </a:solidFill>
              <a:latin typeface="微软雅黑" pitchFamily="34" charset="-122"/>
              <a:ea typeface="微软雅黑" pitchFamily="34" charset="-122"/>
              <a:sym typeface="方正姚体" pitchFamily="2" charset="-122"/>
            </a:endParaRPr>
          </a:p>
          <a:p>
            <a:pPr marL="257175" indent="-257175">
              <a:lnSpc>
                <a:spcPct val="150000"/>
              </a:lnSpc>
              <a:buFont typeface="+mj-lt"/>
              <a:buAutoNum type="arabicPeriod"/>
            </a:pPr>
            <a:r>
              <a:rPr lang="zh-CN" altLang="en-US" sz="1100" dirty="0" smtClean="0">
                <a:latin typeface="微软雅黑" pitchFamily="34" charset="-122"/>
                <a:ea typeface="微软雅黑" pitchFamily="34" charset="-122"/>
              </a:rPr>
              <a:t>支持任何虚拟化技术：</a:t>
            </a:r>
            <a:r>
              <a:rPr lang="en-US" altLang="zh-CN" sz="1100" dirty="0" err="1" smtClean="0">
                <a:latin typeface="微软雅黑" pitchFamily="34" charset="-122"/>
                <a:ea typeface="微软雅黑" pitchFamily="34" charset="-122"/>
                <a:sym typeface="方正姚体" pitchFamily="2" charset="-122"/>
              </a:rPr>
              <a:t>Vmware</a:t>
            </a:r>
            <a:r>
              <a:rPr lang="zh-CN" altLang="en-US" sz="1100" dirty="0" smtClean="0">
                <a:latin typeface="微软雅黑" pitchFamily="34" charset="-122"/>
                <a:ea typeface="微软雅黑" pitchFamily="34" charset="-122"/>
                <a:sym typeface="方正姚体" pitchFamily="2" charset="-122"/>
              </a:rPr>
              <a:t>、</a:t>
            </a:r>
            <a:r>
              <a:rPr lang="en-US" altLang="zh-CN" sz="1100" dirty="0" err="1" smtClean="0">
                <a:latin typeface="微软雅黑" pitchFamily="34" charset="-122"/>
                <a:ea typeface="微软雅黑" pitchFamily="34" charset="-122"/>
                <a:sym typeface="方正姚体" pitchFamily="2" charset="-122"/>
              </a:rPr>
              <a:t>OpenStack</a:t>
            </a:r>
            <a:r>
              <a:rPr lang="zh-CN" altLang="en-US" sz="1100" dirty="0" smtClean="0">
                <a:latin typeface="微软雅黑" pitchFamily="34" charset="-122"/>
                <a:ea typeface="微软雅黑" pitchFamily="34" charset="-122"/>
                <a:sym typeface="方正姚体" pitchFamily="2" charset="-122"/>
              </a:rPr>
              <a:t>、</a:t>
            </a:r>
            <a:r>
              <a:rPr lang="en-US" altLang="zh-CN" sz="1100" dirty="0" err="1" smtClean="0">
                <a:latin typeface="微软雅黑" pitchFamily="34" charset="-122"/>
                <a:ea typeface="微软雅黑" pitchFamily="34" charset="-122"/>
                <a:sym typeface="方正姚体" pitchFamily="2" charset="-122"/>
              </a:rPr>
              <a:t>CloudStack</a:t>
            </a:r>
            <a:r>
              <a:rPr lang="zh-CN" altLang="en-US" sz="1100" dirty="0" smtClean="0">
                <a:latin typeface="微软雅黑" pitchFamily="34" charset="-122"/>
                <a:ea typeface="微软雅黑" pitchFamily="34" charset="-122"/>
                <a:sym typeface="方正姚体" pitchFamily="2" charset="-122"/>
              </a:rPr>
              <a:t>、</a:t>
            </a:r>
            <a:r>
              <a:rPr lang="en-US" altLang="zh-CN" sz="1100" dirty="0" err="1" smtClean="0">
                <a:latin typeface="微软雅黑" pitchFamily="34" charset="-122"/>
                <a:ea typeface="微软雅黑" pitchFamily="34" charset="-122"/>
                <a:sym typeface="方正姚体" pitchFamily="2" charset="-122"/>
              </a:rPr>
              <a:t>Docker</a:t>
            </a:r>
            <a:r>
              <a:rPr lang="zh-CN" altLang="en-US" sz="1100" dirty="0" smtClean="0">
                <a:latin typeface="微软雅黑" pitchFamily="34" charset="-122"/>
                <a:ea typeface="微软雅黑" pitchFamily="34" charset="-122"/>
                <a:sym typeface="方正姚体" pitchFamily="2" charset="-122"/>
              </a:rPr>
              <a:t>、阿里云、腾讯云 等。既可以挂载私有云，也可以挂载公有云。</a:t>
            </a:r>
            <a:endParaRPr lang="en-US" altLang="zh-CN" sz="1100" dirty="0" smtClean="0">
              <a:latin typeface="微软雅黑" pitchFamily="34" charset="-122"/>
              <a:ea typeface="微软雅黑" pitchFamily="34" charset="-122"/>
              <a:sym typeface="方正姚体" pitchFamily="2" charset="-122"/>
            </a:endParaRPr>
          </a:p>
          <a:p>
            <a:pPr marL="257175" indent="-257175">
              <a:lnSpc>
                <a:spcPct val="150000"/>
              </a:lnSpc>
              <a:buFont typeface="+mj-lt"/>
              <a:buAutoNum type="arabicPeriod"/>
            </a:pPr>
            <a:r>
              <a:rPr lang="zh-CN" altLang="en-US" sz="1100" dirty="0" smtClean="0">
                <a:latin typeface="微软雅黑" pitchFamily="34" charset="-122"/>
                <a:ea typeface="微软雅黑" pitchFamily="34" charset="-122"/>
              </a:rPr>
              <a:t>可以充分利用学校现有的计算中心（云计算中心）物理设备，为学校打造计算机实验在线</a:t>
            </a:r>
            <a:r>
              <a:rPr lang="zh-CN" altLang="en-US" sz="1100" smtClean="0">
                <a:latin typeface="微软雅黑" pitchFamily="34" charset="-122"/>
                <a:ea typeface="微软雅黑" pitchFamily="34" charset="-122"/>
              </a:rPr>
              <a:t>机房</a:t>
            </a:r>
            <a:r>
              <a:rPr lang="zh-CN" altLang="en-US" sz="1100" smtClean="0"/>
              <a:t>。</a:t>
            </a:r>
            <a:endParaRPr lang="en-US" altLang="zh-CN" sz="1100" b="1" dirty="0" smtClean="0">
              <a:latin typeface="微软雅黑" pitchFamily="34" charset="-122"/>
              <a:ea typeface="微软雅黑" pitchFamily="34" charset="-122"/>
              <a:sym typeface="方正姚体" pitchFamily="2" charset="-122"/>
            </a:endParaRPr>
          </a:p>
        </p:txBody>
      </p:sp>
      <p:sp>
        <p:nvSpPr>
          <p:cNvPr id="17" name="文本框 50"/>
          <p:cNvSpPr>
            <a:spLocks noChangeArrowheads="1"/>
          </p:cNvSpPr>
          <p:nvPr/>
        </p:nvSpPr>
        <p:spPr bwMode="auto">
          <a:xfrm>
            <a:off x="5174981" y="3193526"/>
            <a:ext cx="3528488" cy="1615825"/>
          </a:xfrm>
          <a:prstGeom prst="rect">
            <a:avLst/>
          </a:prstGeom>
          <a:noFill/>
          <a:ln w="9525">
            <a:noFill/>
            <a:miter lim="800000"/>
            <a:headEnd/>
            <a:tailEnd/>
          </a:ln>
        </p:spPr>
        <p:txBody>
          <a:bodyPr wrap="square" lIns="68576" tIns="34289" rIns="68576" bIns="34289">
            <a:spAutoFit/>
          </a:bodyPr>
          <a:lstStyle/>
          <a:p>
            <a:r>
              <a:rPr lang="zh-CN" altLang="en-US" sz="1800" b="1" dirty="0" smtClean="0">
                <a:solidFill>
                  <a:srgbClr val="000000"/>
                </a:solidFill>
                <a:latin typeface="微软雅黑" pitchFamily="34" charset="-122"/>
                <a:ea typeface="微软雅黑" pitchFamily="34" charset="-122"/>
                <a:sym typeface="方正姚体" pitchFamily="2" charset="-122"/>
              </a:rPr>
              <a:t>绑定某类虚拟化平台</a:t>
            </a:r>
            <a:endParaRPr lang="en-US" altLang="zh-CN" sz="1800" b="1" dirty="0" smtClean="0">
              <a:solidFill>
                <a:srgbClr val="000000"/>
              </a:solidFill>
              <a:latin typeface="微软雅黑" pitchFamily="34" charset="-122"/>
              <a:ea typeface="微软雅黑" pitchFamily="34" charset="-122"/>
              <a:sym typeface="方正姚体" pitchFamily="2" charset="-122"/>
            </a:endParaRPr>
          </a:p>
          <a:p>
            <a:pPr>
              <a:lnSpc>
                <a:spcPct val="150000"/>
              </a:lnSpc>
            </a:pPr>
            <a:r>
              <a:rPr lang="zh-CN" altLang="en-US" sz="1100" dirty="0" smtClean="0">
                <a:latin typeface="微软雅黑" pitchFamily="34" charset="-122"/>
                <a:ea typeface="微软雅黑" pitchFamily="34" charset="-122"/>
                <a:sym typeface="方正姚体" pitchFamily="2" charset="-122"/>
              </a:rPr>
              <a:t>与某类虚拟机平台或者硬件服务器紧密耦合，软件的生命周期受限于硬件折旧，导致重复建设，严重影响教学资源和数据积累的</a:t>
            </a:r>
            <a:r>
              <a:rPr lang="zh-CN" altLang="en-US" sz="1100" smtClean="0">
                <a:latin typeface="微软雅黑" pitchFamily="34" charset="-122"/>
                <a:ea typeface="微软雅黑" pitchFamily="34" charset="-122"/>
                <a:sym typeface="方正姚体" pitchFamily="2" charset="-122"/>
              </a:rPr>
              <a:t>持续性。</a:t>
            </a:r>
            <a:endParaRPr lang="en-US" altLang="zh-CN" sz="1100" smtClean="0">
              <a:latin typeface="微软雅黑" pitchFamily="34" charset="-122"/>
              <a:ea typeface="微软雅黑" pitchFamily="34" charset="-122"/>
              <a:sym typeface="方正姚体" pitchFamily="2" charset="-122"/>
            </a:endParaRPr>
          </a:p>
          <a:p>
            <a:pPr>
              <a:lnSpc>
                <a:spcPct val="150000"/>
              </a:lnSpc>
            </a:pPr>
            <a:r>
              <a:rPr lang="en-US" altLang="en-US" sz="1100" smtClean="0">
                <a:latin typeface="微软雅黑" pitchFamily="34" charset="-122"/>
                <a:ea typeface="微软雅黑" pitchFamily="34" charset="-122"/>
                <a:sym typeface="方正姚体" pitchFamily="2" charset="-122"/>
              </a:rPr>
              <a:t>D</a:t>
            </a:r>
            <a:r>
              <a:rPr lang="en-US" altLang="zh-CN" sz="1100" smtClean="0">
                <a:latin typeface="微软雅黑" pitchFamily="34" charset="-122"/>
                <a:ea typeface="微软雅黑" pitchFamily="34" charset="-122"/>
                <a:sym typeface="方正姚体" pitchFamily="2" charset="-122"/>
              </a:rPr>
              <a:t>ocker</a:t>
            </a:r>
            <a:r>
              <a:rPr lang="zh-CN" altLang="en-US" sz="1100" smtClean="0">
                <a:latin typeface="微软雅黑" pitchFamily="34" charset="-122"/>
                <a:ea typeface="微软雅黑" pitchFamily="34" charset="-122"/>
                <a:sym typeface="方正姚体" pitchFamily="2" charset="-122"/>
              </a:rPr>
              <a:t>、</a:t>
            </a:r>
            <a:r>
              <a:rPr lang="en-US" altLang="zh-CN" sz="1100" smtClean="0">
                <a:latin typeface="微软雅黑" pitchFamily="34" charset="-122"/>
                <a:ea typeface="微软雅黑" pitchFamily="34" charset="-122"/>
                <a:sym typeface="方正姚体" pitchFamily="2" charset="-122"/>
              </a:rPr>
              <a:t>OpenStack</a:t>
            </a:r>
            <a:r>
              <a:rPr lang="zh-CN" altLang="en-US" sz="1100" smtClean="0">
                <a:latin typeface="微软雅黑" pitchFamily="34" charset="-122"/>
                <a:ea typeface="微软雅黑" pitchFamily="34" charset="-122"/>
                <a:sym typeface="方正姚体" pitchFamily="2" charset="-122"/>
              </a:rPr>
              <a:t>版本迭代引起的兼容性问题。</a:t>
            </a:r>
            <a:endParaRPr lang="en-US" altLang="zh-CN" sz="1100" smtClean="0">
              <a:latin typeface="微软雅黑" pitchFamily="34" charset="-122"/>
              <a:ea typeface="微软雅黑" pitchFamily="34" charset="-122"/>
              <a:sym typeface="方正姚体" pitchFamily="2" charset="-122"/>
            </a:endParaRPr>
          </a:p>
          <a:p>
            <a:pPr>
              <a:lnSpc>
                <a:spcPct val="150000"/>
              </a:lnSpc>
            </a:pPr>
            <a:r>
              <a:rPr lang="en-US" altLang="en-US" sz="1100" smtClean="0">
                <a:latin typeface="微软雅黑" pitchFamily="34" charset="-122"/>
                <a:ea typeface="微软雅黑" pitchFamily="34" charset="-122"/>
                <a:sym typeface="方正姚体" pitchFamily="2" charset="-122"/>
              </a:rPr>
              <a:t>D</a:t>
            </a:r>
            <a:r>
              <a:rPr lang="en-US" altLang="zh-CN" sz="1100" smtClean="0">
                <a:latin typeface="微软雅黑" pitchFamily="34" charset="-122"/>
                <a:ea typeface="微软雅黑" pitchFamily="34" charset="-122"/>
                <a:sym typeface="方正姚体" pitchFamily="2" charset="-122"/>
              </a:rPr>
              <a:t>ocker</a:t>
            </a:r>
            <a:r>
              <a:rPr lang="zh-CN" altLang="en-US" sz="1100" smtClean="0">
                <a:latin typeface="微软雅黑" pitchFamily="34" charset="-122"/>
                <a:ea typeface="微软雅黑" pitchFamily="34" charset="-122"/>
                <a:sym typeface="方正姚体" pitchFamily="2" charset="-122"/>
              </a:rPr>
              <a:t>的易用性问题。</a:t>
            </a:r>
            <a:endParaRPr lang="en-US" altLang="en-US" sz="1100" dirty="0" smtClean="0">
              <a:latin typeface="微软雅黑" pitchFamily="34" charset="-122"/>
              <a:ea typeface="微软雅黑" pitchFamily="34" charset="-122"/>
              <a:sym typeface="方正姚体" pitchFamily="2" charset="-122"/>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12294" y="839203"/>
            <a:ext cx="9015663" cy="3394472"/>
          </a:xfrm>
        </p:spPr>
        <p:txBody>
          <a:bodyPr>
            <a:normAutofit/>
          </a:bodyPr>
          <a:lstStyle/>
          <a:p>
            <a:pPr>
              <a:buNone/>
            </a:pPr>
            <a:r>
              <a:rPr lang="zh-CN" altLang="en-US" sz="1600" b="1" dirty="0" smtClean="0">
                <a:latin typeface="微软雅黑" pitchFamily="34" charset="-122"/>
                <a:ea typeface="微软雅黑" pitchFamily="34" charset="-122"/>
              </a:rPr>
              <a:t>完备的数据库在线实验体系：</a:t>
            </a:r>
            <a:r>
              <a:rPr lang="en-US" altLang="zh-CN" sz="1600" dirty="0" smtClean="0">
                <a:latin typeface="微软雅黑" pitchFamily="34" charset="-122"/>
                <a:ea typeface="微软雅黑" pitchFamily="34" charset="-122"/>
              </a:rPr>
              <a:t>SQL</a:t>
            </a:r>
            <a:r>
              <a:rPr lang="zh-CN" altLang="en-US" sz="1600" dirty="0" smtClean="0">
                <a:latin typeface="微软雅黑" pitchFamily="34" charset="-122"/>
                <a:ea typeface="微软雅黑" pitchFamily="34" charset="-122"/>
              </a:rPr>
              <a:t>自动评测 </a:t>
            </a:r>
            <a:r>
              <a:rPr lang="en-US" altLang="zh-CN" sz="1600" dirty="0" smtClean="0">
                <a:latin typeface="微软雅黑" pitchFamily="34" charset="-122"/>
                <a:ea typeface="微软雅黑" pitchFamily="34" charset="-122"/>
              </a:rPr>
              <a:t>+ </a:t>
            </a:r>
            <a:r>
              <a:rPr lang="zh-CN" altLang="en-US" sz="1600" dirty="0" smtClean="0">
                <a:latin typeface="微软雅黑" pitchFamily="34" charset="-122"/>
                <a:ea typeface="微软雅黑" pitchFamily="34" charset="-122"/>
              </a:rPr>
              <a:t>数据库在线实验环境</a:t>
            </a:r>
            <a:endParaRPr lang="zh-CN" altLang="en-US" sz="1600" dirty="0">
              <a:latin typeface="微软雅黑" pitchFamily="34" charset="-122"/>
              <a:ea typeface="微软雅黑" pitchFamily="34" charset="-122"/>
            </a:endParaRPr>
          </a:p>
        </p:txBody>
      </p:sp>
      <p:sp>
        <p:nvSpPr>
          <p:cNvPr id="12"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平台：数据库在线实验</a:t>
            </a:r>
          </a:p>
        </p:txBody>
      </p:sp>
      <p:grpSp>
        <p:nvGrpSpPr>
          <p:cNvPr id="91" name="组合 90"/>
          <p:cNvGrpSpPr/>
          <p:nvPr/>
        </p:nvGrpSpPr>
        <p:grpSpPr>
          <a:xfrm>
            <a:off x="321736" y="1252929"/>
            <a:ext cx="7750702" cy="3761985"/>
            <a:chOff x="786079" y="1767277"/>
            <a:chExt cx="6408712" cy="2160240"/>
          </a:xfrm>
        </p:grpSpPr>
        <p:sp>
          <p:nvSpPr>
            <p:cNvPr id="99" name="立方体 98"/>
            <p:cNvSpPr/>
            <p:nvPr/>
          </p:nvSpPr>
          <p:spPr>
            <a:xfrm>
              <a:off x="786079" y="2936839"/>
              <a:ext cx="6407150" cy="477478"/>
            </a:xfrm>
            <a:prstGeom prst="cube">
              <a:avLst>
                <a:gd name="adj" fmla="val 68885"/>
              </a:avLst>
            </a:prstGeom>
            <a:solidFill>
              <a:srgbClr val="00206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mn-cs"/>
              </a:endParaRPr>
            </a:p>
          </p:txBody>
        </p:sp>
        <p:sp>
          <p:nvSpPr>
            <p:cNvPr id="100" name="立方体 99"/>
            <p:cNvSpPr/>
            <p:nvPr/>
          </p:nvSpPr>
          <p:spPr>
            <a:xfrm>
              <a:off x="786079" y="3450039"/>
              <a:ext cx="6400800" cy="477478"/>
            </a:xfrm>
            <a:prstGeom prst="cube">
              <a:avLst>
                <a:gd name="adj" fmla="val 68885"/>
              </a:avLst>
            </a:prstGeom>
            <a:solidFill>
              <a:sysClr val="windowText" lastClr="000000">
                <a:lumMod val="75000"/>
                <a:lumOff val="2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mn-cs"/>
              </a:endParaRPr>
            </a:p>
          </p:txBody>
        </p:sp>
        <p:sp>
          <p:nvSpPr>
            <p:cNvPr id="101" name="TextBox 100"/>
            <p:cNvSpPr txBox="1"/>
            <p:nvPr/>
          </p:nvSpPr>
          <p:spPr>
            <a:xfrm>
              <a:off x="3371407" y="3792500"/>
              <a:ext cx="1271587" cy="123111"/>
            </a:xfrm>
            <a:prstGeom prst="rect">
              <a:avLst/>
            </a:prstGeom>
            <a:noFill/>
          </p:spPr>
          <p:txBody>
            <a:bodyPr wrap="square" t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8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rPr>
                <a:t>系统管理与运维</a:t>
              </a:r>
            </a:p>
          </p:txBody>
        </p:sp>
        <p:grpSp>
          <p:nvGrpSpPr>
            <p:cNvPr id="102" name="组合 43"/>
            <p:cNvGrpSpPr/>
            <p:nvPr/>
          </p:nvGrpSpPr>
          <p:grpSpPr>
            <a:xfrm>
              <a:off x="2658358" y="3475169"/>
              <a:ext cx="426739" cy="283942"/>
              <a:chOff x="1266502" y="238"/>
              <a:chExt cx="668789" cy="668789"/>
            </a:xfrm>
          </p:grpSpPr>
          <p:sp>
            <p:nvSpPr>
              <p:cNvPr id="103" name="椭圆 102"/>
              <p:cNvSpPr/>
              <p:nvPr/>
            </p:nvSpPr>
            <p:spPr>
              <a:xfrm>
                <a:off x="1266502" y="238"/>
                <a:ext cx="668789" cy="668789"/>
              </a:xfrm>
              <a:prstGeom prst="ellipse">
                <a:avLst/>
              </a:prstGeom>
              <a:solidFill>
                <a:srgbClr val="4BACC6">
                  <a:alpha val="50000"/>
                  <a:hueOff val="-1241735"/>
                  <a:satOff val="4976"/>
                  <a:lumOff val="1078"/>
                  <a:alphaOff val="0"/>
                </a:srgbClr>
              </a:solidFill>
              <a:ln w="25400" cap="flat" cmpd="sng" algn="ctr">
                <a:noFill/>
                <a:prstDash val="solid"/>
              </a:ln>
              <a:effectLst/>
            </p:spPr>
          </p:sp>
          <p:sp>
            <p:nvSpPr>
              <p:cNvPr id="104" name="椭圆 4"/>
              <p:cNvSpPr/>
              <p:nvPr/>
            </p:nvSpPr>
            <p:spPr>
              <a:xfrm>
                <a:off x="1364445" y="98179"/>
                <a:ext cx="434802" cy="472904"/>
              </a:xfrm>
              <a:prstGeom prst="rect">
                <a:avLst/>
              </a:prstGeom>
              <a:noFill/>
              <a:ln>
                <a:noFill/>
              </a:ln>
              <a:effectLst/>
            </p:spPr>
            <p:txBody>
              <a:bodyPr spcFirstLastPara="0" vert="horz" wrap="square" lIns="12700" tIns="12700" rIns="12700" bIns="12700" numCol="1" spcCol="1270" anchor="ctr" anchorCtr="0">
                <a:noAutofit/>
              </a:bodyPr>
              <a:lstStyle/>
              <a:p>
                <a:pPr marL="0" marR="0" lvl="0" indent="0" algn="ctr" defTabSz="293382" eaLnBrk="1" fontAlgn="auto" latinLnBrk="0" hangingPunct="1">
                  <a:lnSpc>
                    <a:spcPct val="90000"/>
                  </a:lnSpc>
                  <a:spcBef>
                    <a:spcPct val="0"/>
                  </a:spcBef>
                  <a:spcAft>
                    <a:spcPct val="35000"/>
                  </a:spcAft>
                  <a:buClrTx/>
                  <a:buSzTx/>
                  <a:buFontTx/>
                  <a:buNone/>
                  <a:tabLst/>
                  <a:defRPr/>
                </a:pPr>
                <a:r>
                  <a:rPr kumimoji="0" lang="zh-CN" altLang="en-US" sz="7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cs typeface="+mn-cs"/>
                  </a:rPr>
                  <a:t>系统备份</a:t>
                </a:r>
              </a:p>
            </p:txBody>
          </p:sp>
        </p:grpSp>
        <p:grpSp>
          <p:nvGrpSpPr>
            <p:cNvPr id="105" name="组合 46"/>
            <p:cNvGrpSpPr/>
            <p:nvPr/>
          </p:nvGrpSpPr>
          <p:grpSpPr>
            <a:xfrm>
              <a:off x="1260927" y="3475169"/>
              <a:ext cx="426322" cy="283665"/>
              <a:chOff x="650660" y="255369"/>
              <a:chExt cx="668789" cy="668789"/>
            </a:xfrm>
          </p:grpSpPr>
          <p:sp>
            <p:nvSpPr>
              <p:cNvPr id="106" name="椭圆 105"/>
              <p:cNvSpPr/>
              <p:nvPr/>
            </p:nvSpPr>
            <p:spPr>
              <a:xfrm>
                <a:off x="650660" y="255369"/>
                <a:ext cx="668789" cy="668789"/>
              </a:xfrm>
              <a:prstGeom prst="ellipse">
                <a:avLst/>
              </a:prstGeom>
              <a:solidFill>
                <a:srgbClr val="4BACC6">
                  <a:alpha val="50000"/>
                  <a:hueOff val="-9933876"/>
                  <a:satOff val="39811"/>
                  <a:lumOff val="8628"/>
                  <a:alphaOff val="0"/>
                </a:srgbClr>
              </a:solidFill>
              <a:ln w="25400" cap="flat" cmpd="sng" algn="ctr">
                <a:noFill/>
                <a:prstDash val="solid"/>
              </a:ln>
              <a:effectLst/>
            </p:spPr>
          </p:sp>
          <p:sp>
            <p:nvSpPr>
              <p:cNvPr id="107" name="椭圆 4"/>
              <p:cNvSpPr/>
              <p:nvPr/>
            </p:nvSpPr>
            <p:spPr>
              <a:xfrm>
                <a:off x="748602" y="353311"/>
                <a:ext cx="472905" cy="472905"/>
              </a:xfrm>
              <a:prstGeom prst="rect">
                <a:avLst/>
              </a:prstGeom>
              <a:noFill/>
              <a:ln>
                <a:noFill/>
              </a:ln>
              <a:effectLst/>
            </p:spPr>
            <p:txBody>
              <a:bodyPr spcFirstLastPara="0" vert="horz" wrap="square" lIns="12700" tIns="12700" rIns="12700" bIns="12700" numCol="1" spcCol="1270" anchor="ctr" anchorCtr="0">
                <a:noAutofit/>
              </a:bodyPr>
              <a:lstStyle/>
              <a:p>
                <a:pPr marL="0" marR="0" lvl="0" indent="0" algn="ctr" defTabSz="293382" eaLnBrk="1" fontAlgn="auto" latinLnBrk="0" hangingPunct="1">
                  <a:lnSpc>
                    <a:spcPct val="90000"/>
                  </a:lnSpc>
                  <a:spcBef>
                    <a:spcPct val="0"/>
                  </a:spcBef>
                  <a:spcAft>
                    <a:spcPct val="35000"/>
                  </a:spcAft>
                  <a:buClrTx/>
                  <a:buSzTx/>
                  <a:buFontTx/>
                  <a:buNone/>
                  <a:tabLst/>
                  <a:defRPr/>
                </a:pPr>
                <a:r>
                  <a:rPr kumimoji="0" lang="zh-CN" altLang="en-US" sz="7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cs typeface="+mn-cs"/>
                  </a:rPr>
                  <a:t>多课程管理</a:t>
                </a:r>
              </a:p>
            </p:txBody>
          </p:sp>
        </p:grpSp>
        <p:grpSp>
          <p:nvGrpSpPr>
            <p:cNvPr id="108" name="组合 49"/>
            <p:cNvGrpSpPr/>
            <p:nvPr/>
          </p:nvGrpSpPr>
          <p:grpSpPr>
            <a:xfrm>
              <a:off x="3432962" y="3475169"/>
              <a:ext cx="426739" cy="283942"/>
              <a:chOff x="395430" y="871310"/>
              <a:chExt cx="668789" cy="668789"/>
            </a:xfrm>
          </p:grpSpPr>
          <p:sp>
            <p:nvSpPr>
              <p:cNvPr id="109" name="椭圆 108"/>
              <p:cNvSpPr/>
              <p:nvPr/>
            </p:nvSpPr>
            <p:spPr>
              <a:xfrm>
                <a:off x="395430" y="871310"/>
                <a:ext cx="668789" cy="668789"/>
              </a:xfrm>
              <a:prstGeom prst="ellipse">
                <a:avLst/>
              </a:prstGeom>
              <a:solidFill>
                <a:srgbClr val="4BACC6">
                  <a:alpha val="50000"/>
                  <a:hueOff val="-8692142"/>
                  <a:satOff val="34835"/>
                  <a:lumOff val="7549"/>
                  <a:alphaOff val="0"/>
                </a:srgbClr>
              </a:solidFill>
              <a:ln w="25400" cap="flat" cmpd="sng" algn="ctr">
                <a:noFill/>
                <a:prstDash val="solid"/>
              </a:ln>
              <a:effectLst/>
            </p:spPr>
          </p:sp>
          <p:sp>
            <p:nvSpPr>
              <p:cNvPr id="110" name="椭圆 4"/>
              <p:cNvSpPr/>
              <p:nvPr/>
            </p:nvSpPr>
            <p:spPr>
              <a:xfrm>
                <a:off x="551022" y="969251"/>
                <a:ext cx="390341" cy="472904"/>
              </a:xfrm>
              <a:prstGeom prst="rect">
                <a:avLst/>
              </a:prstGeom>
              <a:noFill/>
              <a:ln>
                <a:noFill/>
              </a:ln>
              <a:effectLst/>
            </p:spPr>
            <p:txBody>
              <a:bodyPr spcFirstLastPara="0" vert="horz" wrap="square" lIns="12700" tIns="12700" rIns="12700" bIns="12700" numCol="1" spcCol="1270" anchor="ctr" anchorCtr="0">
                <a:noAutofit/>
              </a:bodyPr>
              <a:lstStyle/>
              <a:p>
                <a:pPr marL="0" marR="0" lvl="0" indent="0" algn="ctr" defTabSz="293382" eaLnBrk="1" fontAlgn="auto" latinLnBrk="0" hangingPunct="1">
                  <a:lnSpc>
                    <a:spcPct val="90000"/>
                  </a:lnSpc>
                  <a:spcBef>
                    <a:spcPct val="0"/>
                  </a:spcBef>
                  <a:spcAft>
                    <a:spcPct val="35000"/>
                  </a:spcAft>
                  <a:buClrTx/>
                  <a:buSzTx/>
                  <a:buFontTx/>
                  <a:buNone/>
                  <a:tabLst/>
                  <a:defRPr/>
                </a:pPr>
                <a:r>
                  <a:rPr kumimoji="0" lang="zh-CN" altLang="en-US" sz="7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cs typeface="+mn-cs"/>
                  </a:rPr>
                  <a:t>系统升级</a:t>
                </a:r>
              </a:p>
            </p:txBody>
          </p:sp>
        </p:grpSp>
        <p:grpSp>
          <p:nvGrpSpPr>
            <p:cNvPr id="111" name="组合 55"/>
            <p:cNvGrpSpPr/>
            <p:nvPr/>
          </p:nvGrpSpPr>
          <p:grpSpPr>
            <a:xfrm>
              <a:off x="4256728" y="3470485"/>
              <a:ext cx="426739" cy="283942"/>
              <a:chOff x="1266502" y="1742382"/>
              <a:chExt cx="668789" cy="668789"/>
            </a:xfrm>
          </p:grpSpPr>
          <p:sp>
            <p:nvSpPr>
              <p:cNvPr id="112" name="椭圆 111"/>
              <p:cNvSpPr/>
              <p:nvPr/>
            </p:nvSpPr>
            <p:spPr>
              <a:xfrm>
                <a:off x="1266502" y="1742382"/>
                <a:ext cx="668789" cy="668789"/>
              </a:xfrm>
              <a:prstGeom prst="ellipse">
                <a:avLst/>
              </a:prstGeom>
              <a:solidFill>
                <a:srgbClr val="4BACC6">
                  <a:alpha val="50000"/>
                  <a:hueOff val="-6208672"/>
                  <a:satOff val="24882"/>
                  <a:lumOff val="5392"/>
                  <a:alphaOff val="0"/>
                </a:srgbClr>
              </a:solidFill>
              <a:ln w="25400" cap="flat" cmpd="sng" algn="ctr">
                <a:noFill/>
                <a:prstDash val="solid"/>
              </a:ln>
              <a:effectLst/>
            </p:spPr>
          </p:sp>
          <p:sp>
            <p:nvSpPr>
              <p:cNvPr id="113" name="椭圆 4"/>
              <p:cNvSpPr/>
              <p:nvPr/>
            </p:nvSpPr>
            <p:spPr>
              <a:xfrm>
                <a:off x="1372680" y="1840323"/>
                <a:ext cx="441788" cy="472904"/>
              </a:xfrm>
              <a:prstGeom prst="rect">
                <a:avLst/>
              </a:prstGeom>
              <a:noFill/>
              <a:ln>
                <a:noFill/>
              </a:ln>
              <a:effectLst/>
            </p:spPr>
            <p:txBody>
              <a:bodyPr spcFirstLastPara="0" vert="horz" wrap="square" lIns="12700" tIns="12700" rIns="12700" bIns="12700" numCol="1" spcCol="1270" anchor="ctr" anchorCtr="0">
                <a:noAutofit/>
              </a:bodyPr>
              <a:lstStyle/>
              <a:p>
                <a:pPr marL="0" marR="0" lvl="0" indent="0" algn="ctr" defTabSz="293382" eaLnBrk="1" fontAlgn="auto" latinLnBrk="0" hangingPunct="1">
                  <a:lnSpc>
                    <a:spcPct val="90000"/>
                  </a:lnSpc>
                  <a:spcBef>
                    <a:spcPct val="0"/>
                  </a:spcBef>
                  <a:spcAft>
                    <a:spcPct val="35000"/>
                  </a:spcAft>
                  <a:buClrTx/>
                  <a:buSzTx/>
                  <a:buFontTx/>
                  <a:buNone/>
                  <a:tabLst/>
                  <a:defRPr/>
                </a:pPr>
                <a:r>
                  <a:rPr kumimoji="0" lang="zh-CN" altLang="en-US" sz="7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cs typeface="+mn-cs"/>
                  </a:rPr>
                  <a:t>系统迁移</a:t>
                </a:r>
              </a:p>
            </p:txBody>
          </p:sp>
        </p:grpSp>
        <p:grpSp>
          <p:nvGrpSpPr>
            <p:cNvPr id="114" name="组合 61"/>
            <p:cNvGrpSpPr/>
            <p:nvPr/>
          </p:nvGrpSpPr>
          <p:grpSpPr>
            <a:xfrm>
              <a:off x="5049452" y="3467662"/>
              <a:ext cx="434161" cy="283942"/>
              <a:chOff x="650561" y="1487251"/>
              <a:chExt cx="668789" cy="668789"/>
            </a:xfrm>
          </p:grpSpPr>
          <p:sp>
            <p:nvSpPr>
              <p:cNvPr id="115" name="椭圆 114"/>
              <p:cNvSpPr/>
              <p:nvPr/>
            </p:nvSpPr>
            <p:spPr>
              <a:xfrm>
                <a:off x="650561" y="1487251"/>
                <a:ext cx="668789" cy="668789"/>
              </a:xfrm>
              <a:prstGeom prst="ellipse">
                <a:avLst/>
              </a:prstGeom>
              <a:solidFill>
                <a:srgbClr val="4BACC6">
                  <a:alpha val="50000"/>
                  <a:hueOff val="-7450407"/>
                  <a:satOff val="29858"/>
                  <a:lumOff val="6471"/>
                  <a:alphaOff val="0"/>
                </a:srgbClr>
              </a:solidFill>
              <a:ln w="25400" cap="flat" cmpd="sng" algn="ctr">
                <a:noFill/>
                <a:prstDash val="solid"/>
              </a:ln>
              <a:effectLst/>
            </p:spPr>
          </p:sp>
          <p:sp>
            <p:nvSpPr>
              <p:cNvPr id="116" name="椭圆 4"/>
              <p:cNvSpPr/>
              <p:nvPr/>
            </p:nvSpPr>
            <p:spPr>
              <a:xfrm>
                <a:off x="797072" y="1585192"/>
                <a:ext cx="385235" cy="472904"/>
              </a:xfrm>
              <a:prstGeom prst="rect">
                <a:avLst/>
              </a:prstGeom>
              <a:noFill/>
              <a:ln>
                <a:noFill/>
              </a:ln>
              <a:effectLst/>
            </p:spPr>
            <p:txBody>
              <a:bodyPr spcFirstLastPara="0" vert="horz" wrap="square" lIns="12700" tIns="12700" rIns="12700" bIns="12700" numCol="1" spcCol="1270" anchor="ctr" anchorCtr="0">
                <a:noAutofit/>
              </a:bodyPr>
              <a:lstStyle/>
              <a:p>
                <a:pPr marL="0" marR="0" lvl="0" indent="0" algn="ctr" defTabSz="293382" eaLnBrk="1" fontAlgn="auto" latinLnBrk="0" hangingPunct="1">
                  <a:lnSpc>
                    <a:spcPct val="90000"/>
                  </a:lnSpc>
                  <a:spcBef>
                    <a:spcPct val="0"/>
                  </a:spcBef>
                  <a:spcAft>
                    <a:spcPct val="35000"/>
                  </a:spcAft>
                  <a:buClrTx/>
                  <a:buSzTx/>
                  <a:buFontTx/>
                  <a:buNone/>
                  <a:tabLst/>
                  <a:defRPr/>
                </a:pPr>
                <a:r>
                  <a:rPr kumimoji="0" lang="zh-CN" altLang="en-US" sz="7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cs typeface="+mn-cs"/>
                  </a:rPr>
                  <a:t>系统性能</a:t>
                </a:r>
              </a:p>
            </p:txBody>
          </p:sp>
        </p:grpSp>
        <p:grpSp>
          <p:nvGrpSpPr>
            <p:cNvPr id="117" name="组合 67"/>
            <p:cNvGrpSpPr/>
            <p:nvPr/>
          </p:nvGrpSpPr>
          <p:grpSpPr>
            <a:xfrm>
              <a:off x="5829895" y="3475169"/>
              <a:ext cx="426739" cy="283942"/>
              <a:chOff x="650561" y="255369"/>
              <a:chExt cx="668789" cy="668789"/>
            </a:xfrm>
          </p:grpSpPr>
          <p:sp>
            <p:nvSpPr>
              <p:cNvPr id="118" name="椭圆 117"/>
              <p:cNvSpPr/>
              <p:nvPr/>
            </p:nvSpPr>
            <p:spPr>
              <a:xfrm>
                <a:off x="650561" y="255369"/>
                <a:ext cx="668789" cy="668789"/>
              </a:xfrm>
              <a:prstGeom prst="ellipse">
                <a:avLst/>
              </a:prstGeom>
              <a:solidFill>
                <a:srgbClr val="4BACC6">
                  <a:alpha val="50000"/>
                  <a:hueOff val="-9933876"/>
                  <a:satOff val="39811"/>
                  <a:lumOff val="8628"/>
                  <a:alphaOff val="0"/>
                </a:srgbClr>
              </a:solidFill>
              <a:ln w="25400" cap="flat" cmpd="sng" algn="ctr">
                <a:noFill/>
                <a:prstDash val="solid"/>
              </a:ln>
              <a:effectLst/>
            </p:spPr>
          </p:sp>
          <p:sp>
            <p:nvSpPr>
              <p:cNvPr id="119" name="椭圆 4"/>
              <p:cNvSpPr/>
              <p:nvPr/>
            </p:nvSpPr>
            <p:spPr>
              <a:xfrm>
                <a:off x="748504" y="353310"/>
                <a:ext cx="455329" cy="472904"/>
              </a:xfrm>
              <a:prstGeom prst="rect">
                <a:avLst/>
              </a:prstGeom>
              <a:noFill/>
              <a:ln>
                <a:noFill/>
              </a:ln>
              <a:effectLst/>
            </p:spPr>
            <p:txBody>
              <a:bodyPr spcFirstLastPara="0" vert="horz" wrap="square" lIns="12700" tIns="12700" rIns="12700" bIns="12700" numCol="1" spcCol="1270" anchor="ctr" anchorCtr="0">
                <a:noAutofit/>
              </a:bodyPr>
              <a:lstStyle/>
              <a:p>
                <a:pPr marL="0" marR="0" lvl="0" indent="0" algn="ctr" defTabSz="293382" eaLnBrk="1" fontAlgn="auto" latinLnBrk="0" hangingPunct="1">
                  <a:lnSpc>
                    <a:spcPct val="90000"/>
                  </a:lnSpc>
                  <a:spcBef>
                    <a:spcPct val="0"/>
                  </a:spcBef>
                  <a:spcAft>
                    <a:spcPct val="35000"/>
                  </a:spcAft>
                  <a:buClrTx/>
                  <a:buSzTx/>
                  <a:buFontTx/>
                  <a:buNone/>
                  <a:tabLst/>
                  <a:defRPr/>
                </a:pPr>
                <a:r>
                  <a:rPr kumimoji="0" lang="zh-CN" altLang="en-US" sz="7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cs typeface="+mn-cs"/>
                  </a:rPr>
                  <a:t>系统外观</a:t>
                </a:r>
              </a:p>
            </p:txBody>
          </p:sp>
        </p:grpSp>
        <p:grpSp>
          <p:nvGrpSpPr>
            <p:cNvPr id="120" name="组合 73"/>
            <p:cNvGrpSpPr>
              <a:grpSpLocks/>
            </p:cNvGrpSpPr>
            <p:nvPr/>
          </p:nvGrpSpPr>
          <p:grpSpPr>
            <a:xfrm>
              <a:off x="1959642" y="3475169"/>
              <a:ext cx="426739" cy="283942"/>
              <a:chOff x="395430" y="871310"/>
              <a:chExt cx="668789" cy="668789"/>
            </a:xfrm>
          </p:grpSpPr>
          <p:sp>
            <p:nvSpPr>
              <p:cNvPr id="121" name="椭圆 120"/>
              <p:cNvSpPr/>
              <p:nvPr/>
            </p:nvSpPr>
            <p:spPr>
              <a:xfrm>
                <a:off x="395430" y="871310"/>
                <a:ext cx="668789" cy="668789"/>
              </a:xfrm>
              <a:prstGeom prst="ellipse">
                <a:avLst/>
              </a:prstGeom>
              <a:solidFill>
                <a:srgbClr val="4BACC6">
                  <a:alpha val="50000"/>
                  <a:hueOff val="-8692142"/>
                  <a:satOff val="34835"/>
                  <a:lumOff val="7549"/>
                  <a:alphaOff val="0"/>
                </a:srgbClr>
              </a:solidFill>
              <a:ln w="25400" cap="flat" cmpd="sng" algn="ctr">
                <a:noFill/>
                <a:prstDash val="solid"/>
              </a:ln>
              <a:effectLst/>
            </p:spPr>
          </p:sp>
          <p:sp>
            <p:nvSpPr>
              <p:cNvPr id="122" name="椭圆 4"/>
              <p:cNvSpPr/>
              <p:nvPr/>
            </p:nvSpPr>
            <p:spPr>
              <a:xfrm>
                <a:off x="493372" y="969252"/>
                <a:ext cx="472905" cy="472905"/>
              </a:xfrm>
              <a:prstGeom prst="rect">
                <a:avLst/>
              </a:prstGeom>
              <a:noFill/>
              <a:ln>
                <a:noFill/>
              </a:ln>
              <a:effectLst/>
            </p:spPr>
            <p:txBody>
              <a:bodyPr spcFirstLastPara="0" vert="horz" wrap="square" lIns="12700" tIns="12700" rIns="12700" bIns="12700" numCol="1" spcCol="1270" anchor="ctr" anchorCtr="0">
                <a:noAutofit/>
              </a:bodyPr>
              <a:lstStyle/>
              <a:p>
                <a:pPr marL="0" marR="0" lvl="0" indent="0" algn="ctr" defTabSz="293382" eaLnBrk="1" fontAlgn="auto" latinLnBrk="0" hangingPunct="1">
                  <a:lnSpc>
                    <a:spcPct val="90000"/>
                  </a:lnSpc>
                  <a:spcBef>
                    <a:spcPct val="0"/>
                  </a:spcBef>
                  <a:spcAft>
                    <a:spcPct val="35000"/>
                  </a:spcAft>
                  <a:buClrTx/>
                  <a:buSzTx/>
                  <a:buFontTx/>
                  <a:buNone/>
                  <a:tabLst/>
                  <a:defRPr/>
                </a:pPr>
                <a:r>
                  <a:rPr kumimoji="0" lang="zh-CN" altLang="en-US" sz="7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cs typeface="+mn-cs"/>
                  </a:rPr>
                  <a:t>教师权限管理</a:t>
                </a:r>
              </a:p>
            </p:txBody>
          </p:sp>
        </p:grpSp>
        <p:grpSp>
          <p:nvGrpSpPr>
            <p:cNvPr id="123" name="Diagram group"/>
            <p:cNvGrpSpPr/>
            <p:nvPr/>
          </p:nvGrpSpPr>
          <p:grpSpPr>
            <a:xfrm>
              <a:off x="1101658" y="2961969"/>
              <a:ext cx="363668" cy="273271"/>
              <a:chOff x="2346933" y="2472"/>
              <a:chExt cx="783024" cy="783024"/>
            </a:xfrm>
            <a:scene3d>
              <a:camera prst="orthographicFront">
                <a:rot lat="0" lon="0" rev="0"/>
              </a:camera>
              <a:lightRig rig="threePt" dir="t"/>
            </a:scene3d>
          </p:grpSpPr>
          <p:grpSp>
            <p:nvGrpSpPr>
              <p:cNvPr id="124" name="组合 6"/>
              <p:cNvGrpSpPr/>
              <p:nvPr/>
            </p:nvGrpSpPr>
            <p:grpSpPr>
              <a:xfrm>
                <a:off x="2346933" y="2472"/>
                <a:ext cx="783024" cy="783024"/>
                <a:chOff x="2346933" y="2472"/>
                <a:chExt cx="783024" cy="783024"/>
              </a:xfrm>
              <a:scene3d>
                <a:camera prst="orthographicFront">
                  <a:rot lat="0" lon="0" rev="0"/>
                </a:camera>
                <a:lightRig rig="threePt" dir="t"/>
              </a:scene3d>
            </p:grpSpPr>
            <p:sp>
              <p:nvSpPr>
                <p:cNvPr id="125" name="椭圆 124"/>
                <p:cNvSpPr/>
                <p:nvPr/>
              </p:nvSpPr>
              <p:spPr>
                <a:xfrm>
                  <a:off x="2346933" y="2472"/>
                  <a:ext cx="783024" cy="78302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126" name="椭圆 4"/>
                <p:cNvSpPr/>
                <p:nvPr/>
              </p:nvSpPr>
              <p:spPr>
                <a:xfrm>
                  <a:off x="2461604" y="117143"/>
                  <a:ext cx="553682" cy="553682"/>
                </a:xfrm>
                <a:prstGeom prst="rect">
                  <a:avLst/>
                </a:prstGeom>
                <a:noFill/>
                <a:ln>
                  <a:noFill/>
                </a:ln>
                <a:effectLst/>
              </p:spPr>
              <p:txBody>
                <a:bodyPr spcFirstLastPara="0" vert="horz" wrap="square" lIns="13970" tIns="13970" rIns="13970" bIns="13970" numCol="1" spcCol="1270" anchor="ctr" anchorCtr="0">
                  <a:noAutofit/>
                </a:bodyPr>
                <a:lstStyle/>
                <a:p>
                  <a:pPr marL="0" marR="0" lvl="0" indent="0" algn="ctr" defTabSz="322720" eaLnBrk="1" fontAlgn="auto" latinLnBrk="0" hangingPunct="1">
                    <a:lnSpc>
                      <a:spcPct val="90000"/>
                    </a:lnSpc>
                    <a:spcBef>
                      <a:spcPct val="0"/>
                    </a:spcBef>
                    <a:spcAft>
                      <a:spcPct val="35000"/>
                    </a:spcAft>
                    <a:buClrTx/>
                    <a:buSzTx/>
                    <a:buFontTx/>
                    <a:buNone/>
                    <a:tabLst/>
                    <a:defRPr/>
                  </a:pPr>
                  <a:r>
                    <a:rPr kumimoji="0" lang="zh-CN" altLang="en-US" sz="7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rPr>
                    <a:t>在线考试</a:t>
                  </a:r>
                </a:p>
              </p:txBody>
            </p:sp>
          </p:grpSp>
        </p:grpSp>
        <p:grpSp>
          <p:nvGrpSpPr>
            <p:cNvPr id="127" name="Diagram group"/>
            <p:cNvGrpSpPr/>
            <p:nvPr/>
          </p:nvGrpSpPr>
          <p:grpSpPr>
            <a:xfrm>
              <a:off x="1475742" y="2961969"/>
              <a:ext cx="395144" cy="273271"/>
              <a:chOff x="3231672" y="350700"/>
              <a:chExt cx="783024" cy="783024"/>
            </a:xfrm>
            <a:scene3d>
              <a:camera prst="orthographicFront">
                <a:rot lat="0" lon="0" rev="0"/>
              </a:camera>
              <a:lightRig rig="threePt" dir="t"/>
            </a:scene3d>
          </p:grpSpPr>
          <p:grpSp>
            <p:nvGrpSpPr>
              <p:cNvPr id="128" name="组合 10"/>
              <p:cNvGrpSpPr/>
              <p:nvPr/>
            </p:nvGrpSpPr>
            <p:grpSpPr>
              <a:xfrm>
                <a:off x="3231672" y="350700"/>
                <a:ext cx="783024" cy="783024"/>
                <a:chOff x="3231672" y="350700"/>
                <a:chExt cx="783024" cy="783024"/>
              </a:xfrm>
              <a:scene3d>
                <a:camera prst="orthographicFront">
                  <a:rot lat="0" lon="0" rev="0"/>
                </a:camera>
                <a:lightRig rig="threePt" dir="t"/>
              </a:scene3d>
            </p:grpSpPr>
            <p:sp>
              <p:nvSpPr>
                <p:cNvPr id="129" name="椭圆 128"/>
                <p:cNvSpPr/>
                <p:nvPr/>
              </p:nvSpPr>
              <p:spPr>
                <a:xfrm>
                  <a:off x="3231672" y="350700"/>
                  <a:ext cx="783024" cy="783024"/>
                </a:xfrm>
                <a:prstGeom prst="ellipse">
                  <a:avLst/>
                </a:prstGeom>
                <a:solidFill>
                  <a:srgbClr val="0070C0"/>
                </a:solidFill>
                <a:ln w="25400" cap="flat" cmpd="sng" algn="ctr">
                  <a:solidFill>
                    <a:sysClr val="window" lastClr="FFFFFF">
                      <a:hueOff val="0"/>
                      <a:satOff val="0"/>
                      <a:lumOff val="0"/>
                      <a:alphaOff val="0"/>
                    </a:sysClr>
                  </a:solidFill>
                  <a:prstDash val="solid"/>
                </a:ln>
                <a:effectLst/>
              </p:spPr>
            </p:sp>
            <p:sp>
              <p:nvSpPr>
                <p:cNvPr id="130" name="椭圆 4"/>
                <p:cNvSpPr/>
                <p:nvPr/>
              </p:nvSpPr>
              <p:spPr>
                <a:xfrm>
                  <a:off x="3346343" y="465371"/>
                  <a:ext cx="553682" cy="553682"/>
                </a:xfrm>
                <a:prstGeom prst="rect">
                  <a:avLst/>
                </a:prstGeom>
                <a:noFill/>
                <a:ln>
                  <a:noFill/>
                </a:ln>
                <a:effectLst/>
              </p:spPr>
              <p:txBody>
                <a:bodyPr spcFirstLastPara="0" vert="horz" wrap="square" lIns="13970" tIns="13970" rIns="13970" bIns="13970" numCol="1" spcCol="1270" anchor="ctr" anchorCtr="0">
                  <a:noAutofit/>
                </a:bodyPr>
                <a:lstStyle/>
                <a:p>
                  <a:pPr marL="0" marR="0" lvl="0" indent="0" algn="ctr" defTabSz="322720" eaLnBrk="1" fontAlgn="auto" latinLnBrk="0" hangingPunct="1">
                    <a:lnSpc>
                      <a:spcPct val="90000"/>
                    </a:lnSpc>
                    <a:spcBef>
                      <a:spcPct val="0"/>
                    </a:spcBef>
                    <a:spcAft>
                      <a:spcPct val="35000"/>
                    </a:spcAft>
                    <a:buClrTx/>
                    <a:buSzTx/>
                    <a:buFontTx/>
                    <a:buNone/>
                    <a:tabLst/>
                    <a:defRPr/>
                  </a:pPr>
                  <a:r>
                    <a:rPr kumimoji="0" lang="zh-CN" altLang="en-US" sz="7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rPr>
                    <a:t>在线作业</a:t>
                  </a:r>
                </a:p>
              </p:txBody>
            </p:sp>
          </p:grpSp>
        </p:grpSp>
        <p:grpSp>
          <p:nvGrpSpPr>
            <p:cNvPr id="131" name="Diagram group"/>
            <p:cNvGrpSpPr/>
            <p:nvPr/>
          </p:nvGrpSpPr>
          <p:grpSpPr>
            <a:xfrm>
              <a:off x="1886694" y="2961969"/>
              <a:ext cx="389751" cy="273271"/>
              <a:chOff x="3668739" y="1232442"/>
              <a:chExt cx="783024" cy="783024"/>
            </a:xfrm>
            <a:scene3d>
              <a:camera prst="orthographicFront">
                <a:rot lat="0" lon="0" rev="0"/>
              </a:camera>
              <a:lightRig rig="threePt" dir="t"/>
            </a:scene3d>
          </p:grpSpPr>
          <p:grpSp>
            <p:nvGrpSpPr>
              <p:cNvPr id="132" name="组合 14"/>
              <p:cNvGrpSpPr/>
              <p:nvPr/>
            </p:nvGrpSpPr>
            <p:grpSpPr>
              <a:xfrm>
                <a:off x="3668739" y="1232442"/>
                <a:ext cx="783024" cy="783024"/>
                <a:chOff x="3668739" y="1232442"/>
                <a:chExt cx="783024" cy="783024"/>
              </a:xfrm>
              <a:scene3d>
                <a:camera prst="orthographicFront">
                  <a:rot lat="0" lon="0" rev="0"/>
                </a:camera>
                <a:lightRig rig="threePt" dir="t"/>
              </a:scene3d>
            </p:grpSpPr>
            <p:sp>
              <p:nvSpPr>
                <p:cNvPr id="133" name="椭圆 132"/>
                <p:cNvSpPr/>
                <p:nvPr/>
              </p:nvSpPr>
              <p:spPr>
                <a:xfrm>
                  <a:off x="3668739" y="1232442"/>
                  <a:ext cx="783024" cy="783024"/>
                </a:xfrm>
                <a:prstGeom prst="ellipse">
                  <a:avLst/>
                </a:prstGeom>
                <a:solidFill>
                  <a:srgbClr val="C0504D">
                    <a:lumMod val="50000"/>
                  </a:srgbClr>
                </a:solidFill>
                <a:ln w="25400" cap="flat" cmpd="sng" algn="ctr">
                  <a:solidFill>
                    <a:sysClr val="window" lastClr="FFFFFF">
                      <a:hueOff val="0"/>
                      <a:satOff val="0"/>
                      <a:lumOff val="0"/>
                      <a:alphaOff val="0"/>
                    </a:sysClr>
                  </a:solidFill>
                  <a:prstDash val="solid"/>
                </a:ln>
                <a:effectLst/>
              </p:spPr>
            </p:sp>
            <p:sp>
              <p:nvSpPr>
                <p:cNvPr id="134" name="椭圆 4"/>
                <p:cNvSpPr/>
                <p:nvPr/>
              </p:nvSpPr>
              <p:spPr>
                <a:xfrm>
                  <a:off x="3783410" y="1347113"/>
                  <a:ext cx="553682" cy="553682"/>
                </a:xfrm>
                <a:prstGeom prst="rect">
                  <a:avLst/>
                </a:prstGeom>
                <a:noFill/>
                <a:ln>
                  <a:noFill/>
                </a:ln>
                <a:effectLst/>
              </p:spPr>
              <p:txBody>
                <a:bodyPr spcFirstLastPara="0" vert="horz" wrap="square" lIns="13970" tIns="13970" rIns="13970" bIns="13970" numCol="1" spcCol="1270" anchor="ctr" anchorCtr="0">
                  <a:noAutofit/>
                </a:bodyPr>
                <a:lstStyle/>
                <a:p>
                  <a:pPr marL="0" marR="0" lvl="0" indent="0" algn="ctr" defTabSz="322720" eaLnBrk="1" fontAlgn="auto" latinLnBrk="0" hangingPunct="1">
                    <a:lnSpc>
                      <a:spcPct val="90000"/>
                    </a:lnSpc>
                    <a:spcBef>
                      <a:spcPct val="0"/>
                    </a:spcBef>
                    <a:spcAft>
                      <a:spcPct val="35000"/>
                    </a:spcAft>
                    <a:buClrTx/>
                    <a:buSzTx/>
                    <a:buFontTx/>
                    <a:buNone/>
                    <a:tabLst/>
                    <a:defRPr/>
                  </a:pPr>
                  <a:r>
                    <a:rPr kumimoji="0" lang="zh-CN" altLang="en-US" sz="7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rPr>
                    <a:t>在线答疑</a:t>
                  </a:r>
                </a:p>
              </p:txBody>
            </p:sp>
          </p:grpSp>
        </p:grpSp>
        <p:grpSp>
          <p:nvGrpSpPr>
            <p:cNvPr id="135" name="Diagram group"/>
            <p:cNvGrpSpPr/>
            <p:nvPr/>
          </p:nvGrpSpPr>
          <p:grpSpPr>
            <a:xfrm>
              <a:off x="2695922" y="2961969"/>
              <a:ext cx="385497" cy="273271"/>
              <a:chOff x="4221083" y="2235123"/>
              <a:chExt cx="783024" cy="783024"/>
            </a:xfrm>
            <a:scene3d>
              <a:camera prst="orthographicFront">
                <a:rot lat="0" lon="0" rev="0"/>
              </a:camera>
              <a:lightRig rig="threePt" dir="t"/>
            </a:scene3d>
          </p:grpSpPr>
          <p:grpSp>
            <p:nvGrpSpPr>
              <p:cNvPr id="136" name="组合 18"/>
              <p:cNvGrpSpPr/>
              <p:nvPr/>
            </p:nvGrpSpPr>
            <p:grpSpPr>
              <a:xfrm>
                <a:off x="4221083" y="2235123"/>
                <a:ext cx="783024" cy="783024"/>
                <a:chOff x="4221083" y="2235123"/>
                <a:chExt cx="783024" cy="783024"/>
              </a:xfrm>
              <a:scene3d>
                <a:camera prst="orthographicFront">
                  <a:rot lat="0" lon="0" rev="0"/>
                </a:camera>
                <a:lightRig rig="threePt" dir="t"/>
              </a:scene3d>
            </p:grpSpPr>
            <p:sp>
              <p:nvSpPr>
                <p:cNvPr id="137" name="椭圆 136"/>
                <p:cNvSpPr/>
                <p:nvPr/>
              </p:nvSpPr>
              <p:spPr>
                <a:xfrm>
                  <a:off x="4221083" y="2235123"/>
                  <a:ext cx="783024" cy="78302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138" name="椭圆 4"/>
                <p:cNvSpPr/>
                <p:nvPr/>
              </p:nvSpPr>
              <p:spPr>
                <a:xfrm>
                  <a:off x="4335754" y="2349794"/>
                  <a:ext cx="553682" cy="553682"/>
                </a:xfrm>
                <a:prstGeom prst="rect">
                  <a:avLst/>
                </a:prstGeom>
                <a:noFill/>
                <a:ln>
                  <a:noFill/>
                </a:ln>
                <a:effectLst/>
              </p:spPr>
              <p:txBody>
                <a:bodyPr spcFirstLastPara="0" vert="horz" wrap="square" lIns="13970" tIns="13970" rIns="13970" bIns="13970" numCol="1" spcCol="1270" anchor="ctr" anchorCtr="0">
                  <a:noAutofit/>
                </a:bodyPr>
                <a:lstStyle/>
                <a:p>
                  <a:pPr marL="0" marR="0" lvl="0" indent="0" algn="ctr" defTabSz="322720" eaLnBrk="1" fontAlgn="auto" latinLnBrk="0" hangingPunct="1">
                    <a:lnSpc>
                      <a:spcPct val="90000"/>
                    </a:lnSpc>
                    <a:spcBef>
                      <a:spcPct val="0"/>
                    </a:spcBef>
                    <a:spcAft>
                      <a:spcPct val="35000"/>
                    </a:spcAft>
                    <a:buClrTx/>
                    <a:buSzTx/>
                    <a:buFontTx/>
                    <a:buNone/>
                    <a:tabLst/>
                    <a:defRPr/>
                  </a:pPr>
                  <a:r>
                    <a:rPr kumimoji="0" lang="zh-CN" altLang="en-US" sz="7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rPr>
                    <a:t>成绩管理</a:t>
                  </a:r>
                </a:p>
              </p:txBody>
            </p:sp>
          </p:grpSp>
        </p:grpSp>
        <p:grpSp>
          <p:nvGrpSpPr>
            <p:cNvPr id="139" name="Diagram group"/>
            <p:cNvGrpSpPr/>
            <p:nvPr/>
          </p:nvGrpSpPr>
          <p:grpSpPr>
            <a:xfrm>
              <a:off x="3101117" y="2961969"/>
              <a:ext cx="404297" cy="273271"/>
              <a:chOff x="2341915" y="2889576"/>
              <a:chExt cx="783024" cy="783024"/>
            </a:xfrm>
            <a:scene3d>
              <a:camera prst="orthographicFront">
                <a:rot lat="0" lon="0" rev="0"/>
              </a:camera>
              <a:lightRig rig="threePt" dir="t"/>
            </a:scene3d>
          </p:grpSpPr>
          <p:grpSp>
            <p:nvGrpSpPr>
              <p:cNvPr id="140" name="组合 22"/>
              <p:cNvGrpSpPr/>
              <p:nvPr/>
            </p:nvGrpSpPr>
            <p:grpSpPr>
              <a:xfrm>
                <a:off x="2341915" y="2889576"/>
                <a:ext cx="783024" cy="783024"/>
                <a:chOff x="2341915" y="2889576"/>
                <a:chExt cx="783024" cy="783024"/>
              </a:xfrm>
              <a:scene3d>
                <a:camera prst="orthographicFront">
                  <a:rot lat="0" lon="0" rev="0"/>
                </a:camera>
                <a:lightRig rig="threePt" dir="t"/>
              </a:scene3d>
            </p:grpSpPr>
            <p:sp>
              <p:nvSpPr>
                <p:cNvPr id="141" name="椭圆 140"/>
                <p:cNvSpPr/>
                <p:nvPr/>
              </p:nvSpPr>
              <p:spPr>
                <a:xfrm>
                  <a:off x="2341915" y="2889576"/>
                  <a:ext cx="783024" cy="78302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142" name="椭圆 4"/>
                <p:cNvSpPr/>
                <p:nvPr/>
              </p:nvSpPr>
              <p:spPr>
                <a:xfrm>
                  <a:off x="2456586" y="3004247"/>
                  <a:ext cx="553682" cy="553682"/>
                </a:xfrm>
                <a:prstGeom prst="rect">
                  <a:avLst/>
                </a:prstGeom>
                <a:noFill/>
                <a:ln>
                  <a:noFill/>
                </a:ln>
                <a:effectLst/>
              </p:spPr>
              <p:txBody>
                <a:bodyPr spcFirstLastPara="0" vert="horz" wrap="square" lIns="13970" tIns="13970" rIns="13970" bIns="13970" numCol="1" spcCol="1270" anchor="ctr" anchorCtr="0">
                  <a:noAutofit/>
                </a:bodyPr>
                <a:lstStyle/>
                <a:p>
                  <a:pPr marL="0" marR="0" lvl="0" indent="0" algn="ctr" defTabSz="322720" eaLnBrk="1" fontAlgn="auto" latinLnBrk="0" hangingPunct="1">
                    <a:lnSpc>
                      <a:spcPct val="90000"/>
                    </a:lnSpc>
                    <a:spcBef>
                      <a:spcPct val="0"/>
                    </a:spcBef>
                    <a:spcAft>
                      <a:spcPct val="35000"/>
                    </a:spcAft>
                    <a:buClrTx/>
                    <a:buSzTx/>
                    <a:buFontTx/>
                    <a:buNone/>
                    <a:tabLst/>
                    <a:defRPr/>
                  </a:pPr>
                  <a:r>
                    <a:rPr kumimoji="0" lang="zh-CN" altLang="en-US" sz="7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rPr>
                    <a:t>权限管理</a:t>
                  </a:r>
                </a:p>
              </p:txBody>
            </p:sp>
          </p:grpSp>
        </p:grpSp>
        <p:grpSp>
          <p:nvGrpSpPr>
            <p:cNvPr id="143" name="Diagram group"/>
            <p:cNvGrpSpPr/>
            <p:nvPr/>
          </p:nvGrpSpPr>
          <p:grpSpPr>
            <a:xfrm>
              <a:off x="3523846" y="2966653"/>
              <a:ext cx="380980" cy="273271"/>
              <a:chOff x="3288056" y="2889576"/>
              <a:chExt cx="783024" cy="783024"/>
            </a:xfrm>
            <a:scene3d>
              <a:camera prst="orthographicFront">
                <a:rot lat="0" lon="0" rev="0"/>
              </a:camera>
              <a:lightRig rig="threePt" dir="t"/>
            </a:scene3d>
          </p:grpSpPr>
          <p:grpSp>
            <p:nvGrpSpPr>
              <p:cNvPr id="144" name="组合 26"/>
              <p:cNvGrpSpPr/>
              <p:nvPr/>
            </p:nvGrpSpPr>
            <p:grpSpPr>
              <a:xfrm>
                <a:off x="3288056" y="2889576"/>
                <a:ext cx="783024" cy="783024"/>
                <a:chOff x="3288056" y="2889576"/>
                <a:chExt cx="783024" cy="783024"/>
              </a:xfrm>
              <a:scene3d>
                <a:camera prst="orthographicFront">
                  <a:rot lat="0" lon="0" rev="0"/>
                </a:camera>
                <a:lightRig rig="threePt" dir="t"/>
              </a:scene3d>
            </p:grpSpPr>
            <p:sp>
              <p:nvSpPr>
                <p:cNvPr id="145" name="椭圆 144"/>
                <p:cNvSpPr/>
                <p:nvPr/>
              </p:nvSpPr>
              <p:spPr>
                <a:xfrm>
                  <a:off x="3288056" y="2889576"/>
                  <a:ext cx="783024" cy="78302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146" name="椭圆 4"/>
                <p:cNvSpPr/>
                <p:nvPr/>
              </p:nvSpPr>
              <p:spPr>
                <a:xfrm>
                  <a:off x="3402727" y="3004247"/>
                  <a:ext cx="553682" cy="553682"/>
                </a:xfrm>
                <a:prstGeom prst="rect">
                  <a:avLst/>
                </a:prstGeom>
                <a:noFill/>
                <a:ln>
                  <a:noFill/>
                </a:ln>
                <a:effectLst/>
              </p:spPr>
              <p:txBody>
                <a:bodyPr spcFirstLastPara="0" vert="horz" wrap="square" lIns="13970" tIns="13970" rIns="13970" bIns="13970" numCol="1" spcCol="1270" anchor="ctr" anchorCtr="0">
                  <a:noAutofit/>
                </a:bodyPr>
                <a:lstStyle/>
                <a:p>
                  <a:pPr marL="0" marR="0" lvl="0" indent="0" algn="ctr" defTabSz="322720" eaLnBrk="1" fontAlgn="auto" latinLnBrk="0" hangingPunct="1">
                    <a:lnSpc>
                      <a:spcPct val="90000"/>
                    </a:lnSpc>
                    <a:spcBef>
                      <a:spcPct val="0"/>
                    </a:spcBef>
                    <a:spcAft>
                      <a:spcPct val="35000"/>
                    </a:spcAft>
                    <a:buClrTx/>
                    <a:buSzTx/>
                    <a:buFontTx/>
                    <a:buNone/>
                    <a:tabLst/>
                    <a:defRPr/>
                  </a:pPr>
                  <a:r>
                    <a:rPr kumimoji="0" lang="zh-CN" altLang="en-US" sz="7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rPr>
                    <a:t>资源管理</a:t>
                  </a:r>
                </a:p>
              </p:txBody>
            </p:sp>
          </p:grpSp>
        </p:grpSp>
        <p:grpSp>
          <p:nvGrpSpPr>
            <p:cNvPr id="147" name="Diagram group"/>
            <p:cNvGrpSpPr/>
            <p:nvPr/>
          </p:nvGrpSpPr>
          <p:grpSpPr>
            <a:xfrm>
              <a:off x="3923022" y="2961969"/>
              <a:ext cx="399656" cy="273271"/>
              <a:chOff x="1169144" y="1232442"/>
              <a:chExt cx="783024" cy="783024"/>
            </a:xfrm>
            <a:scene3d>
              <a:camera prst="orthographicFront">
                <a:rot lat="0" lon="0" rev="0"/>
              </a:camera>
              <a:lightRig rig="threePt" dir="t"/>
            </a:scene3d>
          </p:grpSpPr>
          <p:grpSp>
            <p:nvGrpSpPr>
              <p:cNvPr id="148" name="组合 30"/>
              <p:cNvGrpSpPr/>
              <p:nvPr/>
            </p:nvGrpSpPr>
            <p:grpSpPr>
              <a:xfrm>
                <a:off x="1169144" y="1232442"/>
                <a:ext cx="783024" cy="783024"/>
                <a:chOff x="1169144" y="1232442"/>
                <a:chExt cx="783024" cy="783024"/>
              </a:xfrm>
              <a:scene3d>
                <a:camera prst="orthographicFront">
                  <a:rot lat="0" lon="0" rev="0"/>
                </a:camera>
                <a:lightRig rig="threePt" dir="t"/>
              </a:scene3d>
            </p:grpSpPr>
            <p:sp>
              <p:nvSpPr>
                <p:cNvPr id="149" name="椭圆 148"/>
                <p:cNvSpPr/>
                <p:nvPr/>
              </p:nvSpPr>
              <p:spPr>
                <a:xfrm>
                  <a:off x="1169144" y="1232442"/>
                  <a:ext cx="783024" cy="783024"/>
                </a:xfrm>
                <a:prstGeom prst="ellipse">
                  <a:avLst/>
                </a:prstGeom>
                <a:solidFill>
                  <a:srgbClr val="9BBB59">
                    <a:lumMod val="50000"/>
                  </a:srgbClr>
                </a:solidFill>
                <a:ln w="25400" cap="flat" cmpd="sng" algn="ctr">
                  <a:solidFill>
                    <a:sysClr val="window" lastClr="FFFFFF">
                      <a:hueOff val="0"/>
                      <a:satOff val="0"/>
                      <a:lumOff val="0"/>
                      <a:alphaOff val="0"/>
                    </a:sysClr>
                  </a:solidFill>
                  <a:prstDash val="solid"/>
                </a:ln>
                <a:effectLst/>
              </p:spPr>
            </p:sp>
            <p:sp>
              <p:nvSpPr>
                <p:cNvPr id="150" name="椭圆 4"/>
                <p:cNvSpPr/>
                <p:nvPr/>
              </p:nvSpPr>
              <p:spPr>
                <a:xfrm>
                  <a:off x="1275386" y="1347113"/>
                  <a:ext cx="553683" cy="553682"/>
                </a:xfrm>
                <a:prstGeom prst="rect">
                  <a:avLst/>
                </a:prstGeom>
                <a:noFill/>
                <a:ln>
                  <a:noFill/>
                </a:ln>
                <a:effectLst/>
              </p:spPr>
              <p:txBody>
                <a:bodyPr spcFirstLastPara="0" vert="horz" wrap="square" lIns="13970" tIns="13970" rIns="13970" bIns="13970" numCol="1" spcCol="1270" anchor="ctr" anchorCtr="0">
                  <a:noAutofit/>
                </a:bodyPr>
                <a:lstStyle/>
                <a:p>
                  <a:pPr marL="0" marR="0" lvl="0" indent="0" algn="ctr" defTabSz="322720" eaLnBrk="1" fontAlgn="auto" latinLnBrk="0" hangingPunct="1">
                    <a:lnSpc>
                      <a:spcPct val="90000"/>
                    </a:lnSpc>
                    <a:spcBef>
                      <a:spcPct val="0"/>
                    </a:spcBef>
                    <a:spcAft>
                      <a:spcPct val="35000"/>
                    </a:spcAft>
                    <a:buClrTx/>
                    <a:buSzTx/>
                    <a:buFontTx/>
                    <a:buNone/>
                    <a:tabLst/>
                    <a:defRPr/>
                  </a:pPr>
                  <a:r>
                    <a:rPr kumimoji="0" lang="zh-CN" altLang="en-US" sz="7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rPr>
                    <a:t>文档查重</a:t>
                  </a:r>
                </a:p>
              </p:txBody>
            </p:sp>
          </p:grpSp>
        </p:grpSp>
        <p:sp>
          <p:nvSpPr>
            <p:cNvPr id="151" name="TextBox 150"/>
            <p:cNvSpPr txBox="1"/>
            <p:nvPr/>
          </p:nvSpPr>
          <p:spPr>
            <a:xfrm>
              <a:off x="3374359" y="3274046"/>
              <a:ext cx="918393" cy="123111"/>
            </a:xfrm>
            <a:prstGeom prst="rect">
              <a:avLst/>
            </a:prstGeom>
            <a:noFill/>
          </p:spPr>
          <p:txBody>
            <a:bodyPr wrap="square" t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8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rPr>
                <a:t>课程管理平台</a:t>
              </a:r>
            </a:p>
          </p:txBody>
        </p:sp>
        <p:grpSp>
          <p:nvGrpSpPr>
            <p:cNvPr id="152" name="组合 40"/>
            <p:cNvGrpSpPr/>
            <p:nvPr/>
          </p:nvGrpSpPr>
          <p:grpSpPr>
            <a:xfrm>
              <a:off x="4854674" y="2965133"/>
              <a:ext cx="394263" cy="273271"/>
              <a:chOff x="3923987" y="2235123"/>
              <a:chExt cx="783024" cy="783024"/>
            </a:xfrm>
          </p:grpSpPr>
          <p:sp>
            <p:nvSpPr>
              <p:cNvPr id="153" name="椭圆 152"/>
              <p:cNvSpPr/>
              <p:nvPr/>
            </p:nvSpPr>
            <p:spPr>
              <a:xfrm>
                <a:off x="3923987" y="2235123"/>
                <a:ext cx="783024" cy="78302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154" name="椭圆 4"/>
              <p:cNvSpPr/>
              <p:nvPr/>
            </p:nvSpPr>
            <p:spPr>
              <a:xfrm>
                <a:off x="4038658" y="2349794"/>
                <a:ext cx="553682" cy="553682"/>
              </a:xfrm>
              <a:prstGeom prst="rect">
                <a:avLst/>
              </a:prstGeom>
              <a:noFill/>
              <a:ln>
                <a:noFill/>
              </a:ln>
              <a:effectLst/>
            </p:spPr>
            <p:txBody>
              <a:bodyPr spcFirstLastPara="0" vert="horz" wrap="square" lIns="13970" tIns="13970" rIns="13970" bIns="13970" numCol="1" spcCol="1270" anchor="ctr" anchorCtr="0">
                <a:noAutofit/>
              </a:bodyPr>
              <a:lstStyle/>
              <a:p>
                <a:pPr marL="0" marR="0" lvl="0" indent="0" algn="ctr" defTabSz="322720" eaLnBrk="1" fontAlgn="auto" latinLnBrk="0" hangingPunct="1">
                  <a:lnSpc>
                    <a:spcPct val="90000"/>
                  </a:lnSpc>
                  <a:spcBef>
                    <a:spcPct val="0"/>
                  </a:spcBef>
                  <a:spcAft>
                    <a:spcPct val="35000"/>
                  </a:spcAft>
                  <a:buClrTx/>
                  <a:buSzTx/>
                  <a:buFontTx/>
                  <a:buNone/>
                  <a:tabLst/>
                  <a:defRPr/>
                </a:pPr>
                <a:r>
                  <a:rPr kumimoji="0" lang="zh-CN" altLang="en-US" sz="7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rPr>
                  <a:t>在线教程</a:t>
                </a:r>
              </a:p>
            </p:txBody>
          </p:sp>
        </p:grpSp>
        <p:grpSp>
          <p:nvGrpSpPr>
            <p:cNvPr id="155" name="组合 79"/>
            <p:cNvGrpSpPr/>
            <p:nvPr/>
          </p:nvGrpSpPr>
          <p:grpSpPr>
            <a:xfrm>
              <a:off x="2291502" y="2961969"/>
              <a:ext cx="378213" cy="273271"/>
              <a:chOff x="2209401" y="2870122"/>
              <a:chExt cx="493694" cy="467939"/>
            </a:xfrm>
          </p:grpSpPr>
          <p:sp>
            <p:nvSpPr>
              <p:cNvPr id="156" name="椭圆 155"/>
              <p:cNvSpPr/>
              <p:nvPr/>
            </p:nvSpPr>
            <p:spPr>
              <a:xfrm>
                <a:off x="2209401" y="2870122"/>
                <a:ext cx="493694" cy="467939"/>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a:scene3d>
                <a:camera prst="orthographicFront">
                  <a:rot lat="0" lon="0" rev="0"/>
                </a:camera>
                <a:lightRig rig="threePt" dir="t"/>
              </a:scene3d>
            </p:spPr>
          </p:sp>
          <p:sp>
            <p:nvSpPr>
              <p:cNvPr id="157" name="椭圆 4"/>
              <p:cNvSpPr/>
              <p:nvPr/>
            </p:nvSpPr>
            <p:spPr>
              <a:xfrm>
                <a:off x="2272395" y="2938650"/>
                <a:ext cx="392270" cy="330883"/>
              </a:xfrm>
              <a:prstGeom prst="rect">
                <a:avLst/>
              </a:prstGeom>
              <a:noFill/>
              <a:ln>
                <a:noFill/>
              </a:ln>
              <a:effectLst/>
              <a:scene3d>
                <a:camera prst="orthographicFront">
                  <a:rot lat="0" lon="0" rev="0"/>
                </a:camera>
                <a:lightRig rig="threePt" dir="t"/>
              </a:scene3d>
            </p:spPr>
            <p:txBody>
              <a:bodyPr spcFirstLastPara="0" vert="horz" wrap="square" lIns="13970" tIns="13970" rIns="13970" bIns="13970" numCol="1" spcCol="1270" anchor="ctr" anchorCtr="0">
                <a:noAutofit/>
              </a:bodyPr>
              <a:lstStyle/>
              <a:p>
                <a:pPr marL="0" marR="0" lvl="0" indent="0" algn="ctr" defTabSz="322720" eaLnBrk="1" fontAlgn="auto" latinLnBrk="0" hangingPunct="1">
                  <a:lnSpc>
                    <a:spcPct val="90000"/>
                  </a:lnSpc>
                  <a:spcBef>
                    <a:spcPct val="0"/>
                  </a:spcBef>
                  <a:spcAft>
                    <a:spcPct val="35000"/>
                  </a:spcAft>
                  <a:buClrTx/>
                  <a:buSzTx/>
                  <a:buFontTx/>
                  <a:buNone/>
                  <a:tabLst/>
                  <a:defRPr/>
                </a:pPr>
                <a:r>
                  <a:rPr kumimoji="0" lang="zh-CN" altLang="en-US" sz="7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学生</a:t>
                </a:r>
                <a:r>
                  <a:rPr kumimoji="0" lang="en-US" altLang="zh-CN" sz="7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
                </a:r>
                <a:br>
                  <a:rPr kumimoji="0" lang="en-US" altLang="zh-CN" sz="7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br>
                <a:r>
                  <a:rPr kumimoji="0" lang="zh-CN" altLang="en-US" sz="7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管理</a:t>
                </a:r>
                <a:endParaRPr kumimoji="0" lang="zh-CN" altLang="en-US" sz="7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grpSp>
        <p:grpSp>
          <p:nvGrpSpPr>
            <p:cNvPr id="158" name="组合 40"/>
            <p:cNvGrpSpPr/>
            <p:nvPr/>
          </p:nvGrpSpPr>
          <p:grpSpPr>
            <a:xfrm>
              <a:off x="5454429" y="2970848"/>
              <a:ext cx="1306335" cy="273271"/>
              <a:chOff x="3923987" y="2235123"/>
              <a:chExt cx="783024" cy="783024"/>
            </a:xfrm>
          </p:grpSpPr>
          <p:sp>
            <p:nvSpPr>
              <p:cNvPr id="159" name="椭圆 158"/>
              <p:cNvSpPr/>
              <p:nvPr/>
            </p:nvSpPr>
            <p:spPr>
              <a:xfrm>
                <a:off x="3923987" y="2235123"/>
                <a:ext cx="783024" cy="783024"/>
              </a:xfrm>
              <a:prstGeom prst="ellipse">
                <a:avLst/>
              </a:prstGeom>
              <a:solidFill>
                <a:srgbClr val="C00000"/>
              </a:solidFill>
              <a:ln w="25400" cap="flat" cmpd="sng" algn="ctr">
                <a:solidFill>
                  <a:sysClr val="window" lastClr="FFFFFF">
                    <a:hueOff val="0"/>
                    <a:satOff val="0"/>
                    <a:lumOff val="0"/>
                    <a:alphaOff val="0"/>
                  </a:sysClr>
                </a:solidFill>
                <a:prstDash val="solid"/>
              </a:ln>
              <a:effectLst/>
            </p:spPr>
          </p:sp>
          <p:sp>
            <p:nvSpPr>
              <p:cNvPr id="160" name="椭圆 4"/>
              <p:cNvSpPr/>
              <p:nvPr/>
            </p:nvSpPr>
            <p:spPr>
              <a:xfrm>
                <a:off x="4038658" y="2349794"/>
                <a:ext cx="553682" cy="553682"/>
              </a:xfrm>
              <a:prstGeom prst="rect">
                <a:avLst/>
              </a:prstGeom>
              <a:noFill/>
              <a:ln>
                <a:noFill/>
              </a:ln>
              <a:effectLst/>
            </p:spPr>
            <p:txBody>
              <a:bodyPr spcFirstLastPara="0" vert="horz" wrap="square" lIns="13970" tIns="13970" rIns="13970" bIns="13970" numCol="1" spcCol="1270" anchor="ctr" anchorCtr="0">
                <a:noAutofit/>
              </a:bodyPr>
              <a:lstStyle/>
              <a:p>
                <a:pPr marL="0" marR="0" lvl="0" indent="0" algn="ctr" defTabSz="322720" eaLnBrk="1" fontAlgn="auto" latinLnBrk="0" hangingPunct="1">
                  <a:lnSpc>
                    <a:spcPct val="90000"/>
                  </a:lnSpc>
                  <a:spcBef>
                    <a:spcPct val="0"/>
                  </a:spcBef>
                  <a:spcAft>
                    <a:spcPct val="35000"/>
                  </a:spcAft>
                  <a:buClrTx/>
                  <a:buSzTx/>
                  <a:buFontTx/>
                  <a:buNone/>
                  <a:tabLst/>
                  <a:defRPr/>
                </a:pPr>
                <a:r>
                  <a:rPr kumimoji="0" lang="zh-CN" altLang="en-US" sz="12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rPr>
                  <a:t>在线实验</a:t>
                </a:r>
              </a:p>
            </p:txBody>
          </p:sp>
        </p:grpSp>
        <p:grpSp>
          <p:nvGrpSpPr>
            <p:cNvPr id="161" name="组合 67"/>
            <p:cNvGrpSpPr/>
            <p:nvPr/>
          </p:nvGrpSpPr>
          <p:grpSpPr>
            <a:xfrm>
              <a:off x="6512893" y="3479619"/>
              <a:ext cx="426739" cy="283942"/>
              <a:chOff x="650561" y="255369"/>
              <a:chExt cx="668789" cy="668789"/>
            </a:xfrm>
            <a:solidFill>
              <a:srgbClr val="FFC000"/>
            </a:solidFill>
          </p:grpSpPr>
          <p:sp>
            <p:nvSpPr>
              <p:cNvPr id="162" name="椭圆 161"/>
              <p:cNvSpPr/>
              <p:nvPr/>
            </p:nvSpPr>
            <p:spPr>
              <a:xfrm>
                <a:off x="650561" y="255369"/>
                <a:ext cx="668789" cy="668789"/>
              </a:xfrm>
              <a:prstGeom prst="ellipse">
                <a:avLst/>
              </a:prstGeom>
              <a:grpFill/>
              <a:ln w="25400" cap="flat" cmpd="sng" algn="ctr">
                <a:noFill/>
                <a:prstDash val="solid"/>
              </a:ln>
              <a:effectLst/>
            </p:spPr>
          </p:sp>
          <p:sp>
            <p:nvSpPr>
              <p:cNvPr id="163" name="椭圆 4"/>
              <p:cNvSpPr/>
              <p:nvPr/>
            </p:nvSpPr>
            <p:spPr>
              <a:xfrm>
                <a:off x="789682" y="353310"/>
                <a:ext cx="414422" cy="472904"/>
              </a:xfrm>
              <a:prstGeom prst="rect">
                <a:avLst/>
              </a:prstGeom>
              <a:grpFill/>
              <a:ln>
                <a:noFill/>
              </a:ln>
              <a:effectLst/>
            </p:spPr>
            <p:txBody>
              <a:bodyPr spcFirstLastPara="0" vert="horz" wrap="square" lIns="12700" tIns="12700" rIns="12700" bIns="12700" numCol="1" spcCol="1270" anchor="ctr" anchorCtr="0">
                <a:noAutofit/>
              </a:bodyPr>
              <a:lstStyle/>
              <a:p>
                <a:pPr marL="0" marR="0" lvl="0" indent="0" algn="ctr" defTabSz="293382" eaLnBrk="1" fontAlgn="auto" latinLnBrk="0" hangingPunct="1">
                  <a:lnSpc>
                    <a:spcPct val="90000"/>
                  </a:lnSpc>
                  <a:spcBef>
                    <a:spcPct val="0"/>
                  </a:spcBef>
                  <a:spcAft>
                    <a:spcPct val="35000"/>
                  </a:spcAft>
                  <a:buClrTx/>
                  <a:buSzTx/>
                  <a:buFontTx/>
                  <a:buNone/>
                  <a:tabLst/>
                  <a:defRPr/>
                </a:pPr>
                <a:r>
                  <a:rPr kumimoji="0" lang="zh-CN" altLang="en-US" sz="7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cs typeface="+mn-cs"/>
                  </a:rPr>
                  <a:t>统计分析</a:t>
                </a:r>
              </a:p>
            </p:txBody>
          </p:sp>
        </p:grpSp>
        <p:grpSp>
          <p:nvGrpSpPr>
            <p:cNvPr id="164" name="Diagram group"/>
            <p:cNvGrpSpPr/>
            <p:nvPr/>
          </p:nvGrpSpPr>
          <p:grpSpPr>
            <a:xfrm>
              <a:off x="4348472" y="2968319"/>
              <a:ext cx="399656" cy="273271"/>
              <a:chOff x="1169144" y="1232442"/>
              <a:chExt cx="783024" cy="783024"/>
            </a:xfrm>
            <a:scene3d>
              <a:camera prst="orthographicFront">
                <a:rot lat="0" lon="0" rev="0"/>
              </a:camera>
              <a:lightRig rig="threePt" dir="t"/>
            </a:scene3d>
          </p:grpSpPr>
          <p:grpSp>
            <p:nvGrpSpPr>
              <p:cNvPr id="165" name="组合 30"/>
              <p:cNvGrpSpPr/>
              <p:nvPr/>
            </p:nvGrpSpPr>
            <p:grpSpPr>
              <a:xfrm>
                <a:off x="1169144" y="1232442"/>
                <a:ext cx="783024" cy="783024"/>
                <a:chOff x="1169144" y="1232442"/>
                <a:chExt cx="783024" cy="783024"/>
              </a:xfrm>
              <a:scene3d>
                <a:camera prst="orthographicFront">
                  <a:rot lat="0" lon="0" rev="0"/>
                </a:camera>
                <a:lightRig rig="threePt" dir="t"/>
              </a:scene3d>
            </p:grpSpPr>
            <p:sp>
              <p:nvSpPr>
                <p:cNvPr id="166" name="椭圆 165"/>
                <p:cNvSpPr/>
                <p:nvPr/>
              </p:nvSpPr>
              <p:spPr>
                <a:xfrm>
                  <a:off x="1169144" y="1232442"/>
                  <a:ext cx="783024" cy="783024"/>
                </a:xfrm>
                <a:prstGeom prst="ellipse">
                  <a:avLst/>
                </a:prstGeom>
                <a:solidFill>
                  <a:srgbClr val="9BBB59">
                    <a:lumMod val="50000"/>
                  </a:srgbClr>
                </a:solidFill>
                <a:ln w="25400" cap="flat" cmpd="sng" algn="ctr">
                  <a:solidFill>
                    <a:sysClr val="window" lastClr="FFFFFF">
                      <a:hueOff val="0"/>
                      <a:satOff val="0"/>
                      <a:lumOff val="0"/>
                      <a:alphaOff val="0"/>
                    </a:sysClr>
                  </a:solidFill>
                  <a:prstDash val="solid"/>
                </a:ln>
                <a:effectLst/>
              </p:spPr>
            </p:sp>
            <p:sp>
              <p:nvSpPr>
                <p:cNvPr id="167" name="椭圆 4"/>
                <p:cNvSpPr/>
                <p:nvPr/>
              </p:nvSpPr>
              <p:spPr>
                <a:xfrm>
                  <a:off x="1275386" y="1347113"/>
                  <a:ext cx="553683" cy="553682"/>
                </a:xfrm>
                <a:prstGeom prst="rect">
                  <a:avLst/>
                </a:prstGeom>
                <a:noFill/>
                <a:ln>
                  <a:noFill/>
                </a:ln>
                <a:effectLst/>
              </p:spPr>
              <p:txBody>
                <a:bodyPr spcFirstLastPara="0" vert="horz" wrap="square" lIns="13970" tIns="13970" rIns="13970" bIns="13970" numCol="1" spcCol="1270" anchor="ctr" anchorCtr="0">
                  <a:noAutofit/>
                </a:bodyPr>
                <a:lstStyle/>
                <a:p>
                  <a:pPr marL="0" marR="0" lvl="0" indent="0" algn="ctr" defTabSz="322720" eaLnBrk="1" fontAlgn="auto" latinLnBrk="0" hangingPunct="1">
                    <a:lnSpc>
                      <a:spcPct val="90000"/>
                    </a:lnSpc>
                    <a:spcBef>
                      <a:spcPct val="0"/>
                    </a:spcBef>
                    <a:spcAft>
                      <a:spcPct val="35000"/>
                    </a:spcAft>
                    <a:buClrTx/>
                    <a:buSzTx/>
                    <a:buFontTx/>
                    <a:buNone/>
                    <a:tabLst/>
                    <a:defRPr/>
                  </a:pPr>
                  <a:r>
                    <a:rPr kumimoji="0" lang="zh-CN" altLang="en-US" sz="7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rPr>
                    <a:t>代码查重</a:t>
                  </a:r>
                </a:p>
              </p:txBody>
            </p:sp>
          </p:grpSp>
        </p:grpSp>
        <p:sp>
          <p:nvSpPr>
            <p:cNvPr id="168" name="圆角矩形 167"/>
            <p:cNvSpPr/>
            <p:nvPr/>
          </p:nvSpPr>
          <p:spPr>
            <a:xfrm>
              <a:off x="4237721" y="2642789"/>
              <a:ext cx="2957070" cy="288000"/>
            </a:xfrm>
            <a:prstGeom prst="roundRect">
              <a:avLst/>
            </a:prstGeom>
            <a:solidFill>
              <a:srgbClr val="F79646">
                <a:lumMod val="75000"/>
              </a:srgbClr>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7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数据库在线实验环境</a:t>
              </a:r>
              <a:endParaRPr kumimoji="0" lang="en-US" altLang="zh-CN" sz="700" b="1"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a:t>
              </a:r>
              <a:r>
                <a:rPr kumimoji="0" lang="en-US" altLang="zh-CN" sz="600" b="0" i="0" u="none" strike="noStrike" kern="0" cap="none" spc="0" normalizeH="0" baseline="0" noProof="0" dirty="0" smtClean="0">
                  <a:ln>
                    <a:noFill/>
                  </a:ln>
                  <a:solidFill>
                    <a:sysClr val="window" lastClr="FFFFFF"/>
                  </a:solidFill>
                  <a:effectLst/>
                  <a:uLnTx/>
                  <a:uFillTx/>
                  <a:latin typeface="Times New Roman" pitchFamily="18" charset="0"/>
                  <a:ea typeface="微软雅黑" pitchFamily="34" charset="-122"/>
                  <a:cs typeface="Times New Roman" pitchFamily="18" charset="0"/>
                </a:rPr>
                <a:t>Oracle</a:t>
              </a:r>
              <a:r>
                <a:rPr kumimoji="0" lang="zh-CN" altLang="en-US" sz="600" b="0" i="0" u="none" strike="noStrike" kern="0" cap="none" spc="0" normalizeH="0" baseline="0" noProof="0" dirty="0" smtClean="0">
                  <a:ln>
                    <a:noFill/>
                  </a:ln>
                  <a:solidFill>
                    <a:sysClr val="window" lastClr="FFFFFF"/>
                  </a:solidFill>
                  <a:effectLst/>
                  <a:uLnTx/>
                  <a:uFillTx/>
                  <a:latin typeface="Times New Roman" pitchFamily="18" charset="0"/>
                  <a:ea typeface="微软雅黑" pitchFamily="34" charset="-122"/>
                  <a:cs typeface="Times New Roman" pitchFamily="18" charset="0"/>
                </a:rPr>
                <a:t>、</a:t>
              </a:r>
              <a:r>
                <a:rPr kumimoji="0" lang="en-US" altLang="zh-CN" sz="600" b="0" i="0" u="none" strike="noStrike" kern="0" cap="none" spc="0" normalizeH="0" baseline="0" noProof="0" dirty="0" err="1" smtClean="0">
                  <a:ln>
                    <a:noFill/>
                  </a:ln>
                  <a:solidFill>
                    <a:sysClr val="window" lastClr="FFFFFF"/>
                  </a:solidFill>
                  <a:effectLst/>
                  <a:uLnTx/>
                  <a:uFillTx/>
                  <a:latin typeface="Times New Roman" pitchFamily="18" charset="0"/>
                  <a:ea typeface="微软雅黑" pitchFamily="34" charset="-122"/>
                  <a:cs typeface="Times New Roman" pitchFamily="18" charset="0"/>
                </a:rPr>
                <a:t>Mysql</a:t>
              </a:r>
              <a:r>
                <a:rPr kumimoji="0" lang="zh-CN" altLang="en-US" sz="600" b="0" i="0" u="none" strike="noStrike" kern="0" cap="none" spc="0" normalizeH="0" baseline="0" noProof="0" dirty="0" smtClean="0">
                  <a:ln>
                    <a:noFill/>
                  </a:ln>
                  <a:solidFill>
                    <a:sysClr val="window" lastClr="FFFFFF"/>
                  </a:solidFill>
                  <a:effectLst/>
                  <a:uLnTx/>
                  <a:uFillTx/>
                  <a:latin typeface="Times New Roman" pitchFamily="18" charset="0"/>
                  <a:ea typeface="微软雅黑" pitchFamily="34" charset="-122"/>
                  <a:cs typeface="Times New Roman" pitchFamily="18" charset="0"/>
                </a:rPr>
                <a:t>、</a:t>
              </a:r>
              <a:r>
                <a:rPr kumimoji="0" lang="en-US" altLang="zh-CN" sz="600" b="0" i="0" u="none" strike="noStrike" kern="0" cap="none" spc="0" normalizeH="0" baseline="0" noProof="0" dirty="0" err="1" smtClean="0">
                  <a:ln>
                    <a:noFill/>
                  </a:ln>
                  <a:solidFill>
                    <a:sysClr val="window" lastClr="FFFFFF"/>
                  </a:solidFill>
                  <a:effectLst/>
                  <a:uLnTx/>
                  <a:uFillTx/>
                  <a:latin typeface="Times New Roman" pitchFamily="18" charset="0"/>
                  <a:ea typeface="微软雅黑" pitchFamily="34" charset="-122"/>
                  <a:cs typeface="Times New Roman" pitchFamily="18" charset="0"/>
                </a:rPr>
                <a:t>PostgreSQL</a:t>
              </a: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等数据库实验环境）</a:t>
              </a:r>
              <a:endParaRPr kumimoji="0" lang="zh-CN" altLang="en-US" sz="6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169" name="矩形 168"/>
            <p:cNvSpPr/>
            <p:nvPr/>
          </p:nvSpPr>
          <p:spPr>
            <a:xfrm>
              <a:off x="4242463" y="2217349"/>
              <a:ext cx="1512167" cy="198000"/>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视图与索引实验</a:t>
              </a:r>
              <a:endParaRPr kumimoji="0" lang="en-US" altLang="zh-CN" sz="6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170" name="圆角矩形 169"/>
            <p:cNvSpPr/>
            <p:nvPr/>
          </p:nvSpPr>
          <p:spPr>
            <a:xfrm>
              <a:off x="1074111" y="2631373"/>
              <a:ext cx="2304256" cy="288126"/>
            </a:xfrm>
            <a:prstGeom prst="roundRect">
              <a:avLst/>
            </a:prstGeom>
            <a:solidFill>
              <a:srgbClr val="9BBB59">
                <a:lumMod val="75000"/>
              </a:srgbClr>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7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在线</a:t>
              </a:r>
              <a:r>
                <a:rPr kumimoji="0" lang="en-US" altLang="zh-CN" sz="7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SQL</a:t>
              </a:r>
              <a:r>
                <a:rPr kumimoji="0" lang="zh-CN" altLang="en-US" sz="7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自动评测</a:t>
              </a:r>
              <a:endParaRPr kumimoji="0" lang="en-US" altLang="zh-CN" sz="7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endParaRPr>
            </a:p>
          </p:txBody>
        </p:sp>
        <p:sp>
          <p:nvSpPr>
            <p:cNvPr id="171" name="矩形 170"/>
            <p:cNvSpPr/>
            <p:nvPr/>
          </p:nvSpPr>
          <p:spPr>
            <a:xfrm>
              <a:off x="2305217" y="2271333"/>
              <a:ext cx="1073150" cy="349200"/>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数据高级查询</a:t>
              </a:r>
              <a:endParaRPr kumimoji="0" lang="en-US" altLang="zh-CN"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5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a:t>
              </a:r>
              <a:r>
                <a:rPr kumimoji="0" lang="en-US" altLang="zh-CN" sz="5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SQL</a:t>
              </a:r>
              <a:r>
                <a:rPr kumimoji="0" lang="zh-CN" altLang="en-US" sz="5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嵌套查询和集合查询等）</a:t>
              </a:r>
              <a:endParaRPr kumimoji="0" lang="en-US" altLang="zh-CN" sz="5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endParaRPr>
            </a:p>
          </p:txBody>
        </p:sp>
        <p:sp>
          <p:nvSpPr>
            <p:cNvPr id="172" name="矩形 171"/>
            <p:cNvSpPr/>
            <p:nvPr/>
          </p:nvSpPr>
          <p:spPr>
            <a:xfrm>
              <a:off x="1112897" y="2271333"/>
              <a:ext cx="1113342" cy="348491"/>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数据定义语言</a:t>
              </a:r>
              <a:endParaRPr kumimoji="0" lang="en-US" altLang="zh-CN"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5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（创建、修改和删除基本表）</a:t>
              </a:r>
              <a:endParaRPr kumimoji="0" lang="en-US" altLang="zh-CN" sz="5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endParaRPr>
            </a:p>
          </p:txBody>
        </p:sp>
        <p:sp>
          <p:nvSpPr>
            <p:cNvPr id="173" name="剪去单角的矩形 172"/>
            <p:cNvSpPr/>
            <p:nvPr/>
          </p:nvSpPr>
          <p:spPr>
            <a:xfrm>
              <a:off x="3949689" y="1839285"/>
              <a:ext cx="216024" cy="504056"/>
            </a:xfrm>
            <a:prstGeom prst="snip1Rect">
              <a:avLst/>
            </a:prstGeom>
            <a:solidFill>
              <a:srgbClr val="F7964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7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进阶实验</a:t>
              </a:r>
              <a:endParaRPr kumimoji="0" lang="zh-CN" altLang="en-US" sz="7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174" name="矩形 173"/>
            <p:cNvSpPr/>
            <p:nvPr/>
          </p:nvSpPr>
          <p:spPr>
            <a:xfrm>
              <a:off x="1074111" y="1767277"/>
              <a:ext cx="2376264" cy="1169546"/>
            </a:xfrm>
            <a:prstGeom prst="rect">
              <a:avLst/>
            </a:prstGeom>
            <a:noFill/>
            <a:ln w="6350" cap="flat" cmpd="sng" algn="ctr">
              <a:solidFill>
                <a:srgbClr val="9BBB59">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7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75" name="剪去单角的矩形 174"/>
            <p:cNvSpPr/>
            <p:nvPr/>
          </p:nvSpPr>
          <p:spPr>
            <a:xfrm>
              <a:off x="3450375" y="1839285"/>
              <a:ext cx="216024" cy="504056"/>
            </a:xfrm>
            <a:prstGeom prst="snip1Rect">
              <a:avLst/>
            </a:prstGeom>
            <a:solidFill>
              <a:srgbClr val="9BBB5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7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基础知识</a:t>
              </a:r>
              <a:endParaRPr kumimoji="0" lang="zh-CN" altLang="en-US" sz="7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176" name="矩形 175"/>
            <p:cNvSpPr/>
            <p:nvPr/>
          </p:nvSpPr>
          <p:spPr>
            <a:xfrm>
              <a:off x="4165713" y="1767277"/>
              <a:ext cx="3024336" cy="1169546"/>
            </a:xfrm>
            <a:prstGeom prst="rect">
              <a:avLst/>
            </a:prstGeom>
            <a:noFill/>
            <a:ln w="635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7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77" name="矩形 176"/>
            <p:cNvSpPr/>
            <p:nvPr/>
          </p:nvSpPr>
          <p:spPr>
            <a:xfrm>
              <a:off x="1112897" y="1839285"/>
              <a:ext cx="1113342" cy="348491"/>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数据更新</a:t>
              </a:r>
              <a:endParaRPr kumimoji="0" lang="en-US" altLang="zh-CN"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5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（对数据库表进行数据的插入、修改、删除操作）</a:t>
              </a:r>
              <a:endParaRPr kumimoji="0" lang="en-US" altLang="zh-CN" sz="5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endParaRPr>
            </a:p>
          </p:txBody>
        </p:sp>
        <p:sp>
          <p:nvSpPr>
            <p:cNvPr id="178" name="矩形 177"/>
            <p:cNvSpPr/>
            <p:nvPr/>
          </p:nvSpPr>
          <p:spPr>
            <a:xfrm>
              <a:off x="2305217" y="1839285"/>
              <a:ext cx="1073150" cy="349200"/>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数据基本查询</a:t>
              </a:r>
              <a:endParaRPr kumimoji="0" lang="en-US" altLang="zh-CN"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5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（单表查询、分组统计查询和连接查询）</a:t>
              </a:r>
              <a:endParaRPr kumimoji="0" lang="en-US" altLang="zh-CN" sz="5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endParaRPr>
            </a:p>
          </p:txBody>
        </p:sp>
        <p:sp>
          <p:nvSpPr>
            <p:cNvPr id="179" name="矩形 178"/>
            <p:cNvSpPr/>
            <p:nvPr/>
          </p:nvSpPr>
          <p:spPr>
            <a:xfrm>
              <a:off x="4242464" y="2001325"/>
              <a:ext cx="1512167" cy="198000"/>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存储过程实验</a:t>
              </a:r>
              <a:endParaRPr kumimoji="0" lang="en-US" altLang="zh-CN" sz="6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180" name="矩形 179"/>
            <p:cNvSpPr/>
            <p:nvPr/>
          </p:nvSpPr>
          <p:spPr>
            <a:xfrm>
              <a:off x="4242463" y="1785301"/>
              <a:ext cx="1512167" cy="198000"/>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安全性与完整性语言实验</a:t>
              </a:r>
              <a:endParaRPr kumimoji="0" lang="en-US" altLang="zh-CN" sz="6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181" name="矩形 180"/>
            <p:cNvSpPr/>
            <p:nvPr/>
          </p:nvSpPr>
          <p:spPr>
            <a:xfrm>
              <a:off x="4242463" y="2433373"/>
              <a:ext cx="1512167" cy="198000"/>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数据库设计实验</a:t>
              </a:r>
              <a:endParaRPr kumimoji="0" lang="en-US" altLang="zh-CN" sz="6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182" name="矩形 181"/>
            <p:cNvSpPr/>
            <p:nvPr/>
          </p:nvSpPr>
          <p:spPr>
            <a:xfrm>
              <a:off x="5826640" y="2433373"/>
              <a:ext cx="1368000" cy="198000"/>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开发一个简单的数据库系统</a:t>
              </a:r>
              <a:endParaRPr kumimoji="0" lang="en-US" altLang="zh-CN" sz="6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183" name="矩形 182"/>
            <p:cNvSpPr/>
            <p:nvPr/>
          </p:nvSpPr>
          <p:spPr>
            <a:xfrm>
              <a:off x="5826639" y="2217349"/>
              <a:ext cx="1368000" cy="198000"/>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数据库应用开发</a:t>
              </a:r>
              <a:endParaRPr kumimoji="0" lang="en-US" altLang="zh-CN" sz="6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184" name="矩形 183"/>
            <p:cNvSpPr/>
            <p:nvPr/>
          </p:nvSpPr>
          <p:spPr>
            <a:xfrm>
              <a:off x="5826639" y="2001325"/>
              <a:ext cx="1368000" cy="198000"/>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数据库监视与性能优化</a:t>
              </a:r>
              <a:endParaRPr kumimoji="0" lang="en-US" altLang="zh-CN" sz="6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185" name="矩形 184"/>
            <p:cNvSpPr/>
            <p:nvPr/>
          </p:nvSpPr>
          <p:spPr>
            <a:xfrm>
              <a:off x="5826639" y="1785301"/>
              <a:ext cx="1368000" cy="198000"/>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数据库恢复与并发控制</a:t>
              </a:r>
              <a:endParaRPr kumimoji="0" lang="en-US" altLang="zh-CN" sz="6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gr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12294" y="839203"/>
            <a:ext cx="9015663" cy="3394472"/>
          </a:xfrm>
        </p:spPr>
        <p:txBody>
          <a:bodyPr>
            <a:normAutofit/>
          </a:bodyPr>
          <a:lstStyle/>
          <a:p>
            <a:pPr>
              <a:buNone/>
            </a:pPr>
            <a:r>
              <a:rPr lang="en-US" altLang="zh-CN" sz="1600" b="1" dirty="0" smtClean="0">
                <a:latin typeface="微软雅黑" pitchFamily="34" charset="-122"/>
                <a:ea typeface="微软雅黑" pitchFamily="34" charset="-122"/>
              </a:rPr>
              <a:t>SQL</a:t>
            </a:r>
            <a:r>
              <a:rPr lang="zh-CN" altLang="en-US" sz="1600" b="1" dirty="0" smtClean="0">
                <a:latin typeface="微软雅黑" pitchFamily="34" charset="-122"/>
                <a:ea typeface="微软雅黑" pitchFamily="34" charset="-122"/>
              </a:rPr>
              <a:t>自动评测：</a:t>
            </a:r>
            <a:r>
              <a:rPr lang="zh-CN" altLang="zh-CN" sz="1600" dirty="0" smtClean="0">
                <a:latin typeface="微软雅黑" pitchFamily="34" charset="-122"/>
                <a:ea typeface="微软雅黑" pitchFamily="34" charset="-122"/>
              </a:rPr>
              <a:t>自动、准确量化实验结果</a:t>
            </a:r>
            <a:endParaRPr lang="zh-CN" altLang="en-US" sz="1600" dirty="0">
              <a:latin typeface="微软雅黑" pitchFamily="34" charset="-122"/>
              <a:ea typeface="微软雅黑" pitchFamily="34" charset="-122"/>
            </a:endParaRPr>
          </a:p>
        </p:txBody>
      </p:sp>
      <p:sp>
        <p:nvSpPr>
          <p:cNvPr id="12"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平台：数据库在线实验</a:t>
            </a:r>
          </a:p>
        </p:txBody>
      </p:sp>
      <p:pic>
        <p:nvPicPr>
          <p:cNvPr id="102402" name="Picture 2"/>
          <p:cNvPicPr>
            <a:picLocks noChangeAspect="1" noChangeArrowheads="1"/>
          </p:cNvPicPr>
          <p:nvPr/>
        </p:nvPicPr>
        <p:blipFill>
          <a:blip r:embed="rId2" cstate="print"/>
          <a:srcRect/>
          <a:stretch>
            <a:fillRect/>
          </a:stretch>
        </p:blipFill>
        <p:spPr bwMode="auto">
          <a:xfrm>
            <a:off x="2743214" y="1197773"/>
            <a:ext cx="6375620" cy="2871977"/>
          </a:xfrm>
          <a:prstGeom prst="rect">
            <a:avLst/>
          </a:prstGeom>
          <a:noFill/>
          <a:ln w="9525">
            <a:noFill/>
            <a:miter lim="800000"/>
            <a:headEnd/>
            <a:tailEnd/>
          </a:ln>
        </p:spPr>
      </p:pic>
      <p:sp>
        <p:nvSpPr>
          <p:cNvPr id="102403" name="Rectangle 3"/>
          <p:cNvSpPr>
            <a:spLocks noChangeArrowheads="1"/>
          </p:cNvSpPr>
          <p:nvPr/>
        </p:nvSpPr>
        <p:spPr bwMode="auto">
          <a:xfrm>
            <a:off x="134223" y="1216649"/>
            <a:ext cx="2466363" cy="3875228"/>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zh-CN" sz="1200" b="1" i="0" u="none" strike="noStrike" cap="none" normalizeH="0" baseline="0" dirty="0" smtClean="0">
                <a:ln>
                  <a:noFill/>
                </a:ln>
                <a:effectLst/>
                <a:latin typeface="微软雅黑" pitchFamily="34" charset="-122"/>
                <a:ea typeface="微软雅黑" pitchFamily="34" charset="-122"/>
                <a:cs typeface="宋体" pitchFamily="2" charset="-122"/>
              </a:rPr>
              <a:t>数据定义语言</a:t>
            </a:r>
          </a:p>
          <a:p>
            <a:pPr marL="457200" marR="0" lvl="1" indent="-457200" algn="l" defTabSz="914400" rtl="0" eaLnBrk="0" fontAlgn="base" latinLnBrk="0" hangingPunct="0">
              <a:lnSpc>
                <a:spcPct val="150000"/>
              </a:lnSpc>
              <a:spcBef>
                <a:spcPct val="0"/>
              </a:spcBef>
              <a:spcAft>
                <a:spcPct val="0"/>
              </a:spcAft>
              <a:buClrTx/>
              <a:buSzTx/>
              <a:buFontTx/>
              <a:buNone/>
              <a:tabLst/>
            </a:pPr>
            <a:r>
              <a:rPr lang="en-US" altLang="zh-CN" sz="1000" dirty="0" smtClean="0">
                <a:latin typeface="微软雅黑" pitchFamily="34" charset="-122"/>
                <a:ea typeface="微软雅黑" pitchFamily="34" charset="-122"/>
                <a:cs typeface="宋体" pitchFamily="2" charset="-122"/>
              </a:rPr>
              <a:t>	</a:t>
            </a:r>
            <a:r>
              <a:rPr kumimoji="0" lang="zh-CN" sz="1000" b="0" i="0" u="none" strike="noStrike" cap="none" normalizeH="0" baseline="0" dirty="0" smtClean="0">
                <a:ln>
                  <a:noFill/>
                </a:ln>
                <a:effectLst/>
                <a:latin typeface="微软雅黑" pitchFamily="34" charset="-122"/>
                <a:ea typeface="微软雅黑" pitchFamily="34" charset="-122"/>
                <a:cs typeface="宋体" pitchFamily="2" charset="-122"/>
              </a:rPr>
              <a:t>使用</a:t>
            </a:r>
            <a:r>
              <a:rPr kumimoji="0" lang="zh-CN" altLang="zh-CN" sz="1000" b="0" i="0" u="none" strike="noStrike" cap="none" normalizeH="0" baseline="0" dirty="0" smtClean="0">
                <a:ln>
                  <a:noFill/>
                </a:ln>
                <a:effectLst/>
                <a:latin typeface="微软雅黑" pitchFamily="34" charset="-122"/>
                <a:ea typeface="微软雅黑" pitchFamily="34" charset="-122"/>
                <a:cs typeface="宋体" pitchFamily="2" charset="-122"/>
              </a:rPr>
              <a:t>SQL</a:t>
            </a:r>
            <a:r>
              <a:rPr kumimoji="0" lang="zh-CN" sz="1000" b="0" i="0" u="none" strike="noStrike" cap="none" normalizeH="0" baseline="0" dirty="0" smtClean="0">
                <a:ln>
                  <a:noFill/>
                </a:ln>
                <a:effectLst/>
                <a:latin typeface="微软雅黑" pitchFamily="34" charset="-122"/>
                <a:ea typeface="微软雅黑" pitchFamily="34" charset="-122"/>
                <a:cs typeface="宋体" pitchFamily="2" charset="-122"/>
              </a:rPr>
              <a:t>语句完成带有表级、列级完整性约束的基本表的创建、修改、删除。</a:t>
            </a:r>
          </a:p>
          <a:p>
            <a:pPr marL="0" marR="0" lvl="0" indent="0" algn="l" defTabSz="914400" rtl="0" eaLnBrk="0" fontAlgn="base" latinLnBrk="0" hangingPunct="0">
              <a:lnSpc>
                <a:spcPct val="150000"/>
              </a:lnSpc>
              <a:spcBef>
                <a:spcPct val="0"/>
              </a:spcBef>
              <a:spcAft>
                <a:spcPct val="0"/>
              </a:spcAft>
              <a:buClrTx/>
              <a:buSzTx/>
              <a:buFontTx/>
              <a:buNone/>
              <a:tabLst/>
            </a:pPr>
            <a:r>
              <a:rPr kumimoji="0" lang="zh-CN" sz="1200" b="1" i="0" u="none" strike="noStrike" cap="none" normalizeH="0" baseline="0" dirty="0" smtClean="0">
                <a:ln>
                  <a:noFill/>
                </a:ln>
                <a:effectLst/>
                <a:latin typeface="微软雅黑" pitchFamily="34" charset="-122"/>
                <a:ea typeface="微软雅黑" pitchFamily="34" charset="-122"/>
                <a:cs typeface="宋体" pitchFamily="2" charset="-122"/>
              </a:rPr>
              <a:t>数据基本查询</a:t>
            </a:r>
          </a:p>
          <a:p>
            <a:pPr marL="457200" marR="0" lvl="1" indent="-457200" algn="l" defTabSz="914400" rtl="0" eaLnBrk="0" fontAlgn="base" latinLnBrk="0" hangingPunct="0">
              <a:lnSpc>
                <a:spcPct val="150000"/>
              </a:lnSpc>
              <a:spcBef>
                <a:spcPct val="0"/>
              </a:spcBef>
              <a:spcAft>
                <a:spcPct val="0"/>
              </a:spcAft>
              <a:buClrTx/>
              <a:buSzTx/>
              <a:buFontTx/>
              <a:buNone/>
              <a:tabLst/>
            </a:pPr>
            <a:r>
              <a:rPr kumimoji="0" lang="en-US" altLang="zh-CN" sz="1000" b="0" i="0" u="none" strike="noStrike" cap="none" normalizeH="0" baseline="0" dirty="0" smtClean="0">
                <a:ln>
                  <a:noFill/>
                </a:ln>
                <a:effectLst/>
                <a:latin typeface="微软雅黑" pitchFamily="34" charset="-122"/>
                <a:ea typeface="微软雅黑" pitchFamily="34" charset="-122"/>
                <a:cs typeface="宋体" pitchFamily="2" charset="-122"/>
              </a:rPr>
              <a:t>	</a:t>
            </a:r>
            <a:r>
              <a:rPr kumimoji="0" lang="zh-CN" sz="1000" b="0" i="0" u="none" strike="noStrike" cap="none" normalizeH="0" baseline="0" dirty="0" smtClean="0">
                <a:ln>
                  <a:noFill/>
                </a:ln>
                <a:effectLst/>
                <a:latin typeface="微软雅黑" pitchFamily="34" charset="-122"/>
                <a:ea typeface="微软雅黑" pitchFamily="34" charset="-122"/>
                <a:cs typeface="宋体" pitchFamily="2" charset="-122"/>
              </a:rPr>
              <a:t>运用</a:t>
            </a:r>
            <a:r>
              <a:rPr kumimoji="0" lang="zh-CN" altLang="zh-CN" sz="1000" b="0" i="0" u="none" strike="noStrike" cap="none" normalizeH="0" baseline="0" dirty="0" smtClean="0">
                <a:ln>
                  <a:noFill/>
                </a:ln>
                <a:effectLst/>
                <a:latin typeface="微软雅黑" pitchFamily="34" charset="-122"/>
                <a:ea typeface="微软雅黑" pitchFamily="34" charset="-122"/>
                <a:cs typeface="宋体" pitchFamily="2" charset="-122"/>
              </a:rPr>
              <a:t>SQL</a:t>
            </a:r>
            <a:r>
              <a:rPr kumimoji="0" lang="zh-CN" sz="1000" b="0" i="0" u="none" strike="noStrike" cap="none" normalizeH="0" baseline="0" dirty="0" smtClean="0">
                <a:ln>
                  <a:noFill/>
                </a:ln>
                <a:effectLst/>
                <a:latin typeface="微软雅黑" pitchFamily="34" charset="-122"/>
                <a:ea typeface="微软雅黑" pitchFamily="34" charset="-122"/>
                <a:cs typeface="宋体" pitchFamily="2" charset="-122"/>
              </a:rPr>
              <a:t>语言实现数据的基本查询，包括带条件表达式的查询、自连接查询、分组统计查询、多表连接查询。</a:t>
            </a:r>
          </a:p>
          <a:p>
            <a:pPr marL="0" marR="0" lvl="0" indent="0" algn="l" defTabSz="914400" rtl="0" eaLnBrk="0" fontAlgn="base" latinLnBrk="0" hangingPunct="0">
              <a:lnSpc>
                <a:spcPct val="150000"/>
              </a:lnSpc>
              <a:spcBef>
                <a:spcPct val="0"/>
              </a:spcBef>
              <a:spcAft>
                <a:spcPct val="0"/>
              </a:spcAft>
              <a:buClrTx/>
              <a:buSzTx/>
              <a:buFontTx/>
              <a:buNone/>
              <a:tabLst/>
            </a:pPr>
            <a:r>
              <a:rPr kumimoji="0" lang="zh-CN" sz="1200" b="1" i="0" u="none" strike="noStrike" cap="none" normalizeH="0" baseline="0" dirty="0" smtClean="0">
                <a:ln>
                  <a:noFill/>
                </a:ln>
                <a:effectLst/>
                <a:latin typeface="微软雅黑" pitchFamily="34" charset="-122"/>
                <a:ea typeface="微软雅黑" pitchFamily="34" charset="-122"/>
                <a:cs typeface="宋体" pitchFamily="2" charset="-122"/>
              </a:rPr>
              <a:t>数据高级查询</a:t>
            </a:r>
          </a:p>
          <a:p>
            <a:pPr marL="457200" marR="0" lvl="1" indent="-457200" algn="l" defTabSz="914400" rtl="0" eaLnBrk="0" fontAlgn="base" latinLnBrk="0" hangingPunct="0">
              <a:lnSpc>
                <a:spcPct val="150000"/>
              </a:lnSpc>
              <a:spcBef>
                <a:spcPct val="0"/>
              </a:spcBef>
              <a:spcAft>
                <a:spcPct val="0"/>
              </a:spcAft>
              <a:buClrTx/>
              <a:buSzTx/>
              <a:buFontTx/>
              <a:buNone/>
              <a:tabLst/>
            </a:pPr>
            <a:r>
              <a:rPr kumimoji="0" lang="en-US" altLang="zh-CN" sz="1000" b="0" i="0" u="none" strike="noStrike" cap="none" normalizeH="0" baseline="0" dirty="0" smtClean="0">
                <a:ln>
                  <a:noFill/>
                </a:ln>
                <a:effectLst/>
                <a:latin typeface="微软雅黑" pitchFamily="34" charset="-122"/>
                <a:ea typeface="微软雅黑" pitchFamily="34" charset="-122"/>
                <a:cs typeface="宋体" pitchFamily="2" charset="-122"/>
              </a:rPr>
              <a:t>	</a:t>
            </a:r>
            <a:r>
              <a:rPr kumimoji="0" lang="zh-CN" sz="1000" b="0" i="0" u="none" strike="noStrike" cap="none" normalizeH="0" baseline="0" dirty="0" smtClean="0">
                <a:ln>
                  <a:noFill/>
                </a:ln>
                <a:effectLst/>
                <a:latin typeface="微软雅黑" pitchFamily="34" charset="-122"/>
                <a:ea typeface="微软雅黑" pitchFamily="34" charset="-122"/>
                <a:cs typeface="宋体" pitchFamily="2" charset="-122"/>
              </a:rPr>
              <a:t>支持</a:t>
            </a:r>
            <a:r>
              <a:rPr kumimoji="0" lang="zh-CN" altLang="zh-CN" sz="1000" b="0" i="0" u="none" strike="noStrike" cap="none" normalizeH="0" baseline="0" dirty="0" smtClean="0">
                <a:ln>
                  <a:noFill/>
                </a:ln>
                <a:effectLst/>
                <a:latin typeface="微软雅黑" pitchFamily="34" charset="-122"/>
                <a:ea typeface="微软雅黑" pitchFamily="34" charset="-122"/>
                <a:cs typeface="宋体" pitchFamily="2" charset="-122"/>
              </a:rPr>
              <a:t>SQL</a:t>
            </a:r>
            <a:r>
              <a:rPr kumimoji="0" lang="zh-CN" sz="1000" b="0" i="0" u="none" strike="noStrike" cap="none" normalizeH="0" baseline="0" dirty="0" smtClean="0">
                <a:ln>
                  <a:noFill/>
                </a:ln>
                <a:effectLst/>
                <a:latin typeface="微软雅黑" pitchFamily="34" charset="-122"/>
                <a:ea typeface="微软雅黑" pitchFamily="34" charset="-122"/>
                <a:cs typeface="宋体" pitchFamily="2" charset="-122"/>
              </a:rPr>
              <a:t>嵌套查询和集合查询。</a:t>
            </a:r>
          </a:p>
          <a:p>
            <a:pPr marL="0" marR="0" lvl="0" indent="0" algn="l" defTabSz="914400" rtl="0" eaLnBrk="0" fontAlgn="base" latinLnBrk="0" hangingPunct="0">
              <a:lnSpc>
                <a:spcPct val="150000"/>
              </a:lnSpc>
              <a:spcBef>
                <a:spcPct val="0"/>
              </a:spcBef>
              <a:spcAft>
                <a:spcPct val="0"/>
              </a:spcAft>
              <a:buClrTx/>
              <a:buSzTx/>
              <a:buFontTx/>
              <a:buNone/>
              <a:tabLst>
                <a:tab pos="4035425" algn="l"/>
              </a:tabLst>
            </a:pPr>
            <a:r>
              <a:rPr kumimoji="0" lang="zh-CN" sz="1200" b="1" i="0" u="none" strike="noStrike" cap="none" normalizeH="0" baseline="0" dirty="0" smtClean="0">
                <a:ln>
                  <a:noFill/>
                </a:ln>
                <a:effectLst/>
                <a:latin typeface="微软雅黑" pitchFamily="34" charset="-122"/>
                <a:ea typeface="微软雅黑" pitchFamily="34" charset="-122"/>
                <a:cs typeface="宋体" pitchFamily="2" charset="-122"/>
              </a:rPr>
              <a:t>数据更新语言</a:t>
            </a:r>
          </a:p>
          <a:p>
            <a:pPr marL="457200" marR="0" lvl="1" indent="-457200" algn="l" defTabSz="914400" rtl="0" eaLnBrk="0" fontAlgn="base" latinLnBrk="0" hangingPunct="0">
              <a:lnSpc>
                <a:spcPct val="150000"/>
              </a:lnSpc>
              <a:spcBef>
                <a:spcPct val="0"/>
              </a:spcBef>
              <a:spcAft>
                <a:spcPct val="0"/>
              </a:spcAft>
              <a:buClrTx/>
              <a:buSzTx/>
              <a:buFontTx/>
              <a:buNone/>
              <a:tabLst/>
            </a:pPr>
            <a:r>
              <a:rPr kumimoji="0" lang="en-US" altLang="zh-CN" sz="1000" b="0" i="0" u="none" strike="noStrike" cap="none" normalizeH="0" baseline="0" dirty="0" smtClean="0">
                <a:ln>
                  <a:noFill/>
                </a:ln>
                <a:effectLst/>
                <a:latin typeface="微软雅黑" pitchFamily="34" charset="-122"/>
                <a:ea typeface="微软雅黑" pitchFamily="34" charset="-122"/>
                <a:cs typeface="宋体" pitchFamily="2" charset="-122"/>
              </a:rPr>
              <a:t>	</a:t>
            </a:r>
            <a:r>
              <a:rPr kumimoji="0" lang="zh-CN" sz="1000" b="0" i="0" u="none" strike="noStrike" cap="none" normalizeH="0" baseline="0" dirty="0" smtClean="0">
                <a:ln>
                  <a:noFill/>
                </a:ln>
                <a:effectLst/>
                <a:latin typeface="微软雅黑" pitchFamily="34" charset="-122"/>
                <a:ea typeface="微软雅黑" pitchFamily="34" charset="-122"/>
                <a:cs typeface="宋体" pitchFamily="2" charset="-122"/>
              </a:rPr>
              <a:t>支持使用</a:t>
            </a:r>
            <a:r>
              <a:rPr kumimoji="0" lang="zh-CN" altLang="zh-CN" sz="1000" b="0" i="0" u="none" strike="noStrike" cap="none" normalizeH="0" baseline="0" dirty="0" smtClean="0">
                <a:ln>
                  <a:noFill/>
                </a:ln>
                <a:effectLst/>
                <a:latin typeface="微软雅黑" pitchFamily="34" charset="-122"/>
                <a:ea typeface="微软雅黑" pitchFamily="34" charset="-122"/>
                <a:cs typeface="宋体" pitchFamily="2" charset="-122"/>
              </a:rPr>
              <a:t>SQL</a:t>
            </a:r>
            <a:r>
              <a:rPr kumimoji="0" lang="zh-CN" sz="1000" b="0" i="0" u="none" strike="noStrike" cap="none" normalizeH="0" baseline="0" dirty="0" smtClean="0">
                <a:ln>
                  <a:noFill/>
                </a:ln>
                <a:effectLst/>
                <a:latin typeface="微软雅黑" pitchFamily="34" charset="-122"/>
                <a:ea typeface="微软雅黑" pitchFamily="34" charset="-122"/>
                <a:cs typeface="宋体" pitchFamily="2" charset="-122"/>
              </a:rPr>
              <a:t>语句完成基本表中数据的插入、更新、删除。</a:t>
            </a:r>
          </a:p>
          <a:p>
            <a:pPr marL="0" marR="0" lvl="0" indent="0" algn="l" defTabSz="914400" rtl="0" eaLnBrk="0" fontAlgn="base" latinLnBrk="0" hangingPunct="0">
              <a:lnSpc>
                <a:spcPct val="150000"/>
              </a:lnSpc>
              <a:spcBef>
                <a:spcPct val="0"/>
              </a:spcBef>
              <a:spcAft>
                <a:spcPct val="0"/>
              </a:spcAft>
              <a:buClrTx/>
              <a:buSzTx/>
              <a:buFontTx/>
              <a:buNone/>
              <a:tabLst/>
            </a:pPr>
            <a:endParaRPr kumimoji="0" lang="zh-CN" sz="1800" b="0" i="0" u="none" strike="noStrike" cap="none" normalizeH="0" baseline="0" dirty="0" smtClean="0">
              <a:ln>
                <a:noFill/>
              </a:ln>
              <a:effectLst/>
              <a:latin typeface="微软雅黑" pitchFamily="34" charset="-122"/>
              <a:ea typeface="微软雅黑" pitchFamily="34" charset="-122"/>
              <a:cs typeface="宋体" pitchFamily="2" charset="-122"/>
            </a:endParaRPr>
          </a:p>
        </p:txBody>
      </p:sp>
      <p:sp>
        <p:nvSpPr>
          <p:cNvPr id="7" name="TextBox 6"/>
          <p:cNvSpPr txBox="1"/>
          <p:nvPr/>
        </p:nvSpPr>
        <p:spPr>
          <a:xfrm>
            <a:off x="6750663" y="2800787"/>
            <a:ext cx="1281797" cy="266700"/>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en-US" altLang="zh-CN" sz="1200" dirty="0" smtClean="0">
                <a:solidFill>
                  <a:schemeClr val="bg1"/>
                </a:solidFill>
                <a:latin typeface="微软雅黑" pitchFamily="34" charset="-122"/>
                <a:ea typeface="微软雅黑" pitchFamily="34" charset="-122"/>
              </a:rPr>
              <a:t>SQL</a:t>
            </a:r>
            <a:r>
              <a:rPr lang="zh-CN" altLang="en-US" sz="1200" dirty="0" smtClean="0">
                <a:solidFill>
                  <a:schemeClr val="bg1"/>
                </a:solidFill>
                <a:latin typeface="微软雅黑" pitchFamily="34" charset="-122"/>
                <a:ea typeface="微软雅黑" pitchFamily="34" charset="-122"/>
              </a:rPr>
              <a:t>语法高亮</a:t>
            </a:r>
            <a:endParaRPr lang="zh-CN" altLang="en-US" sz="1200" dirty="0">
              <a:solidFill>
                <a:schemeClr val="bg1"/>
              </a:solidFill>
              <a:latin typeface="微软雅黑" pitchFamily="34" charset="-122"/>
              <a:ea typeface="微软雅黑" pitchFamily="34" charset="-122"/>
            </a:endParaRPr>
          </a:p>
        </p:txBody>
      </p:sp>
      <p:sp>
        <p:nvSpPr>
          <p:cNvPr id="8" name="TextBox 7"/>
          <p:cNvSpPr txBox="1"/>
          <p:nvPr/>
        </p:nvSpPr>
        <p:spPr>
          <a:xfrm>
            <a:off x="4453479" y="4362537"/>
            <a:ext cx="1494316" cy="266700"/>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zh-CN" altLang="en-US" sz="1200" dirty="0" smtClean="0">
                <a:solidFill>
                  <a:schemeClr val="bg1"/>
                </a:solidFill>
                <a:latin typeface="微软雅黑" pitchFamily="34" charset="-122"/>
                <a:ea typeface="微软雅黑" pitchFamily="34" charset="-122"/>
              </a:rPr>
              <a:t>支持多行</a:t>
            </a:r>
            <a:r>
              <a:rPr lang="en-US" altLang="zh-CN" sz="1200" dirty="0" smtClean="0">
                <a:solidFill>
                  <a:schemeClr val="bg1"/>
                </a:solidFill>
                <a:latin typeface="微软雅黑" pitchFamily="34" charset="-122"/>
                <a:ea typeface="微软雅黑" pitchFamily="34" charset="-122"/>
              </a:rPr>
              <a:t>SQL</a:t>
            </a:r>
            <a:r>
              <a:rPr lang="zh-CN" altLang="en-US" sz="1200" dirty="0" smtClean="0">
                <a:solidFill>
                  <a:schemeClr val="bg1"/>
                </a:solidFill>
                <a:latin typeface="微软雅黑" pitchFamily="34" charset="-122"/>
                <a:ea typeface="微软雅黑" pitchFamily="34" charset="-122"/>
              </a:rPr>
              <a:t>语句</a:t>
            </a:r>
            <a:endParaRPr lang="zh-CN" altLang="en-US" sz="1200" dirty="0">
              <a:solidFill>
                <a:schemeClr val="bg1"/>
              </a:solidFill>
              <a:latin typeface="微软雅黑" pitchFamily="34" charset="-122"/>
              <a:ea typeface="微软雅黑" pitchFamily="34" charset="-122"/>
            </a:endParaRPr>
          </a:p>
        </p:txBody>
      </p:sp>
      <p:sp>
        <p:nvSpPr>
          <p:cNvPr id="9" name="TextBox 8"/>
          <p:cNvSpPr txBox="1"/>
          <p:nvPr/>
        </p:nvSpPr>
        <p:spPr>
          <a:xfrm>
            <a:off x="6157842" y="4355546"/>
            <a:ext cx="1727809" cy="266700"/>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zh-CN" altLang="en-US" sz="1200" dirty="0" smtClean="0">
                <a:solidFill>
                  <a:schemeClr val="bg1"/>
                </a:solidFill>
                <a:latin typeface="微软雅黑" pitchFamily="34" charset="-122"/>
                <a:ea typeface="微软雅黑" pitchFamily="34" charset="-122"/>
              </a:rPr>
              <a:t>给出</a:t>
            </a:r>
            <a:r>
              <a:rPr lang="en-US" altLang="zh-CN" sz="1200" dirty="0" smtClean="0">
                <a:solidFill>
                  <a:schemeClr val="bg1"/>
                </a:solidFill>
                <a:latin typeface="微软雅黑" pitchFamily="34" charset="-122"/>
                <a:ea typeface="微软雅黑" pitchFamily="34" charset="-122"/>
              </a:rPr>
              <a:t>SQL</a:t>
            </a:r>
            <a:r>
              <a:rPr lang="zh-CN" altLang="en-US" sz="1200" dirty="0" smtClean="0">
                <a:solidFill>
                  <a:schemeClr val="bg1"/>
                </a:solidFill>
                <a:latin typeface="微软雅黑" pitchFamily="34" charset="-122"/>
                <a:ea typeface="微软雅黑" pitchFamily="34" charset="-122"/>
              </a:rPr>
              <a:t>语句调试信息</a:t>
            </a:r>
            <a:endParaRPr lang="zh-CN" altLang="en-US" sz="1200" dirty="0">
              <a:solidFill>
                <a:schemeClr val="bg1"/>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12294" y="839203"/>
            <a:ext cx="9015663" cy="3394472"/>
          </a:xfrm>
        </p:spPr>
        <p:txBody>
          <a:bodyPr>
            <a:normAutofit/>
          </a:bodyPr>
          <a:lstStyle/>
          <a:p>
            <a:pPr>
              <a:buNone/>
            </a:pPr>
            <a:r>
              <a:rPr lang="zh-CN" altLang="en-US" sz="1600" b="1" dirty="0" smtClean="0">
                <a:latin typeface="微软雅黑" pitchFamily="34" charset="-122"/>
                <a:ea typeface="微软雅黑" pitchFamily="34" charset="-122"/>
              </a:rPr>
              <a:t>在线实验：</a:t>
            </a:r>
            <a:r>
              <a:rPr lang="zh-CN" altLang="zh-CN" sz="1600" dirty="0" smtClean="0">
                <a:latin typeface="微软雅黑" pitchFamily="34" charset="-122"/>
                <a:ea typeface="微软雅黑" pitchFamily="34" charset="-122"/>
              </a:rPr>
              <a:t>体验真实的数据库操作环境</a:t>
            </a:r>
            <a:r>
              <a:rPr lang="zh-CN" altLang="en-US" sz="1600" dirty="0" smtClean="0">
                <a:latin typeface="微软雅黑" pitchFamily="34" charset="-122"/>
                <a:ea typeface="微软雅黑" pitchFamily="34" charset="-122"/>
              </a:rPr>
              <a:t>，解决数据库安装部署难题</a:t>
            </a:r>
            <a:endParaRPr lang="zh-CN" altLang="en-US" sz="1600" dirty="0">
              <a:latin typeface="微软雅黑" pitchFamily="34" charset="-122"/>
              <a:ea typeface="微软雅黑" pitchFamily="34" charset="-122"/>
            </a:endParaRPr>
          </a:p>
        </p:txBody>
      </p:sp>
      <p:sp>
        <p:nvSpPr>
          <p:cNvPr id="12"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平台：数据库在线实验</a:t>
            </a:r>
          </a:p>
        </p:txBody>
      </p:sp>
      <p:pic>
        <p:nvPicPr>
          <p:cNvPr id="10" name="图片 9" descr="D:\My Documents\项目\CourseGrading\商务\最新版方案\figures方案\2018-06-01_9-28-03.bmp"/>
          <p:cNvPicPr/>
          <p:nvPr/>
        </p:nvPicPr>
        <p:blipFill>
          <a:blip r:embed="rId2" cstate="print"/>
          <a:srcRect/>
          <a:stretch>
            <a:fillRect/>
          </a:stretch>
        </p:blipFill>
        <p:spPr bwMode="auto">
          <a:xfrm>
            <a:off x="3275493" y="1320881"/>
            <a:ext cx="5759450" cy="2753408"/>
          </a:xfrm>
          <a:prstGeom prst="rect">
            <a:avLst/>
          </a:prstGeom>
          <a:noFill/>
          <a:ln w="9525">
            <a:noFill/>
            <a:miter lim="800000"/>
            <a:headEnd/>
            <a:tailEnd/>
          </a:ln>
        </p:spPr>
      </p:pic>
      <p:sp>
        <p:nvSpPr>
          <p:cNvPr id="167937" name="Rectangle 1"/>
          <p:cNvSpPr>
            <a:spLocks noChangeArrowheads="1"/>
          </p:cNvSpPr>
          <p:nvPr/>
        </p:nvSpPr>
        <p:spPr bwMode="auto">
          <a:xfrm>
            <a:off x="125835" y="1590244"/>
            <a:ext cx="3076486" cy="235449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defTabSz="914400" fontAlgn="base">
              <a:lnSpc>
                <a:spcPct val="150000"/>
              </a:lnSpc>
              <a:spcBef>
                <a:spcPct val="0"/>
              </a:spcBef>
              <a:spcAft>
                <a:spcPct val="0"/>
              </a:spcAft>
            </a:pPr>
            <a:r>
              <a:rPr kumimoji="0" lang="zh-CN" altLang="en-US" sz="1200" b="1" i="0" u="none" strike="noStrike" cap="none" normalizeH="0" baseline="0" dirty="0" smtClean="0">
                <a:ln>
                  <a:noFill/>
                </a:ln>
                <a:solidFill>
                  <a:srgbClr val="000000"/>
                </a:solidFill>
                <a:effectLst/>
                <a:latin typeface="微软雅黑" pitchFamily="34" charset="-122"/>
                <a:ea typeface="微软雅黑" pitchFamily="34" charset="-122"/>
                <a:cs typeface="Times New Roman" pitchFamily="18" charset="0"/>
              </a:rPr>
              <a:t>进行复杂的实验</a:t>
            </a:r>
            <a:r>
              <a:rPr kumimoji="0" lang="zh-CN" sz="1200" b="0" i="0" u="none" strike="noStrike" cap="none" normalizeH="0" baseline="0" dirty="0" smtClean="0">
                <a:ln>
                  <a:noFill/>
                </a:ln>
                <a:solidFill>
                  <a:srgbClr val="000000"/>
                </a:solidFill>
                <a:effectLst/>
                <a:latin typeface="微软雅黑" pitchFamily="34" charset="-122"/>
                <a:ea typeface="微软雅黑" pitchFamily="34" charset="-122"/>
                <a:cs typeface="Times New Roman" pitchFamily="18" charset="0"/>
              </a:rPr>
              <a:t>。</a:t>
            </a:r>
            <a:r>
              <a:rPr kumimoji="0" lang="zh-CN" altLang="en-US" sz="1200" b="0" i="0" u="none" strike="noStrike" cap="none" normalizeH="0" baseline="0" dirty="0" smtClean="0">
                <a:ln>
                  <a:noFill/>
                </a:ln>
                <a:solidFill>
                  <a:srgbClr val="000000"/>
                </a:solidFill>
                <a:effectLst/>
                <a:latin typeface="微软雅黑" pitchFamily="34" charset="-122"/>
                <a:ea typeface="微软雅黑" pitchFamily="34" charset="-122"/>
                <a:cs typeface="Times New Roman" pitchFamily="18" charset="0"/>
              </a:rPr>
              <a:t>数据库表设计、</a:t>
            </a:r>
            <a:r>
              <a:rPr lang="zh-CN" altLang="en-US" sz="1200" smtClean="0">
                <a:solidFill>
                  <a:srgbClr val="000000"/>
                </a:solidFill>
                <a:latin typeface="微软雅黑" pitchFamily="34" charset="-122"/>
                <a:ea typeface="微软雅黑" pitchFamily="34" charset="-122"/>
                <a:cs typeface="Times New Roman" pitchFamily="18" charset="0"/>
              </a:rPr>
              <a:t>数据库编程、撰写一个简单的数据库系统</a:t>
            </a:r>
            <a:r>
              <a:rPr kumimoji="0" lang="zh-CN" altLang="en-US" sz="1200" b="0" i="0" u="none" strike="noStrike" cap="none" normalizeH="0" baseline="0" smtClean="0">
                <a:ln>
                  <a:noFill/>
                </a:ln>
                <a:solidFill>
                  <a:srgbClr val="000000"/>
                </a:solidFill>
                <a:effectLst/>
                <a:latin typeface="微软雅黑" pitchFamily="34" charset="-122"/>
                <a:ea typeface="微软雅黑" pitchFamily="34" charset="-122"/>
                <a:cs typeface="Times New Roman" pitchFamily="18" charset="0"/>
              </a:rPr>
              <a:t>等</a:t>
            </a:r>
            <a:r>
              <a:rPr kumimoji="0" lang="zh-CN" altLang="en-US" sz="1200" b="0" i="0" u="none" strike="noStrike" cap="none" normalizeH="0" baseline="0" dirty="0" smtClean="0">
                <a:ln>
                  <a:noFill/>
                </a:ln>
                <a:solidFill>
                  <a:srgbClr val="000000"/>
                </a:solidFill>
                <a:effectLst/>
                <a:latin typeface="微软雅黑" pitchFamily="34" charset="-122"/>
                <a:ea typeface="微软雅黑" pitchFamily="34" charset="-122"/>
                <a:cs typeface="Times New Roman" pitchFamily="18" charset="0"/>
              </a:rPr>
              <a:t>。</a:t>
            </a:r>
            <a:endParaRPr kumimoji="0" lang="en-US" altLang="zh-CN" sz="1200" b="0" i="0" u="none" strike="noStrike" cap="none" normalizeH="0" baseline="0" dirty="0" smtClean="0">
              <a:ln>
                <a:noFill/>
              </a:ln>
              <a:solidFill>
                <a:srgbClr val="000000"/>
              </a:solidFill>
              <a:effectLst/>
              <a:latin typeface="微软雅黑" pitchFamily="34" charset="-122"/>
              <a:ea typeface="微软雅黑" pitchFamily="34" charset="-122"/>
              <a:cs typeface="Times New Roman" pitchFamily="18" charset="0"/>
            </a:endParaRPr>
          </a:p>
          <a:p>
            <a:pPr lvl="0" defTabSz="914400" fontAlgn="base">
              <a:lnSpc>
                <a:spcPct val="150000"/>
              </a:lnSpc>
              <a:spcBef>
                <a:spcPct val="0"/>
              </a:spcBef>
              <a:spcAft>
                <a:spcPct val="0"/>
              </a:spcAft>
            </a:pPr>
            <a:endParaRPr kumimoji="0" lang="zh-CN" altLang="en-US" sz="7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marL="0" marR="0" lvl="0" indent="0" algn="l" defTabSz="914400" rtl="0" eaLnBrk="0" fontAlgn="base" latinLnBrk="0" hangingPunct="0">
              <a:lnSpc>
                <a:spcPct val="150000"/>
              </a:lnSpc>
              <a:spcBef>
                <a:spcPct val="0"/>
              </a:spcBef>
              <a:spcAft>
                <a:spcPct val="0"/>
              </a:spcAft>
              <a:buClrTx/>
              <a:buSzTx/>
              <a:tabLst/>
            </a:pPr>
            <a:r>
              <a:rPr kumimoji="0" lang="zh-CN" altLang="en-US" sz="1200" b="1" i="0" u="none" strike="noStrike" cap="none" normalizeH="0" baseline="0" dirty="0" smtClean="0">
                <a:ln>
                  <a:noFill/>
                </a:ln>
                <a:solidFill>
                  <a:srgbClr val="000000"/>
                </a:solidFill>
                <a:effectLst/>
                <a:latin typeface="微软雅黑" pitchFamily="34" charset="-122"/>
                <a:ea typeface="微软雅黑" pitchFamily="34" charset="-122"/>
                <a:cs typeface="Times New Roman" pitchFamily="18" charset="0"/>
              </a:rPr>
              <a:t>随时随地开展实验</a:t>
            </a:r>
            <a:r>
              <a:rPr kumimoji="0" lang="zh-CN" altLang="en-US" sz="1200" b="0" i="0" u="none" strike="noStrike" cap="none" normalizeH="0" baseline="0" dirty="0" smtClean="0">
                <a:ln>
                  <a:noFill/>
                </a:ln>
                <a:solidFill>
                  <a:srgbClr val="000000"/>
                </a:solidFill>
                <a:effectLst/>
                <a:latin typeface="微软雅黑" pitchFamily="34" charset="-122"/>
                <a:ea typeface="微软雅黑" pitchFamily="34" charset="-122"/>
                <a:cs typeface="Times New Roman" pitchFamily="18" charset="0"/>
              </a:rPr>
              <a:t>。解决传统机房的时空限制。</a:t>
            </a:r>
            <a:endParaRPr kumimoji="0" lang="en-US" altLang="zh-CN" sz="1200" b="0" i="0" u="none" strike="noStrike" cap="none" normalizeH="0" baseline="0" dirty="0" smtClean="0">
              <a:ln>
                <a:noFill/>
              </a:ln>
              <a:solidFill>
                <a:srgbClr val="000000"/>
              </a:solidFill>
              <a:effectLst/>
              <a:latin typeface="微软雅黑" pitchFamily="34" charset="-122"/>
              <a:ea typeface="微软雅黑" pitchFamily="34" charset="-122"/>
              <a:cs typeface="Times New Roman" pitchFamily="18" charset="0"/>
            </a:endParaRPr>
          </a:p>
          <a:p>
            <a:pPr marL="0" marR="0" lvl="0" indent="0" algn="l" defTabSz="914400" rtl="0" eaLnBrk="0" fontAlgn="base" latinLnBrk="0" hangingPunct="0">
              <a:lnSpc>
                <a:spcPct val="150000"/>
              </a:lnSpc>
              <a:spcBef>
                <a:spcPct val="0"/>
              </a:spcBef>
              <a:spcAft>
                <a:spcPct val="0"/>
              </a:spcAft>
              <a:buClrTx/>
              <a:buSzTx/>
              <a:tabLst/>
            </a:pPr>
            <a:endParaRPr kumimoji="0" lang="zh-CN" altLang="en-US" sz="7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marL="0" marR="0" lvl="0" indent="0" algn="l" defTabSz="914400" rtl="0" eaLnBrk="0" fontAlgn="base" latinLnBrk="0" hangingPunct="0">
              <a:lnSpc>
                <a:spcPct val="150000"/>
              </a:lnSpc>
              <a:spcBef>
                <a:spcPct val="0"/>
              </a:spcBef>
              <a:spcAft>
                <a:spcPct val="0"/>
              </a:spcAft>
              <a:buClrTx/>
              <a:buSzTx/>
              <a:tabLst/>
            </a:pPr>
            <a:r>
              <a:rPr kumimoji="0" lang="zh-CN" altLang="en-US" sz="1200" b="1" i="0" u="none" strike="noStrike" cap="none" normalizeH="0" baseline="0" dirty="0" smtClean="0">
                <a:ln>
                  <a:noFill/>
                </a:ln>
                <a:solidFill>
                  <a:srgbClr val="000000"/>
                </a:solidFill>
                <a:effectLst/>
                <a:latin typeface="微软雅黑" pitchFamily="34" charset="-122"/>
                <a:ea typeface="微软雅黑" pitchFamily="34" charset="-122"/>
                <a:cs typeface="Times New Roman" pitchFamily="18" charset="0"/>
              </a:rPr>
              <a:t>精细化评价</a:t>
            </a:r>
            <a:r>
              <a:rPr kumimoji="0" lang="zh-CN" altLang="en-US" sz="1200" b="0" i="0" u="none" strike="noStrike" cap="none" normalizeH="0" baseline="0" dirty="0" smtClean="0">
                <a:ln>
                  <a:noFill/>
                </a:ln>
                <a:solidFill>
                  <a:srgbClr val="000000"/>
                </a:solidFill>
                <a:effectLst/>
                <a:latin typeface="微软雅黑" pitchFamily="34" charset="-122"/>
                <a:ea typeface="微软雅黑" pitchFamily="34" charset="-122"/>
                <a:cs typeface="Times New Roman" pitchFamily="18" charset="0"/>
              </a:rPr>
              <a:t>。传统实验只能根据实验报告来判分，主观性非常强，在线实验系统完整记录学生实验过程中的操作记录。</a:t>
            </a:r>
            <a:endParaRPr kumimoji="0" lang="zh-CN" altLang="en-US"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5"/>
          <p:cNvSpPr>
            <a:spLocks noChangeArrowheads="1"/>
          </p:cNvSpPr>
          <p:nvPr/>
        </p:nvSpPr>
        <p:spPr bwMode="auto">
          <a:xfrm>
            <a:off x="3727254" y="1004890"/>
            <a:ext cx="1691878" cy="1699022"/>
          </a:xfrm>
          <a:prstGeom prst="ellipse">
            <a:avLst/>
          </a:prstGeom>
          <a:solidFill>
            <a:srgbClr val="4E4B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 name="Freeform 8"/>
          <p:cNvSpPr>
            <a:spLocks/>
          </p:cNvSpPr>
          <p:nvPr/>
        </p:nvSpPr>
        <p:spPr bwMode="auto">
          <a:xfrm>
            <a:off x="3643913" y="1846662"/>
            <a:ext cx="1858565" cy="940594"/>
          </a:xfrm>
          <a:custGeom>
            <a:avLst/>
            <a:gdLst>
              <a:gd name="T0" fmla="*/ 3963 w 3963"/>
              <a:gd name="T1" fmla="*/ 0 h 1997"/>
              <a:gd name="T2" fmla="*/ 3963 w 3963"/>
              <a:gd name="T3" fmla="*/ 16 h 1997"/>
              <a:gd name="T4" fmla="*/ 1982 w 3963"/>
              <a:gd name="T5" fmla="*/ 1997 h 1997"/>
              <a:gd name="T6" fmla="*/ 0 w 3963"/>
              <a:gd name="T7" fmla="*/ 16 h 1997"/>
            </a:gdLst>
            <a:ahLst/>
            <a:cxnLst>
              <a:cxn ang="0">
                <a:pos x="T0" y="T1"/>
              </a:cxn>
              <a:cxn ang="0">
                <a:pos x="T2" y="T3"/>
              </a:cxn>
              <a:cxn ang="0">
                <a:pos x="T4" y="T5"/>
              </a:cxn>
              <a:cxn ang="0">
                <a:pos x="T6" y="T7"/>
              </a:cxn>
            </a:cxnLst>
            <a:rect l="0" t="0" r="r" b="b"/>
            <a:pathLst>
              <a:path w="3963" h="1997">
                <a:moveTo>
                  <a:pt x="3963" y="0"/>
                </a:moveTo>
                <a:cubicBezTo>
                  <a:pt x="3963" y="5"/>
                  <a:pt x="3963" y="11"/>
                  <a:pt x="3963" y="16"/>
                </a:cubicBezTo>
                <a:cubicBezTo>
                  <a:pt x="3963" y="1110"/>
                  <a:pt x="3076" y="1997"/>
                  <a:pt x="1982" y="1997"/>
                </a:cubicBezTo>
                <a:cubicBezTo>
                  <a:pt x="888" y="1997"/>
                  <a:pt x="0" y="1110"/>
                  <a:pt x="0" y="16"/>
                </a:cubicBezTo>
              </a:path>
            </a:pathLst>
          </a:custGeom>
          <a:noFill/>
          <a:ln w="8" cap="flat" cmpd="sng">
            <a:solidFill>
              <a:srgbClr val="4E4B49"/>
            </a:solidFill>
            <a:prstDash val="dash"/>
            <a:round/>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a:p>
        </p:txBody>
      </p:sp>
      <p:sp>
        <p:nvSpPr>
          <p:cNvPr id="6" name="Oval 9"/>
          <p:cNvSpPr>
            <a:spLocks noChangeArrowheads="1"/>
          </p:cNvSpPr>
          <p:nvPr/>
        </p:nvSpPr>
        <p:spPr bwMode="auto">
          <a:xfrm>
            <a:off x="5450087" y="1784747"/>
            <a:ext cx="104775" cy="104775"/>
          </a:xfrm>
          <a:prstGeom prst="ellipse">
            <a:avLst/>
          </a:prstGeom>
          <a:solidFill>
            <a:srgbClr val="EB3D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7" name="Oval 10"/>
          <p:cNvSpPr>
            <a:spLocks noChangeArrowheads="1"/>
          </p:cNvSpPr>
          <p:nvPr/>
        </p:nvSpPr>
        <p:spPr bwMode="auto">
          <a:xfrm>
            <a:off x="3590334" y="1784747"/>
            <a:ext cx="103585" cy="104775"/>
          </a:xfrm>
          <a:prstGeom prst="ellipse">
            <a:avLst/>
          </a:prstGeom>
          <a:solidFill>
            <a:srgbClr val="EB3D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8" name="TextBox 13"/>
          <p:cNvSpPr txBox="1">
            <a:spLocks noChangeArrowheads="1"/>
          </p:cNvSpPr>
          <p:nvPr/>
        </p:nvSpPr>
        <p:spPr bwMode="auto">
          <a:xfrm>
            <a:off x="3967760" y="1194199"/>
            <a:ext cx="1255472" cy="1246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sz="7500" dirty="0" smtClean="0">
                <a:solidFill>
                  <a:srgbClr val="F8F8F8"/>
                </a:solidFill>
              </a:rPr>
              <a:t>08</a:t>
            </a:r>
            <a:endParaRPr lang="zh-CN" altLang="en-US" sz="7500" dirty="0">
              <a:solidFill>
                <a:srgbClr val="F8F8F8"/>
              </a:solidFill>
            </a:endParaRPr>
          </a:p>
        </p:txBody>
      </p:sp>
      <p:cxnSp>
        <p:nvCxnSpPr>
          <p:cNvPr id="9" name="直接连接符 15"/>
          <p:cNvCxnSpPr>
            <a:cxnSpLocks noChangeShapeType="1"/>
          </p:cNvCxnSpPr>
          <p:nvPr/>
        </p:nvCxnSpPr>
        <p:spPr bwMode="auto">
          <a:xfrm>
            <a:off x="2358033" y="3083719"/>
            <a:ext cx="4427934" cy="0"/>
          </a:xfrm>
          <a:prstGeom prst="line">
            <a:avLst/>
          </a:prstGeom>
          <a:noFill/>
          <a:ln w="9525" cmpd="sng">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0" name="TextBox 17"/>
          <p:cNvSpPr txBox="1">
            <a:spLocks noChangeArrowheads="1"/>
          </p:cNvSpPr>
          <p:nvPr/>
        </p:nvSpPr>
        <p:spPr bwMode="auto">
          <a:xfrm>
            <a:off x="1703702" y="3239805"/>
            <a:ext cx="642964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smtClean="0">
                <a:latin typeface="微软雅黑" panose="020B0503020204020204" pitchFamily="34" charset="-122"/>
                <a:ea typeface="微软雅黑" panose="020B0503020204020204" pitchFamily="34" charset="-122"/>
              </a:rPr>
              <a:t>操作系统在线实验</a:t>
            </a:r>
            <a:r>
              <a:rPr lang="zh-CN" altLang="en-US" sz="2400" dirty="0" smtClean="0">
                <a:latin typeface="微软雅黑" panose="020B0503020204020204" pitchFamily="34" charset="-122"/>
                <a:ea typeface="微软雅黑" panose="020B0503020204020204" pitchFamily="34" charset="-122"/>
              </a:rPr>
              <a:t>：支持自动评测和过程管理</a:t>
            </a:r>
          </a:p>
        </p:txBody>
      </p:sp>
      <p:sp>
        <p:nvSpPr>
          <p:cNvPr id="11" name="TextBox 49"/>
          <p:cNvSpPr txBox="1">
            <a:spLocks noChangeArrowheads="1"/>
          </p:cNvSpPr>
          <p:nvPr/>
        </p:nvSpPr>
        <p:spPr bwMode="auto">
          <a:xfrm>
            <a:off x="2692350" y="3661173"/>
            <a:ext cx="4269922" cy="1027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内核实验自动评测</a:t>
            </a:r>
            <a:r>
              <a:rPr lang="en-US" altLang="zh-CN" dirty="0" smtClean="0">
                <a:solidFill>
                  <a:srgbClr val="4D4D4D"/>
                </a:solidFill>
                <a:latin typeface="微软雅黑" panose="020B0503020204020204" pitchFamily="34" charset="-122"/>
                <a:ea typeface="微软雅黑" panose="020B0503020204020204" pitchFamily="34" charset="-122"/>
              </a:rPr>
              <a:t>	</a:t>
            </a: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实验过程自动化管理</a:t>
            </a:r>
            <a:endParaRPr lang="en-US" altLang="zh-CN" dirty="0" smtClean="0">
              <a:solidFill>
                <a:srgbClr val="4D4D4D"/>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小型操作系统实验体系</a:t>
            </a:r>
            <a:r>
              <a:rPr lang="en-US" altLang="zh-CN" dirty="0" smtClean="0">
                <a:solidFill>
                  <a:srgbClr val="4D4D4D"/>
                </a:solidFill>
                <a:latin typeface="微软雅黑" panose="020B0503020204020204" pitchFamily="34" charset="-122"/>
                <a:ea typeface="微软雅黑" panose="020B0503020204020204" pitchFamily="34" charset="-122"/>
              </a:rPr>
              <a:t>	◎</a:t>
            </a:r>
            <a:r>
              <a:rPr lang="zh-CN" altLang="en-US" dirty="0" smtClean="0">
                <a:solidFill>
                  <a:srgbClr val="4D4D4D"/>
                </a:solidFill>
                <a:latin typeface="微软雅黑" panose="020B0503020204020204" pitchFamily="34" charset="-122"/>
                <a:ea typeface="微软雅黑" panose="020B0503020204020204" pitchFamily="34" charset="-122"/>
              </a:rPr>
              <a:t>在线虚拟实验环境  </a:t>
            </a:r>
          </a:p>
          <a:p>
            <a:pPr eaLnBrk="1" hangingPunct="1">
              <a:lnSpc>
                <a:spcPct val="150000"/>
              </a:lnSpc>
            </a:pPr>
            <a:endParaRPr lang="zh-CN" altLang="en-US" dirty="0">
              <a:solidFill>
                <a:srgbClr val="4D4D4D"/>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2620635321"/>
      </p:ext>
    </p:extLst>
  </p:cSld>
  <p:clrMapOvr>
    <a:masterClrMapping/>
  </p:clrMapOvr>
  <p:transition>
    <p:blinds dir="ver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
          <p:cNvSpPr>
            <a:spLocks noGrp="1"/>
          </p:cNvSpPr>
          <p:nvPr>
            <p:ph idx="1"/>
          </p:nvPr>
        </p:nvSpPr>
        <p:spPr>
          <a:xfrm>
            <a:off x="123825" y="1085851"/>
            <a:ext cx="9020175" cy="3394472"/>
          </a:xfrm>
        </p:spPr>
        <p:txBody>
          <a:bodyPr/>
          <a:lstStyle/>
          <a:p>
            <a:r>
              <a:rPr lang="zh-CN" altLang="en-US" b="1" dirty="0" smtClean="0">
                <a:latin typeface="微软雅黑" pitchFamily="34" charset="-122"/>
                <a:ea typeface="微软雅黑" pitchFamily="34" charset="-122"/>
              </a:rPr>
              <a:t>操作系统实验</a:t>
            </a:r>
            <a:r>
              <a:rPr lang="zh-CN" altLang="en-US" dirty="0" smtClean="0">
                <a:latin typeface="微软雅黑" pitchFamily="34" charset="-122"/>
                <a:ea typeface="微软雅黑" pitchFamily="34" charset="-122"/>
              </a:rPr>
              <a:t>：内核实验</a:t>
            </a:r>
            <a:endParaRPr lang="en-US" altLang="zh-CN" dirty="0" smtClean="0">
              <a:latin typeface="微软雅黑" pitchFamily="34" charset="-122"/>
              <a:ea typeface="微软雅黑" pitchFamily="34" charset="-122"/>
            </a:endParaRPr>
          </a:p>
        </p:txBody>
      </p:sp>
      <p:sp>
        <p:nvSpPr>
          <p:cNvPr id="8" name="矩形 7"/>
          <p:cNvSpPr/>
          <p:nvPr/>
        </p:nvSpPr>
        <p:spPr>
          <a:xfrm>
            <a:off x="142875" y="1740538"/>
            <a:ext cx="4572000" cy="2777683"/>
          </a:xfrm>
          <a:prstGeom prst="rect">
            <a:avLst/>
          </a:prstGeom>
        </p:spPr>
        <p:txBody>
          <a:bodyPr lIns="68580" tIns="34290" rIns="68580" bIns="34290">
            <a:spAutoFit/>
          </a:bodyPr>
          <a:lstStyle/>
          <a:p>
            <a:pPr marL="742931" lvl="1" indent="-285743" defTabSz="914378">
              <a:spcBef>
                <a:spcPct val="20000"/>
              </a:spcBef>
              <a:buFont typeface="Arial" pitchFamily="34" charset="0"/>
              <a:buChar char="–"/>
            </a:pPr>
            <a:r>
              <a:rPr lang="zh-CN" altLang="en-US" sz="1800" dirty="0" smtClean="0">
                <a:latin typeface="微软雅黑" pitchFamily="34" charset="-122"/>
                <a:ea typeface="微软雅黑" pitchFamily="34" charset="-122"/>
              </a:rPr>
              <a:t>内核实验自动评测</a:t>
            </a:r>
            <a:endParaRPr lang="en-US" altLang="zh-CN" sz="1800" dirty="0" smtClean="0">
              <a:latin typeface="微软雅黑" pitchFamily="34" charset="-122"/>
              <a:ea typeface="微软雅黑" pitchFamily="34" charset="-122"/>
            </a:endParaRPr>
          </a:p>
          <a:p>
            <a:pPr marL="742931" lvl="1" indent="-285743" defTabSz="914378">
              <a:spcBef>
                <a:spcPct val="20000"/>
              </a:spcBef>
              <a:buFont typeface="Arial" pitchFamily="34" charset="0"/>
              <a:buChar char="–"/>
            </a:pPr>
            <a:r>
              <a:rPr lang="zh-CN" altLang="en-US" sz="1800" dirty="0" smtClean="0">
                <a:latin typeface="微软雅黑" pitchFamily="34" charset="-122"/>
                <a:ea typeface="微软雅黑" pitchFamily="34" charset="-122"/>
              </a:rPr>
              <a:t>实验过程自动化管理</a:t>
            </a:r>
            <a:endParaRPr lang="en-US" altLang="zh-CN" sz="1800" dirty="0" smtClean="0">
              <a:solidFill>
                <a:prstClr val="black"/>
              </a:solidFill>
              <a:latin typeface="微软雅黑" pitchFamily="34" charset="-122"/>
              <a:ea typeface="微软雅黑" pitchFamily="34" charset="-122"/>
            </a:endParaRPr>
          </a:p>
          <a:p>
            <a:pPr marL="742931" lvl="1" indent="-285743" defTabSz="914378">
              <a:spcBef>
                <a:spcPct val="20000"/>
              </a:spcBef>
              <a:buFont typeface="Arial" pitchFamily="34" charset="0"/>
              <a:buChar char="–"/>
            </a:pPr>
            <a:r>
              <a:rPr lang="zh-CN" altLang="en-US" sz="1800" dirty="0" smtClean="0">
                <a:latin typeface="微软雅黑" pitchFamily="34" charset="-122"/>
                <a:ea typeface="微软雅黑" pitchFamily="34" charset="-122"/>
              </a:rPr>
              <a:t>小型操作系统实验体系</a:t>
            </a:r>
            <a:r>
              <a:rPr lang="zh-CN" altLang="en-US" sz="1800" dirty="0" smtClean="0">
                <a:solidFill>
                  <a:prstClr val="black"/>
                </a:solidFill>
                <a:latin typeface="微软雅黑" pitchFamily="34" charset="-122"/>
                <a:ea typeface="微软雅黑" pitchFamily="34" charset="-122"/>
              </a:rPr>
              <a:t>：</a:t>
            </a:r>
            <a:endParaRPr lang="en-US" altLang="zh-CN" sz="1800" dirty="0" smtClean="0">
              <a:solidFill>
                <a:prstClr val="black"/>
              </a:solidFill>
              <a:latin typeface="微软雅黑" pitchFamily="34" charset="-122"/>
              <a:ea typeface="微软雅黑" pitchFamily="34" charset="-122"/>
            </a:endParaRPr>
          </a:p>
          <a:p>
            <a:pPr marL="1142972" lvl="2" indent="-228594" defTabSz="914378">
              <a:spcBef>
                <a:spcPct val="20000"/>
              </a:spcBef>
              <a:buFont typeface="Arial" pitchFamily="34" charset="0"/>
              <a:buChar char="•"/>
            </a:pPr>
            <a:r>
              <a:rPr lang="zh-CN" altLang="en-US" sz="1500" dirty="0" smtClean="0">
                <a:latin typeface="微软雅黑" pitchFamily="34" charset="-122"/>
                <a:ea typeface="微软雅黑" pitchFamily="34" charset="-122"/>
              </a:rPr>
              <a:t>实验</a:t>
            </a:r>
            <a:r>
              <a:rPr lang="en-US" altLang="zh-CN" sz="1500" dirty="0" smtClean="0">
                <a:latin typeface="微软雅黑" pitchFamily="34" charset="-122"/>
                <a:ea typeface="微软雅黑" pitchFamily="34" charset="-122"/>
              </a:rPr>
              <a:t>1</a:t>
            </a:r>
            <a:r>
              <a:rPr lang="zh-CN" altLang="en-US" sz="1500" dirty="0" smtClean="0">
                <a:latin typeface="微软雅黑" pitchFamily="34" charset="-122"/>
                <a:ea typeface="微软雅黑" pitchFamily="34" charset="-122"/>
              </a:rPr>
              <a:t>：启动和系统初始化</a:t>
            </a:r>
            <a:endParaRPr lang="en-US" altLang="zh-CN" sz="1500" dirty="0" smtClean="0">
              <a:solidFill>
                <a:prstClr val="black"/>
              </a:solidFill>
              <a:latin typeface="微软雅黑" pitchFamily="34" charset="-122"/>
              <a:ea typeface="微软雅黑" pitchFamily="34" charset="-122"/>
            </a:endParaRPr>
          </a:p>
          <a:p>
            <a:pPr marL="1142972" lvl="2" indent="-228594" defTabSz="914378">
              <a:spcBef>
                <a:spcPct val="20000"/>
              </a:spcBef>
              <a:buFont typeface="Arial" pitchFamily="34" charset="0"/>
              <a:buChar char="•"/>
            </a:pPr>
            <a:r>
              <a:rPr lang="zh-CN" altLang="en-US" sz="1500" dirty="0" smtClean="0">
                <a:latin typeface="微软雅黑" pitchFamily="34" charset="-122"/>
                <a:ea typeface="微软雅黑" pitchFamily="34" charset="-122"/>
              </a:rPr>
              <a:t>实验</a:t>
            </a:r>
            <a:r>
              <a:rPr lang="en-US" altLang="zh-CN" sz="1500" dirty="0" smtClean="0">
                <a:latin typeface="微软雅黑" pitchFamily="34" charset="-122"/>
                <a:ea typeface="微软雅黑" pitchFamily="34" charset="-122"/>
              </a:rPr>
              <a:t>2</a:t>
            </a:r>
            <a:r>
              <a:rPr lang="zh-CN" altLang="en-US" sz="1500" dirty="0" smtClean="0">
                <a:latin typeface="微软雅黑" pitchFamily="34" charset="-122"/>
                <a:ea typeface="微软雅黑" pitchFamily="34" charset="-122"/>
              </a:rPr>
              <a:t>：内存管理实验</a:t>
            </a:r>
            <a:endParaRPr lang="en-US" altLang="zh-CN" sz="1500" dirty="0" smtClean="0">
              <a:solidFill>
                <a:prstClr val="black"/>
              </a:solidFill>
              <a:latin typeface="微软雅黑" pitchFamily="34" charset="-122"/>
              <a:ea typeface="微软雅黑" pitchFamily="34" charset="-122"/>
            </a:endParaRPr>
          </a:p>
          <a:p>
            <a:pPr marL="1142972" lvl="2" indent="-228594" defTabSz="914378">
              <a:spcBef>
                <a:spcPct val="20000"/>
              </a:spcBef>
              <a:buFont typeface="Arial" pitchFamily="34" charset="0"/>
              <a:buChar char="•"/>
            </a:pPr>
            <a:r>
              <a:rPr lang="zh-CN" altLang="en-US" sz="1500" dirty="0" smtClean="0">
                <a:latin typeface="微软雅黑" pitchFamily="34" charset="-122"/>
                <a:ea typeface="微软雅黑" pitchFamily="34" charset="-122"/>
              </a:rPr>
              <a:t>实验</a:t>
            </a:r>
            <a:r>
              <a:rPr lang="en-US" altLang="zh-CN" sz="1500" dirty="0" smtClean="0">
                <a:latin typeface="微软雅黑" pitchFamily="34" charset="-122"/>
                <a:ea typeface="微软雅黑" pitchFamily="34" charset="-122"/>
              </a:rPr>
              <a:t>3</a:t>
            </a:r>
            <a:r>
              <a:rPr lang="zh-CN" altLang="en-US" sz="1500" dirty="0" smtClean="0">
                <a:latin typeface="微软雅黑" pitchFamily="34" charset="-122"/>
                <a:ea typeface="微软雅黑" pitchFamily="34" charset="-122"/>
              </a:rPr>
              <a:t>：进程管理</a:t>
            </a:r>
            <a:endParaRPr lang="en-US" altLang="zh-CN" sz="1500" dirty="0" smtClean="0">
              <a:solidFill>
                <a:prstClr val="black"/>
              </a:solidFill>
              <a:latin typeface="微软雅黑" pitchFamily="34" charset="-122"/>
              <a:ea typeface="微软雅黑" pitchFamily="34" charset="-122"/>
            </a:endParaRPr>
          </a:p>
          <a:p>
            <a:pPr marL="1142972" lvl="2" indent="-228594" defTabSz="914378">
              <a:spcBef>
                <a:spcPct val="20000"/>
              </a:spcBef>
              <a:buFont typeface="Arial" pitchFamily="34" charset="0"/>
              <a:buChar char="•"/>
            </a:pPr>
            <a:r>
              <a:rPr lang="zh-CN" altLang="en-US" sz="1500" dirty="0" smtClean="0">
                <a:latin typeface="微软雅黑" pitchFamily="34" charset="-122"/>
                <a:ea typeface="微软雅黑" pitchFamily="34" charset="-122"/>
              </a:rPr>
              <a:t>实验</a:t>
            </a:r>
            <a:r>
              <a:rPr lang="en-US" altLang="zh-CN" sz="1500" dirty="0" smtClean="0">
                <a:latin typeface="微软雅黑" pitchFamily="34" charset="-122"/>
                <a:ea typeface="微软雅黑" pitchFamily="34" charset="-122"/>
              </a:rPr>
              <a:t>4</a:t>
            </a:r>
            <a:r>
              <a:rPr lang="zh-CN" altLang="en-US" sz="1500" dirty="0" smtClean="0">
                <a:latin typeface="微软雅黑" pitchFamily="34" charset="-122"/>
                <a:ea typeface="微软雅黑" pitchFamily="34" charset="-122"/>
              </a:rPr>
              <a:t>：系统调用</a:t>
            </a:r>
            <a:endParaRPr lang="en-US" altLang="zh-CN" sz="1500" dirty="0" smtClean="0">
              <a:latin typeface="微软雅黑" pitchFamily="34" charset="-122"/>
              <a:ea typeface="微软雅黑" pitchFamily="34" charset="-122"/>
            </a:endParaRPr>
          </a:p>
          <a:p>
            <a:pPr marL="1142972" lvl="2" indent="-228594" defTabSz="914378">
              <a:spcBef>
                <a:spcPct val="20000"/>
              </a:spcBef>
              <a:buFont typeface="Arial" pitchFamily="34" charset="0"/>
              <a:buChar char="•"/>
            </a:pPr>
            <a:r>
              <a:rPr lang="zh-CN" altLang="en-US" sz="1500" dirty="0" smtClean="0">
                <a:latin typeface="微软雅黑" pitchFamily="34" charset="-122"/>
                <a:ea typeface="微软雅黑" pitchFamily="34" charset="-122"/>
              </a:rPr>
              <a:t>实验</a:t>
            </a:r>
            <a:r>
              <a:rPr lang="en-US" altLang="zh-CN" sz="1500" dirty="0" smtClean="0">
                <a:latin typeface="微软雅黑" pitchFamily="34" charset="-122"/>
                <a:ea typeface="微软雅黑" pitchFamily="34" charset="-122"/>
              </a:rPr>
              <a:t>5</a:t>
            </a:r>
            <a:r>
              <a:rPr lang="zh-CN" altLang="en-US" sz="1500" dirty="0" smtClean="0">
                <a:latin typeface="微软雅黑" pitchFamily="34" charset="-122"/>
                <a:ea typeface="微软雅黑" pitchFamily="34" charset="-122"/>
              </a:rPr>
              <a:t>：文件系统</a:t>
            </a:r>
            <a:endParaRPr lang="en-US" altLang="zh-CN" sz="1500" dirty="0" smtClean="0">
              <a:latin typeface="微软雅黑" pitchFamily="34" charset="-122"/>
              <a:ea typeface="微软雅黑" pitchFamily="34" charset="-122"/>
            </a:endParaRPr>
          </a:p>
          <a:p>
            <a:pPr marL="1142972" lvl="2" indent="-228594" defTabSz="914378">
              <a:spcBef>
                <a:spcPct val="20000"/>
              </a:spcBef>
              <a:buFont typeface="Arial" pitchFamily="34" charset="0"/>
              <a:buChar char="•"/>
            </a:pPr>
            <a:r>
              <a:rPr lang="zh-CN" altLang="en-US" sz="1500" dirty="0" smtClean="0">
                <a:latin typeface="微软雅黑" pitchFamily="34" charset="-122"/>
                <a:ea typeface="微软雅黑" pitchFamily="34" charset="-122"/>
              </a:rPr>
              <a:t>实验</a:t>
            </a:r>
            <a:r>
              <a:rPr lang="en-US" altLang="zh-CN" sz="1500" dirty="0" smtClean="0">
                <a:latin typeface="微软雅黑" pitchFamily="34" charset="-122"/>
                <a:ea typeface="微软雅黑" pitchFamily="34" charset="-122"/>
              </a:rPr>
              <a:t>6</a:t>
            </a:r>
            <a:r>
              <a:rPr lang="zh-CN" altLang="en-US" sz="1500" dirty="0" smtClean="0">
                <a:latin typeface="微软雅黑" pitchFamily="34" charset="-122"/>
                <a:ea typeface="微软雅黑" pitchFamily="34" charset="-122"/>
              </a:rPr>
              <a:t>：命令解释程序</a:t>
            </a:r>
            <a:endParaRPr lang="en-US" altLang="zh-CN" sz="1500" dirty="0" smtClean="0">
              <a:solidFill>
                <a:prstClr val="black"/>
              </a:solidFill>
              <a:latin typeface="微软雅黑" pitchFamily="34" charset="-122"/>
              <a:ea typeface="微软雅黑" pitchFamily="34" charset="-122"/>
            </a:endParaRPr>
          </a:p>
        </p:txBody>
      </p:sp>
      <p:pic>
        <p:nvPicPr>
          <p:cNvPr id="172034" name="Picture 2" descr="http://cjudge.net/images/ositems.png"/>
          <p:cNvPicPr>
            <a:picLocks noChangeAspect="1" noChangeArrowheads="1"/>
          </p:cNvPicPr>
          <p:nvPr/>
        </p:nvPicPr>
        <p:blipFill>
          <a:blip r:embed="rId3" cstate="print"/>
          <a:srcRect/>
          <a:stretch>
            <a:fillRect/>
          </a:stretch>
        </p:blipFill>
        <p:spPr bwMode="auto">
          <a:xfrm>
            <a:off x="4657726" y="1876425"/>
            <a:ext cx="3571874" cy="2628900"/>
          </a:xfrm>
          <a:prstGeom prst="rect">
            <a:avLst/>
          </a:prstGeom>
          <a:noFill/>
        </p:spPr>
      </p:pic>
      <p:sp>
        <p:nvSpPr>
          <p:cNvPr id="7"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平台：操作系统实验</a:t>
            </a:r>
          </a:p>
        </p:txBody>
      </p:sp>
      <p:sp>
        <p:nvSpPr>
          <p:cNvPr id="9" name="矩形 8"/>
          <p:cNvSpPr/>
          <p:nvPr/>
        </p:nvSpPr>
        <p:spPr>
          <a:xfrm>
            <a:off x="409075" y="4596361"/>
            <a:ext cx="8349916" cy="300082"/>
          </a:xfrm>
          <a:prstGeom prst="rect">
            <a:avLst/>
          </a:prstGeom>
        </p:spPr>
        <p:txBody>
          <a:bodyPr wrap="square">
            <a:spAutoFit/>
          </a:bodyPr>
          <a:lstStyle/>
          <a:p>
            <a:pPr lvl="1"/>
            <a:r>
              <a:rPr lang="en-US" altLang="zh-CN" dirty="0" smtClean="0">
                <a:latin typeface="微软雅黑" pitchFamily="34" charset="-122"/>
                <a:ea typeface="微软雅黑" pitchFamily="34" charset="-122"/>
              </a:rPr>
              <a:t>6</a:t>
            </a:r>
            <a:r>
              <a:rPr lang="zh-CN" altLang="en-US" dirty="0" smtClean="0">
                <a:latin typeface="微软雅黑" pitchFamily="34" charset="-122"/>
                <a:ea typeface="微软雅黑" pitchFamily="34" charset="-122"/>
              </a:rPr>
              <a:t>个相互关联的操作系统实验，学生可以从简单到复杂，最终构造出一个相对完整的操作系统。</a:t>
            </a:r>
            <a:endParaRPr lang="en-US" altLang="zh-CN" dirty="0" smtClean="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
          <p:cNvSpPr>
            <a:spLocks noGrp="1"/>
          </p:cNvSpPr>
          <p:nvPr>
            <p:ph idx="1"/>
          </p:nvPr>
        </p:nvSpPr>
        <p:spPr>
          <a:xfrm>
            <a:off x="123825" y="973556"/>
            <a:ext cx="9020175" cy="3394472"/>
          </a:xfrm>
        </p:spPr>
        <p:txBody>
          <a:bodyPr/>
          <a:lstStyle/>
          <a:p>
            <a:r>
              <a:rPr lang="zh-CN" altLang="en-US" b="1" dirty="0" smtClean="0">
                <a:latin typeface="微软雅黑" pitchFamily="34" charset="-122"/>
                <a:ea typeface="微软雅黑" pitchFamily="34" charset="-122"/>
              </a:rPr>
              <a:t>操作系统实验</a:t>
            </a:r>
            <a:r>
              <a:rPr lang="zh-CN" altLang="en-US" dirty="0" smtClean="0">
                <a:latin typeface="微软雅黑" pitchFamily="34" charset="-122"/>
                <a:ea typeface="微软雅黑" pitchFamily="34" charset="-122"/>
              </a:rPr>
              <a:t>：内核实验</a:t>
            </a:r>
            <a:endParaRPr lang="en-US" altLang="zh-CN" dirty="0" smtClean="0">
              <a:latin typeface="微软雅黑" pitchFamily="34" charset="-122"/>
              <a:ea typeface="微软雅黑" pitchFamily="34" charset="-122"/>
            </a:endParaRPr>
          </a:p>
        </p:txBody>
      </p:sp>
      <p:pic>
        <p:nvPicPr>
          <p:cNvPr id="179203" name="Picture 3"/>
          <p:cNvPicPr>
            <a:picLocks noChangeAspect="1" noChangeArrowheads="1"/>
          </p:cNvPicPr>
          <p:nvPr/>
        </p:nvPicPr>
        <p:blipFill>
          <a:blip r:embed="rId3" cstate="print"/>
          <a:srcRect/>
          <a:stretch>
            <a:fillRect/>
          </a:stretch>
        </p:blipFill>
        <p:spPr bwMode="auto">
          <a:xfrm>
            <a:off x="1076325" y="1745581"/>
            <a:ext cx="7019925" cy="3362325"/>
          </a:xfrm>
          <a:prstGeom prst="rect">
            <a:avLst/>
          </a:prstGeom>
          <a:noFill/>
          <a:ln w="9525">
            <a:noFill/>
            <a:miter lim="800000"/>
            <a:headEnd/>
            <a:tailEnd/>
          </a:ln>
        </p:spPr>
      </p:pic>
      <p:sp>
        <p:nvSpPr>
          <p:cNvPr id="6"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平台：操作系统实验</a:t>
            </a:r>
          </a:p>
        </p:txBody>
      </p:sp>
      <p:sp>
        <p:nvSpPr>
          <p:cNvPr id="7" name="矩形 6"/>
          <p:cNvSpPr/>
          <p:nvPr/>
        </p:nvSpPr>
        <p:spPr>
          <a:xfrm>
            <a:off x="481263" y="1267475"/>
            <a:ext cx="7748337" cy="507831"/>
          </a:xfrm>
          <a:prstGeom prst="rect">
            <a:avLst/>
          </a:prstGeom>
        </p:spPr>
        <p:txBody>
          <a:bodyPr wrap="square">
            <a:spAutoFit/>
          </a:bodyPr>
          <a:lstStyle/>
          <a:p>
            <a:r>
              <a:rPr lang="zh-CN" altLang="en-US" dirty="0" smtClean="0">
                <a:latin typeface="微软雅黑" pitchFamily="34" charset="-122"/>
                <a:ea typeface="微软雅黑" pitchFamily="34" charset="-122"/>
              </a:rPr>
              <a:t>每个操作系统实验都设置多个不同难度级别的挑战性任务，并自动评测，节省教师工作量的同时，让学生获得内核开发的成就感。</a:t>
            </a:r>
            <a:endParaRPr lang="zh-CN" alt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
          <p:cNvSpPr>
            <a:spLocks noGrp="1"/>
          </p:cNvSpPr>
          <p:nvPr>
            <p:ph idx="1"/>
          </p:nvPr>
        </p:nvSpPr>
        <p:spPr>
          <a:xfrm>
            <a:off x="123825" y="973556"/>
            <a:ext cx="9020175" cy="3394472"/>
          </a:xfrm>
        </p:spPr>
        <p:txBody>
          <a:bodyPr/>
          <a:lstStyle/>
          <a:p>
            <a:r>
              <a:rPr lang="zh-CN" altLang="en-US" b="1" dirty="0" smtClean="0">
                <a:latin typeface="微软雅黑" pitchFamily="34" charset="-122"/>
                <a:ea typeface="微软雅黑" pitchFamily="34" charset="-122"/>
              </a:rPr>
              <a:t>操作系统</a:t>
            </a:r>
            <a:r>
              <a:rPr lang="zh-CN" altLang="en-US" b="1" smtClean="0">
                <a:latin typeface="微软雅黑" pitchFamily="34" charset="-122"/>
                <a:ea typeface="微软雅黑" pitchFamily="34" charset="-122"/>
              </a:rPr>
              <a:t>实验</a:t>
            </a:r>
            <a:r>
              <a:rPr lang="zh-CN" altLang="en-US" smtClean="0">
                <a:latin typeface="微软雅黑" pitchFamily="34" charset="-122"/>
                <a:ea typeface="微软雅黑" pitchFamily="34" charset="-122"/>
              </a:rPr>
              <a:t>：在线实验环境</a:t>
            </a:r>
            <a:endParaRPr lang="en-US" altLang="zh-CN" dirty="0" smtClean="0">
              <a:latin typeface="微软雅黑" pitchFamily="34" charset="-122"/>
              <a:ea typeface="微软雅黑" pitchFamily="34" charset="-122"/>
            </a:endParaRPr>
          </a:p>
        </p:txBody>
      </p:sp>
      <p:sp>
        <p:nvSpPr>
          <p:cNvPr id="6"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平台：操作系统实验</a:t>
            </a:r>
          </a:p>
        </p:txBody>
      </p:sp>
      <p:pic>
        <p:nvPicPr>
          <p:cNvPr id="102402" name="Picture 2"/>
          <p:cNvPicPr>
            <a:picLocks noChangeAspect="1" noChangeArrowheads="1"/>
          </p:cNvPicPr>
          <p:nvPr/>
        </p:nvPicPr>
        <p:blipFill>
          <a:blip r:embed="rId3" cstate="print"/>
          <a:srcRect/>
          <a:stretch>
            <a:fillRect/>
          </a:stretch>
        </p:blipFill>
        <p:spPr bwMode="auto">
          <a:xfrm>
            <a:off x="989921" y="1568747"/>
            <a:ext cx="5737860" cy="3457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9" name="Picture 5"/>
          <p:cNvPicPr>
            <a:picLocks noChangeAspect="1" noChangeArrowheads="1"/>
          </p:cNvPicPr>
          <p:nvPr/>
        </p:nvPicPr>
        <p:blipFill>
          <a:blip r:embed="rId3" cstate="print"/>
          <a:srcRect/>
          <a:stretch>
            <a:fillRect/>
          </a:stretch>
        </p:blipFill>
        <p:spPr bwMode="auto">
          <a:xfrm>
            <a:off x="0" y="1647825"/>
            <a:ext cx="7620000" cy="3378994"/>
          </a:xfrm>
          <a:prstGeom prst="rect">
            <a:avLst/>
          </a:prstGeom>
          <a:noFill/>
          <a:ln w="9525">
            <a:noFill/>
            <a:miter lim="800000"/>
            <a:headEnd/>
            <a:tailEnd/>
          </a:ln>
        </p:spPr>
      </p:pic>
      <p:sp>
        <p:nvSpPr>
          <p:cNvPr id="23" name="内容占位符 2"/>
          <p:cNvSpPr>
            <a:spLocks noGrp="1"/>
          </p:cNvSpPr>
          <p:nvPr>
            <p:ph idx="1"/>
          </p:nvPr>
        </p:nvSpPr>
        <p:spPr>
          <a:xfrm>
            <a:off x="625642" y="1085851"/>
            <a:ext cx="7652084" cy="3394472"/>
          </a:xfrm>
        </p:spPr>
        <p:txBody>
          <a:bodyPr/>
          <a:lstStyle/>
          <a:p>
            <a:r>
              <a:rPr lang="zh-CN" altLang="en-US" b="1" dirty="0" smtClean="0">
                <a:latin typeface="微软雅黑" pitchFamily="34" charset="-122"/>
                <a:ea typeface="微软雅黑" pitchFamily="34" charset="-122"/>
              </a:rPr>
              <a:t>操作系统实验</a:t>
            </a:r>
            <a:r>
              <a:rPr lang="zh-CN" altLang="en-US" dirty="0" smtClean="0">
                <a:latin typeface="微软雅黑" pitchFamily="34" charset="-122"/>
                <a:ea typeface="微软雅黑" pitchFamily="34" charset="-122"/>
              </a:rPr>
              <a:t>：追踪实验过程信息</a:t>
            </a:r>
            <a:endParaRPr lang="en-US" altLang="zh-CN" dirty="0" smtClean="0">
              <a:latin typeface="微软雅黑" pitchFamily="34" charset="-122"/>
              <a:ea typeface="微软雅黑" pitchFamily="34" charset="-122"/>
            </a:endParaRPr>
          </a:p>
        </p:txBody>
      </p:sp>
      <p:pic>
        <p:nvPicPr>
          <p:cNvPr id="169986" name="Picture 2"/>
          <p:cNvPicPr>
            <a:picLocks noChangeAspect="1" noChangeArrowheads="1"/>
          </p:cNvPicPr>
          <p:nvPr/>
        </p:nvPicPr>
        <p:blipFill>
          <a:blip r:embed="rId4" cstate="print"/>
          <a:srcRect/>
          <a:stretch>
            <a:fillRect/>
          </a:stretch>
        </p:blipFill>
        <p:spPr bwMode="auto">
          <a:xfrm>
            <a:off x="213398" y="1657350"/>
            <a:ext cx="5070845" cy="3419475"/>
          </a:xfrm>
          <a:prstGeom prst="rect">
            <a:avLst/>
          </a:prstGeom>
          <a:noFill/>
          <a:ln w="9525">
            <a:noFill/>
            <a:miter lim="800000"/>
            <a:headEnd/>
            <a:tailEnd/>
          </a:ln>
        </p:spPr>
      </p:pic>
      <p:pic>
        <p:nvPicPr>
          <p:cNvPr id="169987" name="Picture 3"/>
          <p:cNvPicPr>
            <a:picLocks noChangeAspect="1" noChangeArrowheads="1"/>
          </p:cNvPicPr>
          <p:nvPr/>
        </p:nvPicPr>
        <p:blipFill>
          <a:blip r:embed="rId5" cstate="print"/>
          <a:srcRect/>
          <a:stretch>
            <a:fillRect/>
          </a:stretch>
        </p:blipFill>
        <p:spPr bwMode="auto">
          <a:xfrm>
            <a:off x="1525191" y="1844279"/>
            <a:ext cx="6092428" cy="3093244"/>
          </a:xfrm>
          <a:prstGeom prst="rect">
            <a:avLst/>
          </a:prstGeom>
          <a:noFill/>
          <a:ln w="9525">
            <a:noFill/>
            <a:miter lim="800000"/>
            <a:headEnd/>
            <a:tailEnd/>
          </a:ln>
        </p:spPr>
      </p:pic>
      <p:pic>
        <p:nvPicPr>
          <p:cNvPr id="169988" name="Picture 4"/>
          <p:cNvPicPr>
            <a:picLocks noChangeAspect="1" noChangeArrowheads="1"/>
          </p:cNvPicPr>
          <p:nvPr/>
        </p:nvPicPr>
        <p:blipFill>
          <a:blip r:embed="rId6" cstate="print"/>
          <a:srcRect/>
          <a:stretch>
            <a:fillRect/>
          </a:stretch>
        </p:blipFill>
        <p:spPr bwMode="auto">
          <a:xfrm>
            <a:off x="2958703" y="1788319"/>
            <a:ext cx="6070997" cy="3278981"/>
          </a:xfrm>
          <a:prstGeom prst="rect">
            <a:avLst/>
          </a:prstGeom>
          <a:noFill/>
          <a:ln w="9525">
            <a:noFill/>
            <a:miter lim="800000"/>
            <a:headEnd/>
            <a:tailEnd/>
          </a:ln>
        </p:spPr>
      </p:pic>
      <p:sp>
        <p:nvSpPr>
          <p:cNvPr id="9"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平台：操作系统实验</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9986"/>
                                        </p:tgtEl>
                                        <p:attrNameLst>
                                          <p:attrName>style.visibility</p:attrName>
                                        </p:attrNameLst>
                                      </p:cBhvr>
                                      <p:to>
                                        <p:strVal val="visible"/>
                                      </p:to>
                                    </p:set>
                                    <p:anim calcmode="lin" valueType="num">
                                      <p:cBhvr additive="base">
                                        <p:cTn id="7" dur="500" fill="hold"/>
                                        <p:tgtEl>
                                          <p:spTgt spid="169986"/>
                                        </p:tgtEl>
                                        <p:attrNameLst>
                                          <p:attrName>ppt_x</p:attrName>
                                        </p:attrNameLst>
                                      </p:cBhvr>
                                      <p:tavLst>
                                        <p:tav tm="0">
                                          <p:val>
                                            <p:strVal val="#ppt_x"/>
                                          </p:val>
                                        </p:tav>
                                        <p:tav tm="100000">
                                          <p:val>
                                            <p:strVal val="#ppt_x"/>
                                          </p:val>
                                        </p:tav>
                                      </p:tavLst>
                                    </p:anim>
                                    <p:anim calcmode="lin" valueType="num">
                                      <p:cBhvr additive="base">
                                        <p:cTn id="8" dur="500" fill="hold"/>
                                        <p:tgtEl>
                                          <p:spTgt spid="16998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9987"/>
                                        </p:tgtEl>
                                        <p:attrNameLst>
                                          <p:attrName>style.visibility</p:attrName>
                                        </p:attrNameLst>
                                      </p:cBhvr>
                                      <p:to>
                                        <p:strVal val="visible"/>
                                      </p:to>
                                    </p:set>
                                    <p:anim calcmode="lin" valueType="num">
                                      <p:cBhvr additive="base">
                                        <p:cTn id="13" dur="500" fill="hold"/>
                                        <p:tgtEl>
                                          <p:spTgt spid="169987"/>
                                        </p:tgtEl>
                                        <p:attrNameLst>
                                          <p:attrName>ppt_x</p:attrName>
                                        </p:attrNameLst>
                                      </p:cBhvr>
                                      <p:tavLst>
                                        <p:tav tm="0">
                                          <p:val>
                                            <p:strVal val="#ppt_x"/>
                                          </p:val>
                                        </p:tav>
                                        <p:tav tm="100000">
                                          <p:val>
                                            <p:strVal val="#ppt_x"/>
                                          </p:val>
                                        </p:tav>
                                      </p:tavLst>
                                    </p:anim>
                                    <p:anim calcmode="lin" valueType="num">
                                      <p:cBhvr additive="base">
                                        <p:cTn id="14" dur="500" fill="hold"/>
                                        <p:tgtEl>
                                          <p:spTgt spid="16998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9988"/>
                                        </p:tgtEl>
                                        <p:attrNameLst>
                                          <p:attrName>style.visibility</p:attrName>
                                        </p:attrNameLst>
                                      </p:cBhvr>
                                      <p:to>
                                        <p:strVal val="visible"/>
                                      </p:to>
                                    </p:set>
                                    <p:anim calcmode="lin" valueType="num">
                                      <p:cBhvr additive="base">
                                        <p:cTn id="19" dur="500" fill="hold"/>
                                        <p:tgtEl>
                                          <p:spTgt spid="169988"/>
                                        </p:tgtEl>
                                        <p:attrNameLst>
                                          <p:attrName>ppt_x</p:attrName>
                                        </p:attrNameLst>
                                      </p:cBhvr>
                                      <p:tavLst>
                                        <p:tav tm="0">
                                          <p:val>
                                            <p:strVal val="#ppt_x"/>
                                          </p:val>
                                        </p:tav>
                                        <p:tav tm="100000">
                                          <p:val>
                                            <p:strVal val="#ppt_x"/>
                                          </p:val>
                                        </p:tav>
                                      </p:tavLst>
                                    </p:anim>
                                    <p:anim calcmode="lin" valueType="num">
                                      <p:cBhvr additive="base">
                                        <p:cTn id="20" dur="500" fill="hold"/>
                                        <p:tgtEl>
                                          <p:spTgt spid="1699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5"/>
          <p:cNvSpPr>
            <a:spLocks noChangeArrowheads="1"/>
          </p:cNvSpPr>
          <p:nvPr/>
        </p:nvSpPr>
        <p:spPr bwMode="auto">
          <a:xfrm>
            <a:off x="3727254" y="1004890"/>
            <a:ext cx="1691878" cy="1699022"/>
          </a:xfrm>
          <a:prstGeom prst="ellipse">
            <a:avLst/>
          </a:prstGeom>
          <a:solidFill>
            <a:srgbClr val="4E4B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 name="Freeform 8"/>
          <p:cNvSpPr>
            <a:spLocks/>
          </p:cNvSpPr>
          <p:nvPr/>
        </p:nvSpPr>
        <p:spPr bwMode="auto">
          <a:xfrm>
            <a:off x="3643913" y="1846662"/>
            <a:ext cx="1858565" cy="940594"/>
          </a:xfrm>
          <a:custGeom>
            <a:avLst/>
            <a:gdLst>
              <a:gd name="T0" fmla="*/ 3963 w 3963"/>
              <a:gd name="T1" fmla="*/ 0 h 1997"/>
              <a:gd name="T2" fmla="*/ 3963 w 3963"/>
              <a:gd name="T3" fmla="*/ 16 h 1997"/>
              <a:gd name="T4" fmla="*/ 1982 w 3963"/>
              <a:gd name="T5" fmla="*/ 1997 h 1997"/>
              <a:gd name="T6" fmla="*/ 0 w 3963"/>
              <a:gd name="T7" fmla="*/ 16 h 1997"/>
            </a:gdLst>
            <a:ahLst/>
            <a:cxnLst>
              <a:cxn ang="0">
                <a:pos x="T0" y="T1"/>
              </a:cxn>
              <a:cxn ang="0">
                <a:pos x="T2" y="T3"/>
              </a:cxn>
              <a:cxn ang="0">
                <a:pos x="T4" y="T5"/>
              </a:cxn>
              <a:cxn ang="0">
                <a:pos x="T6" y="T7"/>
              </a:cxn>
            </a:cxnLst>
            <a:rect l="0" t="0" r="r" b="b"/>
            <a:pathLst>
              <a:path w="3963" h="1997">
                <a:moveTo>
                  <a:pt x="3963" y="0"/>
                </a:moveTo>
                <a:cubicBezTo>
                  <a:pt x="3963" y="5"/>
                  <a:pt x="3963" y="11"/>
                  <a:pt x="3963" y="16"/>
                </a:cubicBezTo>
                <a:cubicBezTo>
                  <a:pt x="3963" y="1110"/>
                  <a:pt x="3076" y="1997"/>
                  <a:pt x="1982" y="1997"/>
                </a:cubicBezTo>
                <a:cubicBezTo>
                  <a:pt x="888" y="1997"/>
                  <a:pt x="0" y="1110"/>
                  <a:pt x="0" y="16"/>
                </a:cubicBezTo>
              </a:path>
            </a:pathLst>
          </a:custGeom>
          <a:noFill/>
          <a:ln w="8" cap="flat" cmpd="sng">
            <a:solidFill>
              <a:srgbClr val="4E4B49"/>
            </a:solidFill>
            <a:prstDash val="dash"/>
            <a:round/>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a:p>
        </p:txBody>
      </p:sp>
      <p:sp>
        <p:nvSpPr>
          <p:cNvPr id="6" name="Oval 9"/>
          <p:cNvSpPr>
            <a:spLocks noChangeArrowheads="1"/>
          </p:cNvSpPr>
          <p:nvPr/>
        </p:nvSpPr>
        <p:spPr bwMode="auto">
          <a:xfrm>
            <a:off x="5450087" y="1784747"/>
            <a:ext cx="104775" cy="104775"/>
          </a:xfrm>
          <a:prstGeom prst="ellipse">
            <a:avLst/>
          </a:prstGeom>
          <a:solidFill>
            <a:srgbClr val="EB3D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7" name="Oval 10"/>
          <p:cNvSpPr>
            <a:spLocks noChangeArrowheads="1"/>
          </p:cNvSpPr>
          <p:nvPr/>
        </p:nvSpPr>
        <p:spPr bwMode="auto">
          <a:xfrm>
            <a:off x="3590334" y="1784747"/>
            <a:ext cx="103585" cy="104775"/>
          </a:xfrm>
          <a:prstGeom prst="ellipse">
            <a:avLst/>
          </a:prstGeom>
          <a:solidFill>
            <a:srgbClr val="EB3D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8" name="TextBox 13"/>
          <p:cNvSpPr txBox="1">
            <a:spLocks noChangeArrowheads="1"/>
          </p:cNvSpPr>
          <p:nvPr/>
        </p:nvSpPr>
        <p:spPr bwMode="auto">
          <a:xfrm>
            <a:off x="3967760" y="1194199"/>
            <a:ext cx="1255472" cy="1246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7500" smtClean="0">
                <a:solidFill>
                  <a:srgbClr val="F8F8F8"/>
                </a:solidFill>
              </a:rPr>
              <a:t>09</a:t>
            </a:r>
            <a:endParaRPr lang="zh-CN" altLang="en-US" sz="7500" dirty="0">
              <a:solidFill>
                <a:srgbClr val="F8F8F8"/>
              </a:solidFill>
            </a:endParaRPr>
          </a:p>
        </p:txBody>
      </p:sp>
      <p:cxnSp>
        <p:nvCxnSpPr>
          <p:cNvPr id="9" name="直接连接符 15"/>
          <p:cNvCxnSpPr>
            <a:cxnSpLocks noChangeShapeType="1"/>
          </p:cNvCxnSpPr>
          <p:nvPr/>
        </p:nvCxnSpPr>
        <p:spPr bwMode="auto">
          <a:xfrm>
            <a:off x="2358033" y="3083719"/>
            <a:ext cx="4427934" cy="0"/>
          </a:xfrm>
          <a:prstGeom prst="line">
            <a:avLst/>
          </a:prstGeom>
          <a:noFill/>
          <a:ln w="9525" cmpd="sng">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0" name="TextBox 17"/>
          <p:cNvSpPr txBox="1">
            <a:spLocks noChangeArrowheads="1"/>
          </p:cNvSpPr>
          <p:nvPr/>
        </p:nvSpPr>
        <p:spPr bwMode="auto">
          <a:xfrm>
            <a:off x="1259086" y="3239805"/>
            <a:ext cx="707118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smtClean="0">
                <a:latin typeface="微软雅黑" panose="020B0503020204020204" pitchFamily="34" charset="-122"/>
                <a:ea typeface="微软雅黑" panose="020B0503020204020204" pitchFamily="34" charset="-122"/>
              </a:rPr>
              <a:t>计算机组成原理实验</a:t>
            </a:r>
            <a:r>
              <a:rPr lang="zh-CN" altLang="en-US" sz="2400" smtClean="0">
                <a:latin typeface="微软雅黑" panose="020B0503020204020204" pitchFamily="34" charset="-122"/>
                <a:ea typeface="微软雅黑" panose="020B0503020204020204" pitchFamily="34" charset="-122"/>
              </a:rPr>
              <a:t>：自动评测的在线实验体系</a:t>
            </a:r>
          </a:p>
        </p:txBody>
      </p:sp>
      <p:sp>
        <p:nvSpPr>
          <p:cNvPr id="11" name="TextBox 49"/>
          <p:cNvSpPr txBox="1">
            <a:spLocks noChangeArrowheads="1"/>
          </p:cNvSpPr>
          <p:nvPr/>
        </p:nvSpPr>
        <p:spPr bwMode="auto">
          <a:xfrm>
            <a:off x="2692350" y="3661173"/>
            <a:ext cx="4269922" cy="1027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en-US" smtClean="0">
                <a:solidFill>
                  <a:srgbClr val="4D4D4D"/>
                </a:solidFill>
                <a:latin typeface="微软雅黑" panose="020B0503020204020204" pitchFamily="34" charset="-122"/>
                <a:ea typeface="微软雅黑" panose="020B0503020204020204" pitchFamily="34" charset="-122"/>
              </a:rPr>
              <a:t>◎</a:t>
            </a:r>
            <a:r>
              <a:rPr lang="zh-CN" altLang="en-US" smtClean="0">
                <a:solidFill>
                  <a:srgbClr val="4D4D4D"/>
                </a:solidFill>
                <a:latin typeface="微软雅黑" panose="020B0503020204020204" pitchFamily="34" charset="-122"/>
                <a:ea typeface="微软雅黑" panose="020B0503020204020204" pitchFamily="34" charset="-122"/>
              </a:rPr>
              <a:t>数字逻辑</a:t>
            </a:r>
            <a:r>
              <a:rPr lang="en-US" altLang="zh-CN" smtClean="0">
                <a:solidFill>
                  <a:srgbClr val="4D4D4D"/>
                </a:solidFill>
                <a:latin typeface="微软雅黑" panose="020B0503020204020204" pitchFamily="34" charset="-122"/>
                <a:ea typeface="微软雅黑" panose="020B0503020204020204" pitchFamily="34" charset="-122"/>
              </a:rPr>
              <a:t>	</a:t>
            </a:r>
            <a:r>
              <a:rPr lang="en-US" smtClean="0">
                <a:solidFill>
                  <a:srgbClr val="4D4D4D"/>
                </a:solidFill>
                <a:latin typeface="微软雅黑" panose="020B0503020204020204" pitchFamily="34" charset="-122"/>
                <a:ea typeface="微软雅黑" panose="020B0503020204020204" pitchFamily="34" charset="-122"/>
              </a:rPr>
              <a:t>◎</a:t>
            </a:r>
            <a:r>
              <a:rPr lang="zh-CN" altLang="en-US" smtClean="0">
                <a:solidFill>
                  <a:srgbClr val="4D4D4D"/>
                </a:solidFill>
                <a:latin typeface="微软雅黑" panose="020B0503020204020204" pitchFamily="34" charset="-122"/>
                <a:ea typeface="微软雅黑" panose="020B0503020204020204" pitchFamily="34" charset="-122"/>
              </a:rPr>
              <a:t>汇编语言</a:t>
            </a:r>
            <a:endParaRPr lang="en-US" altLang="zh-CN" dirty="0" smtClean="0">
              <a:solidFill>
                <a:srgbClr val="4D4D4D"/>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smtClean="0">
                <a:solidFill>
                  <a:srgbClr val="4D4D4D"/>
                </a:solidFill>
                <a:latin typeface="微软雅黑" panose="020B0503020204020204" pitchFamily="34" charset="-122"/>
                <a:ea typeface="微软雅黑" panose="020B0503020204020204" pitchFamily="34" charset="-122"/>
              </a:rPr>
              <a:t>◎</a:t>
            </a:r>
            <a:r>
              <a:rPr lang="zh-CN" altLang="en-US" smtClean="0">
                <a:solidFill>
                  <a:srgbClr val="4D4D4D"/>
                </a:solidFill>
                <a:latin typeface="微软雅黑" panose="020B0503020204020204" pitchFamily="34" charset="-122"/>
                <a:ea typeface="微软雅黑" panose="020B0503020204020204" pitchFamily="34" charset="-122"/>
              </a:rPr>
              <a:t>数字部件</a:t>
            </a:r>
            <a:r>
              <a:rPr lang="en-US" altLang="zh-CN" dirty="0" smtClean="0">
                <a:solidFill>
                  <a:srgbClr val="4D4D4D"/>
                </a:solidFill>
                <a:latin typeface="微软雅黑" pitchFamily="34" charset="-122"/>
                <a:ea typeface="微软雅黑" pitchFamily="34" charset="-122"/>
              </a:rPr>
              <a:t>	</a:t>
            </a:r>
            <a:r>
              <a:rPr lang="en-US" altLang="zh-CN" smtClean="0">
                <a:solidFill>
                  <a:srgbClr val="4D4D4D"/>
                </a:solidFill>
                <a:latin typeface="微软雅黑" pitchFamily="34" charset="-122"/>
                <a:ea typeface="微软雅黑" pitchFamily="34" charset="-122"/>
              </a:rPr>
              <a:t>◎</a:t>
            </a:r>
            <a:r>
              <a:rPr lang="en-US" altLang="zh-CN" smtClean="0">
                <a:latin typeface="微软雅黑" pitchFamily="34" charset="-122"/>
                <a:ea typeface="微软雅黑" pitchFamily="34" charset="-122"/>
              </a:rPr>
              <a:t> </a:t>
            </a:r>
            <a:r>
              <a:rPr lang="en-US" altLang="zh-CN" smtClean="0">
                <a:solidFill>
                  <a:srgbClr val="4D4D4D"/>
                </a:solidFill>
                <a:latin typeface="微软雅黑" panose="020B0503020204020204" pitchFamily="34" charset="-122"/>
                <a:ea typeface="微软雅黑" panose="020B0503020204020204" pitchFamily="34" charset="-122"/>
              </a:rPr>
              <a:t>CPU</a:t>
            </a:r>
            <a:endParaRPr lang="zh-CN" altLang="en-US" dirty="0" smtClean="0">
              <a:solidFill>
                <a:srgbClr val="4D4D4D"/>
              </a:solidFill>
              <a:latin typeface="微软雅黑" panose="020B0503020204020204" pitchFamily="34" charset="-122"/>
              <a:ea typeface="微软雅黑" panose="020B0503020204020204" pitchFamily="34" charset="-122"/>
            </a:endParaRPr>
          </a:p>
          <a:p>
            <a:pPr eaLnBrk="1" hangingPunct="1">
              <a:lnSpc>
                <a:spcPct val="150000"/>
              </a:lnSpc>
            </a:pPr>
            <a:endParaRPr lang="zh-CN" altLang="en-US" dirty="0">
              <a:solidFill>
                <a:srgbClr val="4D4D4D"/>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2620635321"/>
      </p:ext>
    </p:extLst>
  </p:cSld>
  <p:clrMapOvr>
    <a:masterClrMapping/>
  </p:clrMapOvr>
  <p:transition>
    <p:blinds dir="ver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
          <p:cNvSpPr>
            <a:spLocks noGrp="1"/>
          </p:cNvSpPr>
          <p:nvPr>
            <p:ph idx="1"/>
          </p:nvPr>
        </p:nvSpPr>
        <p:spPr>
          <a:xfrm>
            <a:off x="123825" y="792236"/>
            <a:ext cx="9020175" cy="466113"/>
          </a:xfrm>
        </p:spPr>
        <p:txBody>
          <a:bodyPr/>
          <a:lstStyle/>
          <a:p>
            <a:r>
              <a:rPr lang="zh-CN" altLang="en-US" b="1" dirty="0" smtClean="0">
                <a:latin typeface="微软雅黑" pitchFamily="34" charset="-122"/>
                <a:ea typeface="微软雅黑" pitchFamily="34" charset="-122"/>
              </a:rPr>
              <a:t>计算机组成在线实验</a:t>
            </a:r>
            <a:r>
              <a:rPr lang="zh-CN" altLang="en-US" dirty="0" smtClean="0">
                <a:latin typeface="微软雅黑" pitchFamily="34" charset="-122"/>
                <a:ea typeface="微软雅黑" pitchFamily="34" charset="-122"/>
              </a:rPr>
              <a:t>：</a:t>
            </a:r>
            <a:r>
              <a:rPr lang="zh-CN" altLang="en-US" b="1" dirty="0" smtClean="0"/>
              <a:t>支持自动评测的在线实验体系</a:t>
            </a:r>
            <a:endParaRPr lang="en-US" altLang="zh-CN" dirty="0" smtClean="0">
              <a:latin typeface="微软雅黑" pitchFamily="34" charset="-122"/>
              <a:ea typeface="微软雅黑" pitchFamily="34" charset="-122"/>
            </a:endParaRPr>
          </a:p>
        </p:txBody>
      </p:sp>
      <p:sp>
        <p:nvSpPr>
          <p:cNvPr id="8"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平台：计算机组成在线实验</a:t>
            </a:r>
          </a:p>
        </p:txBody>
      </p:sp>
      <p:sp>
        <p:nvSpPr>
          <p:cNvPr id="185345" name="Rectangle 1"/>
          <p:cNvSpPr>
            <a:spLocks noChangeArrowheads="1"/>
          </p:cNvSpPr>
          <p:nvPr/>
        </p:nvSpPr>
        <p:spPr bwMode="auto">
          <a:xfrm>
            <a:off x="184558" y="1296580"/>
            <a:ext cx="2978092" cy="1638086"/>
          </a:xfrm>
          <a:prstGeom prst="rect">
            <a:avLst/>
          </a:prstGeom>
          <a:noFill/>
          <a:ln w="9525">
            <a:noFill/>
            <a:miter lim="800000"/>
            <a:headEnd/>
            <a:tailEnd/>
          </a:ln>
          <a:effectLst/>
        </p:spPr>
        <p:txBody>
          <a:bodyPr vert="horz" wrap="square" lIns="0" tIns="57132" rIns="91440" bIns="114264" numCol="1" anchor="ctr" anchorCtr="0" compatLnSpc="1">
            <a:prstTxWarp prst="textNoShape">
              <a:avLst/>
            </a:prstTxWarp>
            <a:spAutoFit/>
          </a:bodyPr>
          <a:lstStyle/>
          <a:p>
            <a:pPr>
              <a:lnSpc>
                <a:spcPct val="150000"/>
              </a:lnSpc>
            </a:pPr>
            <a:r>
              <a:rPr lang="zh-CN" altLang="en-US" sz="1300" b="1" dirty="0" smtClean="0">
                <a:latin typeface="微软雅黑" pitchFamily="34" charset="-122"/>
                <a:ea typeface="微软雅黑" pitchFamily="34" charset="-122"/>
                <a:cs typeface="宋体" pitchFamily="2" charset="-122"/>
              </a:rPr>
              <a:t>基于</a:t>
            </a:r>
            <a:r>
              <a:rPr lang="en-US" altLang="zh-CN" sz="1300" b="1" dirty="0" smtClean="0">
                <a:latin typeface="微软雅黑" pitchFamily="34" charset="-122"/>
                <a:ea typeface="微软雅黑" pitchFamily="34" charset="-122"/>
                <a:cs typeface="宋体" pitchFamily="2" charset="-122"/>
              </a:rPr>
              <a:t>B/S</a:t>
            </a:r>
            <a:r>
              <a:rPr lang="zh-CN" altLang="en-US" sz="1300" b="1" dirty="0" smtClean="0">
                <a:latin typeface="微软雅黑" pitchFamily="34" charset="-122"/>
                <a:ea typeface="微软雅黑" pitchFamily="34" charset="-122"/>
                <a:cs typeface="宋体" pitchFamily="2" charset="-122"/>
              </a:rPr>
              <a:t>架构的自动评测系统</a:t>
            </a:r>
            <a:endParaRPr lang="en-US" altLang="zh-CN" sz="1300" b="1" dirty="0" smtClean="0">
              <a:latin typeface="微软雅黑" pitchFamily="34" charset="-122"/>
              <a:ea typeface="微软雅黑" pitchFamily="34" charset="-122"/>
              <a:cs typeface="宋体" pitchFamily="2" charset="-122"/>
            </a:endParaRPr>
          </a:p>
          <a:p>
            <a:pPr>
              <a:lnSpc>
                <a:spcPct val="150000"/>
              </a:lnSpc>
            </a:pPr>
            <a:r>
              <a:rPr lang="zh-CN" altLang="en-US" sz="1300" dirty="0" smtClean="0">
                <a:latin typeface="微软雅黑" pitchFamily="34" charset="-122"/>
                <a:ea typeface="微软雅黑" pitchFamily="34" charset="-122"/>
              </a:rPr>
              <a:t>自动化评价学生提交的实验代码。在线自动化测试使得严谨完善的测试成为可能，同时测试结果的统计分析有力支撑了教学设计</a:t>
            </a:r>
            <a:r>
              <a:rPr lang="zh-CN" altLang="en-US" sz="1300" smtClean="0">
                <a:latin typeface="微软雅黑" pitchFamily="34" charset="-122"/>
                <a:ea typeface="微软雅黑" pitchFamily="34" charset="-122"/>
              </a:rPr>
              <a:t>改进。</a:t>
            </a:r>
            <a:endParaRPr kumimoji="0" lang="zh-CN" sz="1800" b="0" i="0" u="none" strike="noStrike" cap="none" normalizeH="0" baseline="0" dirty="0" smtClean="0">
              <a:ln>
                <a:noFill/>
              </a:ln>
              <a:effectLst/>
              <a:latin typeface="微软雅黑" pitchFamily="34" charset="-122"/>
              <a:ea typeface="微软雅黑" pitchFamily="34" charset="-122"/>
              <a:cs typeface="宋体" pitchFamily="2" charset="-122"/>
            </a:endParaRPr>
          </a:p>
        </p:txBody>
      </p:sp>
      <p:sp>
        <p:nvSpPr>
          <p:cNvPr id="20" name="矩形 19"/>
          <p:cNvSpPr/>
          <p:nvPr/>
        </p:nvSpPr>
        <p:spPr>
          <a:xfrm>
            <a:off x="67112" y="3028545"/>
            <a:ext cx="3015842" cy="1708160"/>
          </a:xfrm>
          <a:prstGeom prst="rect">
            <a:avLst/>
          </a:prstGeom>
        </p:spPr>
        <p:txBody>
          <a:bodyPr wrap="square">
            <a:spAutoFit/>
          </a:bodyPr>
          <a:lstStyle/>
          <a:p>
            <a:pPr>
              <a:lnSpc>
                <a:spcPct val="150000"/>
              </a:lnSpc>
            </a:pPr>
            <a:r>
              <a:rPr lang="zh-CN" altLang="en-US" sz="1400" b="1" smtClean="0">
                <a:latin typeface="微软雅黑" pitchFamily="34" charset="-122"/>
                <a:ea typeface="微软雅黑" pitchFamily="34" charset="-122"/>
                <a:cs typeface="宋体" pitchFamily="2" charset="-122"/>
              </a:rPr>
              <a:t>计算机组成实验体系</a:t>
            </a:r>
            <a:endParaRPr lang="en-US" altLang="zh-CN" sz="1400" b="1" smtClean="0">
              <a:latin typeface="微软雅黑" pitchFamily="34" charset="-122"/>
              <a:ea typeface="微软雅黑" pitchFamily="34" charset="-122"/>
              <a:cs typeface="宋体" pitchFamily="2" charset="-122"/>
            </a:endParaRPr>
          </a:p>
          <a:p>
            <a:pPr>
              <a:lnSpc>
                <a:spcPct val="150000"/>
              </a:lnSpc>
            </a:pPr>
            <a:r>
              <a:rPr lang="zh-CN" altLang="en-US" sz="1400" smtClean="0">
                <a:latin typeface="微软雅黑" pitchFamily="34" charset="-122"/>
                <a:ea typeface="微软雅黑" pitchFamily="34" charset="-122"/>
              </a:rPr>
              <a:t>涵盖</a:t>
            </a:r>
            <a:r>
              <a:rPr lang="en-US" altLang="zh-CN" sz="1400" smtClean="0">
                <a:latin typeface="微软雅黑" pitchFamily="34" charset="-122"/>
                <a:ea typeface="微软雅黑" pitchFamily="34" charset="-122"/>
              </a:rPr>
              <a:t>3</a:t>
            </a:r>
            <a:r>
              <a:rPr lang="zh-CN" altLang="en-US" sz="1400" smtClean="0">
                <a:latin typeface="微软雅黑" pitchFamily="34" charset="-122"/>
                <a:ea typeface="微软雅黑" pitchFamily="34" charset="-122"/>
              </a:rPr>
              <a:t>大类实验：数字逻辑、汇编语言、计算机组成。</a:t>
            </a:r>
          </a:p>
          <a:p>
            <a:pPr>
              <a:lnSpc>
                <a:spcPct val="150000"/>
              </a:lnSpc>
            </a:pPr>
            <a:r>
              <a:rPr lang="zh-CN" altLang="en-US" sz="1400" smtClean="0">
                <a:latin typeface="微软雅黑" pitchFamily="34" charset="-122"/>
                <a:ea typeface="微软雅黑" pitchFamily="34" charset="-122"/>
              </a:rPr>
              <a:t>语言</a:t>
            </a:r>
            <a:r>
              <a:rPr lang="en-US" altLang="zh-CN" sz="1400" smtClean="0">
                <a:latin typeface="微软雅黑" pitchFamily="34" charset="-122"/>
                <a:ea typeface="微软雅黑" pitchFamily="34" charset="-122"/>
              </a:rPr>
              <a:t>/</a:t>
            </a:r>
            <a:r>
              <a:rPr lang="zh-CN" altLang="en-US" sz="1400" smtClean="0">
                <a:latin typeface="微软雅黑" pitchFamily="34" charset="-122"/>
                <a:ea typeface="微软雅黑" pitchFamily="34" charset="-122"/>
              </a:rPr>
              <a:t>工具：</a:t>
            </a:r>
            <a:r>
              <a:rPr lang="en-US" altLang="zh-CN" sz="1400" smtClean="0">
                <a:latin typeface="微软雅黑" pitchFamily="34" charset="-122"/>
                <a:ea typeface="微软雅黑" pitchFamily="34" charset="-122"/>
              </a:rPr>
              <a:t>MIPS</a:t>
            </a:r>
            <a:r>
              <a:rPr lang="zh-CN" altLang="en-US" sz="1400" smtClean="0">
                <a:latin typeface="微软雅黑" pitchFamily="34" charset="-122"/>
                <a:ea typeface="微软雅黑" pitchFamily="34" charset="-122"/>
              </a:rPr>
              <a:t>汇编</a:t>
            </a:r>
            <a:r>
              <a:rPr lang="en-US" altLang="zh-CN" sz="1400" smtClean="0">
                <a:latin typeface="微软雅黑" pitchFamily="34" charset="-122"/>
                <a:ea typeface="微软雅黑" pitchFamily="34" charset="-122"/>
              </a:rPr>
              <a:t>/Verilog</a:t>
            </a:r>
            <a:r>
              <a:rPr lang="zh-CN" altLang="en-US" sz="1400" smtClean="0">
                <a:latin typeface="微软雅黑" pitchFamily="34" charset="-122"/>
                <a:ea typeface="微软雅黑" pitchFamily="34" charset="-122"/>
              </a:rPr>
              <a:t>、</a:t>
            </a:r>
            <a:r>
              <a:rPr lang="en-US" altLang="zh-CN" sz="1400" smtClean="0">
                <a:latin typeface="微软雅黑" pitchFamily="34" charset="-122"/>
                <a:ea typeface="微软雅黑" pitchFamily="34" charset="-122"/>
              </a:rPr>
              <a:t>Logisim</a:t>
            </a:r>
            <a:r>
              <a:rPr lang="zh-CN" altLang="en-US" sz="1400" smtClean="0">
                <a:latin typeface="微软雅黑" pitchFamily="34" charset="-122"/>
                <a:ea typeface="微软雅黑" pitchFamily="34" charset="-122"/>
              </a:rPr>
              <a:t>、</a:t>
            </a:r>
            <a:r>
              <a:rPr lang="en-US" altLang="zh-CN" sz="1400" smtClean="0">
                <a:latin typeface="微软雅黑" pitchFamily="34" charset="-122"/>
                <a:ea typeface="微软雅黑" pitchFamily="34" charset="-122"/>
              </a:rPr>
              <a:t>MARS</a:t>
            </a:r>
            <a:r>
              <a:rPr lang="zh-CN" altLang="en-US" sz="1400" smtClean="0">
                <a:latin typeface="微软雅黑" pitchFamily="34" charset="-122"/>
                <a:ea typeface="微软雅黑" pitchFamily="34" charset="-122"/>
              </a:rPr>
              <a:t>、</a:t>
            </a:r>
            <a:r>
              <a:rPr lang="en-US" altLang="zh-CN" sz="1400" smtClean="0">
                <a:latin typeface="微软雅黑" pitchFamily="34" charset="-122"/>
                <a:ea typeface="微软雅黑" pitchFamily="34" charset="-122"/>
              </a:rPr>
              <a:t>ISE</a:t>
            </a:r>
            <a:r>
              <a:rPr lang="zh-CN" altLang="zh-CN" sz="1050" smtClean="0">
                <a:latin typeface="微软雅黑" pitchFamily="34" charset="-122"/>
                <a:ea typeface="微软雅黑" pitchFamily="34" charset="-122"/>
                <a:cs typeface="宋体" pitchFamily="2" charset="-122"/>
              </a:rPr>
              <a:t>。</a:t>
            </a:r>
            <a:endParaRPr lang="zh-CN" altLang="zh-CN" sz="1050" dirty="0" smtClean="0">
              <a:latin typeface="微软雅黑" pitchFamily="34" charset="-122"/>
              <a:ea typeface="微软雅黑" pitchFamily="34" charset="-122"/>
              <a:cs typeface="宋体" pitchFamily="2" charset="-122"/>
            </a:endParaRPr>
          </a:p>
        </p:txBody>
      </p:sp>
      <p:sp>
        <p:nvSpPr>
          <p:cNvPr id="21" name="内容占位符 2"/>
          <p:cNvSpPr txBox="1">
            <a:spLocks/>
          </p:cNvSpPr>
          <p:nvPr/>
        </p:nvSpPr>
        <p:spPr>
          <a:xfrm>
            <a:off x="3691156" y="1387562"/>
            <a:ext cx="5436068" cy="1748354"/>
          </a:xfrm>
          <a:prstGeom prst="rect">
            <a:avLst/>
          </a:prstGeom>
        </p:spPr>
        <p:txBody>
          <a:bodyPr vert="horz" lIns="91440" tIns="45720" rIns="91440" bIns="45720" rtlCol="0">
            <a:normAutofit fontScale="85000" lnSpcReduction="10000"/>
          </a:bodyPr>
          <a:lstStyle/>
          <a:p>
            <a:pPr marL="171450" marR="0" lvl="0" indent="-171450" algn="l" defTabSz="685800" rtl="0" eaLnBrk="1" fontAlgn="auto" latinLnBrk="0" hangingPunct="1">
              <a:lnSpc>
                <a:spcPct val="90000"/>
              </a:lnSpc>
              <a:spcBef>
                <a:spcPts val="750"/>
              </a:spcBef>
              <a:spcAft>
                <a:spcPts val="0"/>
              </a:spcAft>
              <a:buClrTx/>
              <a:buSzTx/>
              <a:tabLst/>
              <a:defRPr/>
            </a:pPr>
            <a:r>
              <a:rPr lang="zh-CN" altLang="en-US" sz="1500" b="1" smtClean="0">
                <a:latin typeface="微软雅黑" pitchFamily="34" charset="-122"/>
                <a:ea typeface="微软雅黑" pitchFamily="34" charset="-122"/>
                <a:cs typeface="宋体" pitchFamily="2" charset="-122"/>
              </a:rPr>
              <a:t>实验列表详见：</a:t>
            </a:r>
            <a:endParaRPr lang="en-US" altLang="zh-CN" sz="1500" b="1" smtClean="0">
              <a:latin typeface="微软雅黑" pitchFamily="34" charset="-122"/>
              <a:ea typeface="微软雅黑" pitchFamily="34" charset="-122"/>
              <a:cs typeface="宋体" pitchFamily="2" charset="-122"/>
            </a:endParaRP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smtClean="0">
                <a:ln>
                  <a:noFill/>
                </a:ln>
                <a:solidFill>
                  <a:schemeClr val="tx1"/>
                </a:solidFill>
                <a:effectLst/>
                <a:uLnTx/>
                <a:uFillTx/>
                <a:latin typeface="微软雅黑" pitchFamily="34" charset="-122"/>
                <a:ea typeface="微软雅黑" pitchFamily="34" charset="-122"/>
                <a:cs typeface="+mn-cs"/>
                <a:hlinkClick r:id="rId3"/>
              </a:rPr>
              <a:t>http://www.educg.net/computer.html</a:t>
            </a:r>
            <a:endParaRPr kumimoji="0" lang="en-US" altLang="zh-CN" sz="1800" b="0" i="0" u="none" strike="noStrike" kern="1200" cap="none" spc="0" normalizeH="0" baseline="0" noProof="0" smtClean="0">
              <a:ln>
                <a:noFill/>
              </a:ln>
              <a:solidFill>
                <a:schemeClr val="tx1"/>
              </a:solidFill>
              <a:effectLst/>
              <a:uLnTx/>
              <a:uFillTx/>
              <a:latin typeface="微软雅黑" pitchFamily="34" charset="-122"/>
              <a:ea typeface="微软雅黑" pitchFamily="34" charset="-122"/>
              <a:cs typeface="+mn-cs"/>
            </a:endParaRPr>
          </a:p>
          <a:p>
            <a:pPr marL="514350" marR="0" lvl="1" indent="-171450" algn="l" defTabSz="685800" rtl="0" eaLnBrk="1" fontAlgn="auto" latinLnBrk="0" hangingPunct="1">
              <a:lnSpc>
                <a:spcPct val="150000"/>
              </a:lnSpc>
              <a:spcBef>
                <a:spcPts val="375"/>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smtClean="0">
                <a:ln>
                  <a:noFill/>
                </a:ln>
                <a:solidFill>
                  <a:schemeClr val="tx1"/>
                </a:solidFill>
                <a:effectLst/>
                <a:uLnTx/>
                <a:uFillTx/>
                <a:latin typeface="微软雅黑" pitchFamily="34" charset="-122"/>
                <a:ea typeface="微软雅黑" pitchFamily="34" charset="-122"/>
                <a:cs typeface="+mn-cs"/>
              </a:rPr>
              <a:t>除最后一个“</a:t>
            </a:r>
            <a:r>
              <a:rPr kumimoji="0" lang="en-US" altLang="zh-CN" sz="1800" b="0" i="0" u="none" strike="noStrike" kern="1200" cap="none" spc="0" normalizeH="0" baseline="0" noProof="0" smtClean="0">
                <a:ln>
                  <a:noFill/>
                </a:ln>
                <a:solidFill>
                  <a:schemeClr val="tx1"/>
                </a:solidFill>
                <a:effectLst/>
                <a:uLnTx/>
                <a:uFillTx/>
                <a:latin typeface="微软雅黑" pitchFamily="34" charset="-122"/>
                <a:ea typeface="微软雅黑" pitchFamily="34" charset="-122"/>
                <a:cs typeface="+mn-cs"/>
              </a:rPr>
              <a:t>MIPS</a:t>
            </a:r>
            <a:r>
              <a:rPr kumimoji="0" lang="zh-CN" altLang="en-US" sz="1800" b="0" i="0" u="none" strike="noStrike" kern="1200" cap="none" spc="0" normalizeH="0" baseline="0" noProof="0" smtClean="0">
                <a:ln>
                  <a:noFill/>
                </a:ln>
                <a:solidFill>
                  <a:schemeClr val="tx1"/>
                </a:solidFill>
                <a:effectLst/>
                <a:uLnTx/>
                <a:uFillTx/>
                <a:latin typeface="微软雅黑" pitchFamily="34" charset="-122"/>
                <a:ea typeface="微软雅黑" pitchFamily="34" charset="-122"/>
                <a:cs typeface="+mn-cs"/>
              </a:rPr>
              <a:t>微系统系统验证”实验，其它实验都支持自动评测。列表中基于</a:t>
            </a:r>
            <a:r>
              <a:rPr kumimoji="0" lang="en-US" altLang="zh-CN" sz="1800" b="0" i="0" u="none" strike="noStrike" kern="1200" cap="none" spc="0" normalizeH="0" baseline="0" noProof="0" smtClean="0">
                <a:ln>
                  <a:noFill/>
                </a:ln>
                <a:solidFill>
                  <a:schemeClr val="tx1"/>
                </a:solidFill>
                <a:effectLst/>
                <a:uLnTx/>
                <a:uFillTx/>
                <a:latin typeface="微软雅黑" pitchFamily="34" charset="-122"/>
                <a:ea typeface="微软雅黑" pitchFamily="34" charset="-122"/>
                <a:cs typeface="+mn-cs"/>
              </a:rPr>
              <a:t>Verilog</a:t>
            </a:r>
            <a:r>
              <a:rPr kumimoji="0" lang="zh-CN" altLang="en-US" sz="1800" b="0" i="0" u="none" strike="noStrike" kern="1200" cap="none" spc="0" normalizeH="0" baseline="0" noProof="0" smtClean="0">
                <a:ln>
                  <a:noFill/>
                </a:ln>
                <a:solidFill>
                  <a:schemeClr val="tx1"/>
                </a:solidFill>
                <a:effectLst/>
                <a:uLnTx/>
                <a:uFillTx/>
                <a:latin typeface="微软雅黑" pitchFamily="34" charset="-122"/>
                <a:ea typeface="微软雅黑" pitchFamily="34" charset="-122"/>
                <a:cs typeface="+mn-cs"/>
              </a:rPr>
              <a:t>的所有实验支持</a:t>
            </a:r>
            <a:r>
              <a:rPr kumimoji="0" lang="en-US" altLang="zh-CN" sz="1800" b="0" i="0" u="none" strike="noStrike" kern="1200" cap="none" spc="0" normalizeH="0" baseline="0" noProof="0" smtClean="0">
                <a:ln>
                  <a:noFill/>
                </a:ln>
                <a:solidFill>
                  <a:schemeClr val="tx1"/>
                </a:solidFill>
                <a:effectLst/>
                <a:uLnTx/>
                <a:uFillTx/>
                <a:latin typeface="微软雅黑" pitchFamily="34" charset="-122"/>
                <a:ea typeface="微软雅黑" pitchFamily="34" charset="-122"/>
                <a:cs typeface="+mn-cs"/>
              </a:rPr>
              <a:t>FPGA</a:t>
            </a:r>
            <a:r>
              <a:rPr kumimoji="0" lang="zh-CN" altLang="en-US" sz="1800" b="0" i="0" u="none" strike="noStrike" kern="1200" cap="none" spc="0" normalizeH="0" baseline="0" noProof="0" smtClean="0">
                <a:ln>
                  <a:noFill/>
                </a:ln>
                <a:solidFill>
                  <a:schemeClr val="tx1"/>
                </a:solidFill>
                <a:effectLst/>
                <a:uLnTx/>
                <a:uFillTx/>
                <a:latin typeface="微软雅黑" pitchFamily="34" charset="-122"/>
                <a:ea typeface="微软雅黑" pitchFamily="34" charset="-122"/>
                <a:cs typeface="+mn-cs"/>
              </a:rPr>
              <a:t>在线硬件实验系统，需要配套使用</a:t>
            </a:r>
            <a:r>
              <a:rPr kumimoji="0" lang="en-US" altLang="zh-CN" sz="1800" b="0" i="0" u="none" strike="noStrike" kern="1200" cap="none" spc="0" normalizeH="0" baseline="0" noProof="0" smtClean="0">
                <a:ln>
                  <a:noFill/>
                </a:ln>
                <a:solidFill>
                  <a:schemeClr val="tx1"/>
                </a:solidFill>
                <a:effectLst/>
                <a:uLnTx/>
                <a:uFillTx/>
                <a:latin typeface="微软雅黑" pitchFamily="34" charset="-122"/>
                <a:ea typeface="微软雅黑" pitchFamily="34" charset="-122"/>
                <a:cs typeface="+mn-cs"/>
              </a:rPr>
              <a:t>ISE</a:t>
            </a:r>
            <a:r>
              <a:rPr kumimoji="0" lang="zh-CN" altLang="en-US" sz="1800" b="0" i="0" u="none" strike="noStrike" kern="1200" cap="none" spc="0" normalizeH="0" baseline="0" noProof="0" smtClean="0">
                <a:ln>
                  <a:noFill/>
                </a:ln>
                <a:solidFill>
                  <a:schemeClr val="tx1"/>
                </a:solidFill>
                <a:effectLst/>
                <a:uLnTx/>
                <a:uFillTx/>
                <a:latin typeface="微软雅黑" pitchFamily="34" charset="-122"/>
                <a:ea typeface="微软雅黑" pitchFamily="34" charset="-122"/>
                <a:cs typeface="+mn-cs"/>
              </a:rPr>
              <a:t>综合软件。</a:t>
            </a:r>
            <a:endParaRPr kumimoji="0" lang="en-US" altLang="zh-CN" sz="18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mn-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bwMode="auto">
          <a:xfrm>
            <a:off x="647700" y="1"/>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在线实验环境独特之处</a:t>
            </a:r>
          </a:p>
        </p:txBody>
      </p:sp>
      <p:sp>
        <p:nvSpPr>
          <p:cNvPr id="13" name="圆角矩形 12"/>
          <p:cNvSpPr/>
          <p:nvPr/>
        </p:nvSpPr>
        <p:spPr>
          <a:xfrm>
            <a:off x="495427" y="926127"/>
            <a:ext cx="1823815" cy="381175"/>
          </a:xfrm>
          <a:prstGeom prst="round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dirty="0" smtClean="0">
                <a:solidFill>
                  <a:schemeClr val="bg1"/>
                </a:solidFill>
                <a:latin typeface="微软雅黑" pitchFamily="34" charset="-122"/>
                <a:ea typeface="微软雅黑" pitchFamily="34" charset="-122"/>
              </a:rPr>
              <a:t>CG</a:t>
            </a:r>
            <a:r>
              <a:rPr lang="zh-CN" altLang="en-US" dirty="0" smtClean="0">
                <a:solidFill>
                  <a:schemeClr val="bg1"/>
                </a:solidFill>
                <a:latin typeface="微软雅黑" pitchFamily="34" charset="-122"/>
                <a:ea typeface="微软雅黑" pitchFamily="34" charset="-122"/>
              </a:rPr>
              <a:t>在线实验环境</a:t>
            </a:r>
            <a:endParaRPr lang="zh-CN" altLang="en-US" dirty="0">
              <a:solidFill>
                <a:schemeClr val="bg1"/>
              </a:solidFill>
              <a:latin typeface="微软雅黑" pitchFamily="34" charset="-122"/>
              <a:ea typeface="微软雅黑" pitchFamily="34" charset="-122"/>
            </a:endParaRPr>
          </a:p>
        </p:txBody>
      </p:sp>
      <p:sp>
        <p:nvSpPr>
          <p:cNvPr id="14" name="圆角矩形 13"/>
          <p:cNvSpPr/>
          <p:nvPr/>
        </p:nvSpPr>
        <p:spPr>
          <a:xfrm>
            <a:off x="5334127" y="973752"/>
            <a:ext cx="1823815" cy="381175"/>
          </a:xfrm>
          <a:prstGeom prst="round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dirty="0" smtClean="0">
                <a:solidFill>
                  <a:schemeClr val="bg1"/>
                </a:solidFill>
                <a:latin typeface="微软雅黑" pitchFamily="34" charset="-122"/>
                <a:ea typeface="微软雅黑" pitchFamily="34" charset="-122"/>
              </a:rPr>
              <a:t>其它在线实验</a:t>
            </a:r>
            <a:endParaRPr lang="zh-CN" altLang="en-US" dirty="0">
              <a:solidFill>
                <a:schemeClr val="bg1"/>
              </a:solidFill>
              <a:latin typeface="微软雅黑" pitchFamily="34" charset="-122"/>
              <a:ea typeface="微软雅黑" pitchFamily="34" charset="-122"/>
            </a:endParaRPr>
          </a:p>
        </p:txBody>
      </p:sp>
      <p:pic>
        <p:nvPicPr>
          <p:cNvPr id="102402" name="Picture 2"/>
          <p:cNvPicPr>
            <a:picLocks noChangeAspect="1" noChangeArrowheads="1"/>
          </p:cNvPicPr>
          <p:nvPr/>
        </p:nvPicPr>
        <p:blipFill>
          <a:blip r:embed="rId2" cstate="print"/>
          <a:srcRect/>
          <a:stretch>
            <a:fillRect/>
          </a:stretch>
        </p:blipFill>
        <p:spPr bwMode="auto">
          <a:xfrm>
            <a:off x="4162891" y="1971413"/>
            <a:ext cx="4981109" cy="3026066"/>
          </a:xfrm>
          <a:prstGeom prst="rect">
            <a:avLst/>
          </a:prstGeom>
          <a:noFill/>
          <a:ln w="9525">
            <a:noFill/>
            <a:miter lim="800000"/>
            <a:headEnd/>
            <a:tailEnd/>
          </a:ln>
        </p:spPr>
      </p:pic>
      <p:sp>
        <p:nvSpPr>
          <p:cNvPr id="10" name="矩形 9"/>
          <p:cNvSpPr/>
          <p:nvPr/>
        </p:nvSpPr>
        <p:spPr>
          <a:xfrm>
            <a:off x="5428745" y="1658312"/>
            <a:ext cx="2674130" cy="246221"/>
          </a:xfrm>
          <a:prstGeom prst="rect">
            <a:avLst/>
          </a:prstGeom>
        </p:spPr>
        <p:txBody>
          <a:bodyPr wrap="none">
            <a:spAutoFit/>
          </a:bodyPr>
          <a:lstStyle/>
          <a:p>
            <a:r>
              <a:rPr lang="en-US" altLang="zh-CN" sz="1000" dirty="0" smtClean="0"/>
              <a:t>http://www.cstor.cn/proTextdetail_12031.html</a:t>
            </a:r>
            <a:endParaRPr lang="zh-CN" altLang="en-US" sz="1000" dirty="0"/>
          </a:p>
        </p:txBody>
      </p:sp>
      <p:sp>
        <p:nvSpPr>
          <p:cNvPr id="11" name="TextBox 10"/>
          <p:cNvSpPr txBox="1"/>
          <p:nvPr/>
        </p:nvSpPr>
        <p:spPr>
          <a:xfrm>
            <a:off x="4236441" y="3246539"/>
            <a:ext cx="2223082" cy="307777"/>
          </a:xfrm>
          <a:prstGeom prst="rect">
            <a:avLst/>
          </a:prstGeom>
          <a:noFill/>
        </p:spPr>
        <p:txBody>
          <a:bodyPr wrap="square" rtlCol="0">
            <a:spAutoFit/>
          </a:bodyPr>
          <a:lstStyle/>
          <a:p>
            <a:r>
              <a:rPr lang="zh-CN" altLang="en-US" sz="1400" b="1" dirty="0" smtClean="0">
                <a:solidFill>
                  <a:srgbClr val="FF0000"/>
                </a:solidFill>
                <a:latin typeface="微软雅黑" pitchFamily="34" charset="-122"/>
                <a:ea typeface="微软雅黑" pitchFamily="34" charset="-122"/>
              </a:rPr>
              <a:t>某厂商实验资源配置</a:t>
            </a:r>
            <a:endParaRPr lang="zh-CN" altLang="en-US" sz="1400" b="1" dirty="0">
              <a:solidFill>
                <a:srgbClr val="FF0000"/>
              </a:solidFill>
              <a:latin typeface="微软雅黑" pitchFamily="34" charset="-122"/>
              <a:ea typeface="微软雅黑" pitchFamily="34" charset="-122"/>
            </a:endParaRPr>
          </a:p>
        </p:txBody>
      </p:sp>
      <p:sp>
        <p:nvSpPr>
          <p:cNvPr id="21" name="矩形 20"/>
          <p:cNvSpPr/>
          <p:nvPr/>
        </p:nvSpPr>
        <p:spPr>
          <a:xfrm>
            <a:off x="7063531" y="3657600"/>
            <a:ext cx="822121" cy="3691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Picture 2" descr="C:\Program Files (x86)\Microsoft Office\MEDIA\CAGCAT10\j0292020.wmf"/>
          <p:cNvPicPr>
            <a:picLocks noChangeAspect="1" noChangeArrowheads="1"/>
          </p:cNvPicPr>
          <p:nvPr/>
        </p:nvPicPr>
        <p:blipFill>
          <a:blip r:embed="rId3" cstate="print"/>
          <a:srcRect/>
          <a:stretch>
            <a:fillRect/>
          </a:stretch>
        </p:blipFill>
        <p:spPr bwMode="auto">
          <a:xfrm>
            <a:off x="319007" y="1933528"/>
            <a:ext cx="343798" cy="326306"/>
          </a:xfrm>
          <a:prstGeom prst="rect">
            <a:avLst/>
          </a:prstGeom>
          <a:noFill/>
        </p:spPr>
      </p:pic>
      <p:sp>
        <p:nvSpPr>
          <p:cNvPr id="23" name="矩形 22"/>
          <p:cNvSpPr/>
          <p:nvPr/>
        </p:nvSpPr>
        <p:spPr>
          <a:xfrm>
            <a:off x="2208385" y="2572007"/>
            <a:ext cx="1367554" cy="922491"/>
          </a:xfrm>
          <a:prstGeom prst="rect">
            <a:avLst/>
          </a:prstGeom>
          <a:solidFill>
            <a:schemeClr val="tx1">
              <a:lumMod val="75000"/>
              <a:lumOff val="2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2200291" y="2563914"/>
            <a:ext cx="825389" cy="20230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dirty="0" smtClean="0">
                <a:solidFill>
                  <a:schemeClr val="tx1"/>
                </a:solidFill>
                <a:latin typeface="微软雅黑" pitchFamily="34" charset="-122"/>
                <a:ea typeface="微软雅黑" pitchFamily="34" charset="-122"/>
              </a:rPr>
              <a:t>虚拟机  </a:t>
            </a:r>
            <a:r>
              <a:rPr lang="en-US" altLang="zh-CN" sz="700" dirty="0" smtClean="0">
                <a:solidFill>
                  <a:schemeClr val="tx1"/>
                </a:solidFill>
                <a:latin typeface="微软雅黑" pitchFamily="34" charset="-122"/>
                <a:ea typeface="微软雅黑" pitchFamily="34" charset="-122"/>
              </a:rPr>
              <a:t>1</a:t>
            </a:r>
            <a:endParaRPr lang="zh-CN" altLang="en-US" sz="700" dirty="0">
              <a:solidFill>
                <a:schemeClr val="tx1"/>
              </a:solidFill>
              <a:latin typeface="微软雅黑" pitchFamily="34" charset="-122"/>
              <a:ea typeface="微软雅黑" pitchFamily="34" charset="-122"/>
            </a:endParaRPr>
          </a:p>
        </p:txBody>
      </p:sp>
      <p:sp>
        <p:nvSpPr>
          <p:cNvPr id="25" name="圆柱形 24"/>
          <p:cNvSpPr/>
          <p:nvPr/>
        </p:nvSpPr>
        <p:spPr>
          <a:xfrm>
            <a:off x="3260348" y="2814767"/>
            <a:ext cx="307497" cy="404601"/>
          </a:xfrm>
          <a:prstGeom prst="can">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smtClean="0">
                <a:latin typeface="微软雅黑" pitchFamily="34" charset="-122"/>
                <a:ea typeface="微软雅黑" pitchFamily="34" charset="-122"/>
              </a:rPr>
              <a:t>存储</a:t>
            </a:r>
            <a:endParaRPr lang="zh-CN" altLang="en-US" sz="800" dirty="0">
              <a:latin typeface="微软雅黑" pitchFamily="34" charset="-122"/>
              <a:ea typeface="微软雅黑" pitchFamily="34" charset="-122"/>
            </a:endParaRPr>
          </a:p>
        </p:txBody>
      </p:sp>
      <p:sp>
        <p:nvSpPr>
          <p:cNvPr id="26" name="矩形 25"/>
          <p:cNvSpPr/>
          <p:nvPr/>
        </p:nvSpPr>
        <p:spPr>
          <a:xfrm>
            <a:off x="2198943" y="2805326"/>
            <a:ext cx="825389" cy="20230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dirty="0" smtClean="0">
                <a:solidFill>
                  <a:schemeClr val="tx1"/>
                </a:solidFill>
                <a:latin typeface="微软雅黑" pitchFamily="34" charset="-122"/>
                <a:ea typeface="微软雅黑" pitchFamily="34" charset="-122"/>
              </a:rPr>
              <a:t>虚拟机  </a:t>
            </a:r>
            <a:r>
              <a:rPr lang="en-US" altLang="zh-CN" sz="700" dirty="0" smtClean="0">
                <a:solidFill>
                  <a:schemeClr val="tx1"/>
                </a:solidFill>
                <a:latin typeface="微软雅黑" pitchFamily="34" charset="-122"/>
                <a:ea typeface="微软雅黑" pitchFamily="34" charset="-122"/>
              </a:rPr>
              <a:t>2</a:t>
            </a:r>
            <a:endParaRPr lang="zh-CN" altLang="en-US" sz="700" dirty="0">
              <a:solidFill>
                <a:schemeClr val="tx1"/>
              </a:solidFill>
              <a:latin typeface="微软雅黑" pitchFamily="34" charset="-122"/>
              <a:ea typeface="微软雅黑" pitchFamily="34" charset="-122"/>
            </a:endParaRPr>
          </a:p>
        </p:txBody>
      </p:sp>
      <p:sp>
        <p:nvSpPr>
          <p:cNvPr id="27" name="矩形 26"/>
          <p:cNvSpPr/>
          <p:nvPr/>
        </p:nvSpPr>
        <p:spPr>
          <a:xfrm>
            <a:off x="2198943" y="3056178"/>
            <a:ext cx="825389" cy="20230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dirty="0" smtClean="0">
                <a:solidFill>
                  <a:schemeClr val="tx1"/>
                </a:solidFill>
                <a:latin typeface="微软雅黑" pitchFamily="34" charset="-122"/>
                <a:ea typeface="微软雅黑" pitchFamily="34" charset="-122"/>
              </a:rPr>
              <a:t>虚拟机</a:t>
            </a:r>
            <a:r>
              <a:rPr lang="en-US" altLang="zh-CN" sz="700" dirty="0" smtClean="0">
                <a:solidFill>
                  <a:schemeClr val="tx1"/>
                </a:solidFill>
                <a:latin typeface="微软雅黑" pitchFamily="34" charset="-122"/>
                <a:ea typeface="微软雅黑" pitchFamily="34" charset="-122"/>
              </a:rPr>
              <a:t>...</a:t>
            </a:r>
            <a:endParaRPr lang="zh-CN" altLang="en-US" sz="700" dirty="0">
              <a:solidFill>
                <a:schemeClr val="tx1"/>
              </a:solidFill>
              <a:latin typeface="微软雅黑" pitchFamily="34" charset="-122"/>
              <a:ea typeface="微软雅黑" pitchFamily="34" charset="-122"/>
            </a:endParaRPr>
          </a:p>
        </p:txBody>
      </p:sp>
      <p:sp>
        <p:nvSpPr>
          <p:cNvPr id="28" name="矩形 27"/>
          <p:cNvSpPr/>
          <p:nvPr/>
        </p:nvSpPr>
        <p:spPr>
          <a:xfrm>
            <a:off x="2198942" y="3298940"/>
            <a:ext cx="825389" cy="20230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dirty="0" smtClean="0">
                <a:solidFill>
                  <a:schemeClr val="tx1"/>
                </a:solidFill>
                <a:latin typeface="微软雅黑" pitchFamily="34" charset="-122"/>
                <a:ea typeface="微软雅黑" pitchFamily="34" charset="-122"/>
              </a:rPr>
              <a:t>虚拟机 </a:t>
            </a:r>
            <a:r>
              <a:rPr lang="en-US" altLang="zh-CN" sz="700" dirty="0" smtClean="0">
                <a:solidFill>
                  <a:schemeClr val="tx1"/>
                </a:solidFill>
                <a:latin typeface="微软雅黑" pitchFamily="34" charset="-122"/>
                <a:ea typeface="微软雅黑" pitchFamily="34" charset="-122"/>
              </a:rPr>
              <a:t>15</a:t>
            </a:r>
            <a:endParaRPr lang="zh-CN" altLang="en-US" sz="700" dirty="0">
              <a:solidFill>
                <a:schemeClr val="tx1"/>
              </a:solidFill>
              <a:latin typeface="微软雅黑" pitchFamily="34" charset="-122"/>
              <a:ea typeface="微软雅黑" pitchFamily="34" charset="-122"/>
            </a:endParaRPr>
          </a:p>
        </p:txBody>
      </p:sp>
      <p:cxnSp>
        <p:nvCxnSpPr>
          <p:cNvPr id="29" name="直接连接符 28"/>
          <p:cNvCxnSpPr>
            <a:stCxn id="22" idx="3"/>
            <a:endCxn id="24" idx="1"/>
          </p:cNvCxnSpPr>
          <p:nvPr/>
        </p:nvCxnSpPr>
        <p:spPr>
          <a:xfrm>
            <a:off x="662805" y="2096681"/>
            <a:ext cx="1537486" cy="56838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接连接符 29"/>
          <p:cNvCxnSpPr>
            <a:stCxn id="31" idx="3"/>
            <a:endCxn id="24" idx="1"/>
          </p:cNvCxnSpPr>
          <p:nvPr/>
        </p:nvCxnSpPr>
        <p:spPr>
          <a:xfrm>
            <a:off x="661456" y="2459474"/>
            <a:ext cx="1538835" cy="205591"/>
          </a:xfrm>
          <a:prstGeom prst="line">
            <a:avLst/>
          </a:prstGeom>
        </p:spPr>
        <p:style>
          <a:lnRef idx="1">
            <a:schemeClr val="accent1"/>
          </a:lnRef>
          <a:fillRef idx="0">
            <a:schemeClr val="accent1"/>
          </a:fillRef>
          <a:effectRef idx="0">
            <a:schemeClr val="accent1"/>
          </a:effectRef>
          <a:fontRef idx="minor">
            <a:schemeClr val="tx1"/>
          </a:fontRef>
        </p:style>
      </p:cxnSp>
      <p:pic>
        <p:nvPicPr>
          <p:cNvPr id="31" name="Picture 2" descr="C:\Program Files (x86)\Microsoft Office\MEDIA\CAGCAT10\j0292020.wmf"/>
          <p:cNvPicPr>
            <a:picLocks noChangeAspect="1" noChangeArrowheads="1"/>
          </p:cNvPicPr>
          <p:nvPr/>
        </p:nvPicPr>
        <p:blipFill>
          <a:blip r:embed="rId3" cstate="print"/>
          <a:srcRect/>
          <a:stretch>
            <a:fillRect/>
          </a:stretch>
        </p:blipFill>
        <p:spPr bwMode="auto">
          <a:xfrm>
            <a:off x="317658" y="2296321"/>
            <a:ext cx="343798" cy="326306"/>
          </a:xfrm>
          <a:prstGeom prst="rect">
            <a:avLst/>
          </a:prstGeom>
          <a:noFill/>
        </p:spPr>
      </p:pic>
      <p:pic>
        <p:nvPicPr>
          <p:cNvPr id="32" name="Picture 2" descr="C:\Program Files (x86)\Microsoft Office\MEDIA\CAGCAT10\j0292020.wmf"/>
          <p:cNvPicPr>
            <a:picLocks noChangeAspect="1" noChangeArrowheads="1"/>
          </p:cNvPicPr>
          <p:nvPr/>
        </p:nvPicPr>
        <p:blipFill>
          <a:blip r:embed="rId3" cstate="print"/>
          <a:srcRect/>
          <a:stretch>
            <a:fillRect/>
          </a:stretch>
        </p:blipFill>
        <p:spPr bwMode="auto">
          <a:xfrm>
            <a:off x="316310" y="2788585"/>
            <a:ext cx="343798" cy="326306"/>
          </a:xfrm>
          <a:prstGeom prst="rect">
            <a:avLst/>
          </a:prstGeom>
          <a:noFill/>
        </p:spPr>
      </p:pic>
      <p:cxnSp>
        <p:nvCxnSpPr>
          <p:cNvPr id="33" name="直接连接符 32"/>
          <p:cNvCxnSpPr>
            <a:stCxn id="32" idx="3"/>
            <a:endCxn id="26" idx="1"/>
          </p:cNvCxnSpPr>
          <p:nvPr/>
        </p:nvCxnSpPr>
        <p:spPr>
          <a:xfrm flipV="1">
            <a:off x="660108" y="2906477"/>
            <a:ext cx="1538835" cy="45261"/>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33"/>
          <p:cNvCxnSpPr>
            <a:stCxn id="35" idx="3"/>
            <a:endCxn id="26" idx="1"/>
          </p:cNvCxnSpPr>
          <p:nvPr/>
        </p:nvCxnSpPr>
        <p:spPr>
          <a:xfrm flipV="1">
            <a:off x="658759" y="2906477"/>
            <a:ext cx="1540184" cy="416146"/>
          </a:xfrm>
          <a:prstGeom prst="line">
            <a:avLst/>
          </a:prstGeom>
        </p:spPr>
        <p:style>
          <a:lnRef idx="1">
            <a:schemeClr val="accent1"/>
          </a:lnRef>
          <a:fillRef idx="0">
            <a:schemeClr val="accent1"/>
          </a:fillRef>
          <a:effectRef idx="0">
            <a:schemeClr val="accent1"/>
          </a:effectRef>
          <a:fontRef idx="minor">
            <a:schemeClr val="tx1"/>
          </a:fontRef>
        </p:style>
      </p:cxnSp>
      <p:pic>
        <p:nvPicPr>
          <p:cNvPr id="35" name="Picture 2" descr="C:\Program Files (x86)\Microsoft Office\MEDIA\CAGCAT10\j0292020.wmf"/>
          <p:cNvPicPr>
            <a:picLocks noChangeAspect="1" noChangeArrowheads="1"/>
          </p:cNvPicPr>
          <p:nvPr/>
        </p:nvPicPr>
        <p:blipFill>
          <a:blip r:embed="rId3" cstate="print"/>
          <a:srcRect/>
          <a:stretch>
            <a:fillRect/>
          </a:stretch>
        </p:blipFill>
        <p:spPr bwMode="auto">
          <a:xfrm>
            <a:off x="314961" y="3159470"/>
            <a:ext cx="343798" cy="326306"/>
          </a:xfrm>
          <a:prstGeom prst="rect">
            <a:avLst/>
          </a:prstGeom>
          <a:noFill/>
        </p:spPr>
      </p:pic>
      <p:pic>
        <p:nvPicPr>
          <p:cNvPr id="36" name="Picture 2" descr="C:\Program Files (x86)\Microsoft Office\MEDIA\CAGCAT10\j0292020.wmf"/>
          <p:cNvPicPr>
            <a:picLocks noChangeAspect="1" noChangeArrowheads="1"/>
          </p:cNvPicPr>
          <p:nvPr/>
        </p:nvPicPr>
        <p:blipFill>
          <a:blip r:embed="rId3" cstate="print"/>
          <a:srcRect/>
          <a:stretch>
            <a:fillRect/>
          </a:stretch>
        </p:blipFill>
        <p:spPr bwMode="auto">
          <a:xfrm>
            <a:off x="290686" y="3596440"/>
            <a:ext cx="343798" cy="326306"/>
          </a:xfrm>
          <a:prstGeom prst="rect">
            <a:avLst/>
          </a:prstGeom>
          <a:noFill/>
        </p:spPr>
      </p:pic>
      <p:pic>
        <p:nvPicPr>
          <p:cNvPr id="37" name="Picture 2" descr="C:\Program Files (x86)\Microsoft Office\MEDIA\CAGCAT10\j0292020.wmf"/>
          <p:cNvPicPr>
            <a:picLocks noChangeAspect="1" noChangeArrowheads="1"/>
          </p:cNvPicPr>
          <p:nvPr/>
        </p:nvPicPr>
        <p:blipFill>
          <a:blip r:embed="rId3" cstate="print"/>
          <a:srcRect/>
          <a:stretch>
            <a:fillRect/>
          </a:stretch>
        </p:blipFill>
        <p:spPr bwMode="auto">
          <a:xfrm>
            <a:off x="289337" y="3967325"/>
            <a:ext cx="343798" cy="326306"/>
          </a:xfrm>
          <a:prstGeom prst="rect">
            <a:avLst/>
          </a:prstGeom>
          <a:noFill/>
        </p:spPr>
      </p:pic>
      <p:cxnSp>
        <p:nvCxnSpPr>
          <p:cNvPr id="38" name="直接连接符 37"/>
          <p:cNvCxnSpPr>
            <a:stCxn id="36" idx="3"/>
            <a:endCxn id="28" idx="1"/>
          </p:cNvCxnSpPr>
          <p:nvPr/>
        </p:nvCxnSpPr>
        <p:spPr>
          <a:xfrm flipV="1">
            <a:off x="634484" y="3400091"/>
            <a:ext cx="1564458" cy="359502"/>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接连接符 38"/>
          <p:cNvCxnSpPr>
            <a:stCxn id="37" idx="3"/>
            <a:endCxn id="28" idx="1"/>
          </p:cNvCxnSpPr>
          <p:nvPr/>
        </p:nvCxnSpPr>
        <p:spPr>
          <a:xfrm flipV="1">
            <a:off x="633135" y="3400091"/>
            <a:ext cx="1565807" cy="730387"/>
          </a:xfrm>
          <a:prstGeom prst="line">
            <a:avLst/>
          </a:prstGeom>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622344" y="2232140"/>
            <a:ext cx="461246" cy="184666"/>
          </a:xfrm>
          <a:prstGeom prst="rect">
            <a:avLst/>
          </a:prstGeom>
          <a:noFill/>
        </p:spPr>
        <p:txBody>
          <a:bodyPr wrap="square" rtlCol="0">
            <a:spAutoFit/>
          </a:bodyPr>
          <a:lstStyle/>
          <a:p>
            <a:r>
              <a:rPr lang="en-US" altLang="zh-CN" sz="600" dirty="0" smtClean="0">
                <a:latin typeface="微软雅黑" pitchFamily="34" charset="-122"/>
                <a:ea typeface="微软雅黑" pitchFamily="34" charset="-122"/>
              </a:rPr>
              <a:t>1~20</a:t>
            </a:r>
            <a:endParaRPr lang="zh-CN" altLang="en-US" sz="600" dirty="0">
              <a:latin typeface="微软雅黑" pitchFamily="34" charset="-122"/>
              <a:ea typeface="微软雅黑" pitchFamily="34" charset="-122"/>
            </a:endParaRPr>
          </a:p>
        </p:txBody>
      </p:sp>
      <p:sp>
        <p:nvSpPr>
          <p:cNvPr id="41" name="TextBox 40"/>
          <p:cNvSpPr txBox="1"/>
          <p:nvPr/>
        </p:nvSpPr>
        <p:spPr>
          <a:xfrm>
            <a:off x="620996" y="3031900"/>
            <a:ext cx="461246" cy="184666"/>
          </a:xfrm>
          <a:prstGeom prst="rect">
            <a:avLst/>
          </a:prstGeom>
          <a:noFill/>
        </p:spPr>
        <p:txBody>
          <a:bodyPr wrap="square" rtlCol="0">
            <a:spAutoFit/>
          </a:bodyPr>
          <a:lstStyle/>
          <a:p>
            <a:r>
              <a:rPr lang="en-US" altLang="zh-CN" sz="600" dirty="0" smtClean="0">
                <a:latin typeface="微软雅黑" pitchFamily="34" charset="-122"/>
                <a:ea typeface="微软雅黑" pitchFamily="34" charset="-122"/>
              </a:rPr>
              <a:t>1~20</a:t>
            </a:r>
            <a:endParaRPr lang="zh-CN" altLang="en-US" sz="600" dirty="0">
              <a:latin typeface="微软雅黑" pitchFamily="34" charset="-122"/>
              <a:ea typeface="微软雅黑" pitchFamily="34" charset="-122"/>
            </a:endParaRPr>
          </a:p>
        </p:txBody>
      </p:sp>
      <p:sp>
        <p:nvSpPr>
          <p:cNvPr id="42" name="TextBox 41"/>
          <p:cNvSpPr txBox="1"/>
          <p:nvPr/>
        </p:nvSpPr>
        <p:spPr>
          <a:xfrm>
            <a:off x="620996" y="3816824"/>
            <a:ext cx="461246" cy="184666"/>
          </a:xfrm>
          <a:prstGeom prst="rect">
            <a:avLst/>
          </a:prstGeom>
          <a:noFill/>
        </p:spPr>
        <p:txBody>
          <a:bodyPr wrap="square" rtlCol="0">
            <a:spAutoFit/>
          </a:bodyPr>
          <a:lstStyle/>
          <a:p>
            <a:r>
              <a:rPr lang="en-US" altLang="zh-CN" sz="600" dirty="0" smtClean="0">
                <a:latin typeface="微软雅黑" pitchFamily="34" charset="-122"/>
                <a:ea typeface="微软雅黑" pitchFamily="34" charset="-122"/>
              </a:rPr>
              <a:t>1~20</a:t>
            </a:r>
            <a:endParaRPr lang="zh-CN" altLang="en-US" sz="600" dirty="0">
              <a:latin typeface="微软雅黑" pitchFamily="34" charset="-122"/>
              <a:ea typeface="微软雅黑" pitchFamily="34" charset="-122"/>
            </a:endParaRPr>
          </a:p>
        </p:txBody>
      </p:sp>
      <p:grpSp>
        <p:nvGrpSpPr>
          <p:cNvPr id="2" name="组合 58"/>
          <p:cNvGrpSpPr/>
          <p:nvPr/>
        </p:nvGrpSpPr>
        <p:grpSpPr>
          <a:xfrm>
            <a:off x="1573228" y="4009027"/>
            <a:ext cx="1954800" cy="886962"/>
            <a:chOff x="5983705" y="1580147"/>
            <a:chExt cx="1954800" cy="886962"/>
          </a:xfrm>
        </p:grpSpPr>
        <p:sp>
          <p:nvSpPr>
            <p:cNvPr id="53" name="TextBox 52"/>
            <p:cNvSpPr txBox="1"/>
            <p:nvPr/>
          </p:nvSpPr>
          <p:spPr>
            <a:xfrm>
              <a:off x="5983705" y="1580147"/>
              <a:ext cx="1954800" cy="246221"/>
            </a:xfrm>
            <a:prstGeom prst="rect">
              <a:avLst/>
            </a:prstGeom>
            <a:solidFill>
              <a:srgbClr val="00B0F0"/>
            </a:solidFill>
            <a:ln w="3175">
              <a:noFill/>
            </a:ln>
          </p:spPr>
          <p:txBody>
            <a:bodyPr wrap="square" rtlCol="0">
              <a:spAutoFit/>
            </a:bodyPr>
            <a:lstStyle/>
            <a:p>
              <a:pPr algn="ctr"/>
              <a:r>
                <a:rPr lang="zh-CN" altLang="en-US" sz="1000" dirty="0" smtClean="0">
                  <a:latin typeface="微软雅黑" pitchFamily="34" charset="-122"/>
                  <a:ea typeface="微软雅黑" pitchFamily="34" charset="-122"/>
                </a:rPr>
                <a:t>服务器推荐配置</a:t>
              </a:r>
              <a:endParaRPr lang="zh-CN" altLang="en-US" sz="1000" dirty="0">
                <a:latin typeface="微软雅黑" pitchFamily="34" charset="-122"/>
                <a:ea typeface="微软雅黑" pitchFamily="34" charset="-122"/>
              </a:endParaRPr>
            </a:p>
          </p:txBody>
        </p:sp>
        <p:sp>
          <p:nvSpPr>
            <p:cNvPr id="54" name="TextBox 53"/>
            <p:cNvSpPr txBox="1"/>
            <p:nvPr/>
          </p:nvSpPr>
          <p:spPr>
            <a:xfrm>
              <a:off x="5983706" y="1820778"/>
              <a:ext cx="1949115" cy="646331"/>
            </a:xfrm>
            <a:prstGeom prst="rect">
              <a:avLst/>
            </a:prstGeom>
            <a:noFill/>
            <a:ln w="3175">
              <a:solidFill>
                <a:schemeClr val="tx1"/>
              </a:solidFill>
            </a:ln>
          </p:spPr>
          <p:txBody>
            <a:bodyPr wrap="square" rtlCol="0">
              <a:spAutoFit/>
            </a:bodyPr>
            <a:lstStyle/>
            <a:p>
              <a:pPr marL="228600" indent="-228600" algn="just">
                <a:lnSpc>
                  <a:spcPct val="150000"/>
                </a:lnSpc>
                <a:buFont typeface="+mj-lt"/>
                <a:buAutoNum type="arabicPeriod"/>
              </a:pPr>
              <a:r>
                <a:rPr lang="en-US" altLang="zh-CN" sz="800" dirty="0" smtClean="0">
                  <a:latin typeface="微软雅黑" pitchFamily="34" charset="-122"/>
                  <a:ea typeface="微软雅黑" pitchFamily="34" charset="-122"/>
                </a:rPr>
                <a:t>CPU: 2 * </a:t>
              </a:r>
              <a:r>
                <a:rPr lang="en-US" altLang="zh-CN" sz="800" dirty="0" err="1" smtClean="0">
                  <a:latin typeface="微软雅黑" pitchFamily="34" charset="-122"/>
                  <a:ea typeface="微软雅黑" pitchFamily="34" charset="-122"/>
                </a:rPr>
                <a:t>xeon</a:t>
              </a:r>
              <a:r>
                <a:rPr lang="en-US" altLang="zh-CN" sz="800" dirty="0" smtClean="0">
                  <a:latin typeface="微软雅黑" pitchFamily="34" charset="-122"/>
                  <a:ea typeface="微软雅黑" pitchFamily="34" charset="-122"/>
                </a:rPr>
                <a:t> E7, 15</a:t>
              </a:r>
              <a:r>
                <a:rPr lang="zh-CN" altLang="en-US" sz="800" dirty="0" smtClean="0">
                  <a:latin typeface="微软雅黑" pitchFamily="34" charset="-122"/>
                  <a:ea typeface="微软雅黑" pitchFamily="34" charset="-122"/>
                </a:rPr>
                <a:t>核</a:t>
              </a:r>
              <a:endParaRPr lang="en-US" altLang="zh-CN" sz="800" dirty="0" smtClean="0">
                <a:latin typeface="微软雅黑" pitchFamily="34" charset="-122"/>
                <a:ea typeface="微软雅黑" pitchFamily="34" charset="-122"/>
              </a:endParaRPr>
            </a:p>
            <a:p>
              <a:pPr marL="228600" indent="-228600" algn="just">
                <a:lnSpc>
                  <a:spcPct val="150000"/>
                </a:lnSpc>
                <a:buFont typeface="+mj-lt"/>
                <a:buAutoNum type="arabicPeriod"/>
              </a:pPr>
              <a:r>
                <a:rPr lang="zh-CN" altLang="en-US" sz="800" dirty="0" smtClean="0">
                  <a:latin typeface="微软雅黑" pitchFamily="34" charset="-122"/>
                  <a:ea typeface="微软雅黑" pitchFamily="34" charset="-122"/>
                </a:rPr>
                <a:t>内存：</a:t>
              </a:r>
              <a:r>
                <a:rPr lang="en-US" altLang="zh-CN" sz="800" dirty="0" smtClean="0">
                  <a:latin typeface="微软雅黑" pitchFamily="34" charset="-122"/>
                  <a:ea typeface="微软雅黑" pitchFamily="34" charset="-122"/>
                </a:rPr>
                <a:t>128~256GB</a:t>
              </a:r>
            </a:p>
            <a:p>
              <a:pPr marL="228600" indent="-228600" algn="just">
                <a:lnSpc>
                  <a:spcPct val="150000"/>
                </a:lnSpc>
                <a:buFont typeface="+mj-lt"/>
                <a:buAutoNum type="arabicPeriod"/>
              </a:pPr>
              <a:r>
                <a:rPr lang="zh-CN" altLang="en-US" sz="800" dirty="0" smtClean="0">
                  <a:latin typeface="微软雅黑" pitchFamily="34" charset="-122"/>
                  <a:ea typeface="微软雅黑" pitchFamily="34" charset="-122"/>
                </a:rPr>
                <a:t>硬盘：</a:t>
              </a:r>
              <a:r>
                <a:rPr lang="en-US" altLang="zh-CN" sz="800" dirty="0" smtClean="0">
                  <a:latin typeface="微软雅黑" pitchFamily="34" charset="-122"/>
                  <a:ea typeface="微软雅黑" pitchFamily="34" charset="-122"/>
                </a:rPr>
                <a:t>4 </a:t>
              </a:r>
              <a:r>
                <a:rPr lang="zh-CN" altLang="en-US" sz="800" dirty="0" smtClean="0">
                  <a:latin typeface="微软雅黑" pitchFamily="34" charset="-122"/>
                  <a:ea typeface="微软雅黑" pitchFamily="34" charset="-122"/>
                </a:rPr>
                <a:t>* </a:t>
              </a:r>
              <a:r>
                <a:rPr lang="en-US" altLang="zh-CN" sz="800" dirty="0" smtClean="0">
                  <a:latin typeface="微软雅黑" pitchFamily="34" charset="-122"/>
                  <a:ea typeface="微软雅黑" pitchFamily="34" charset="-122"/>
                </a:rPr>
                <a:t>4TB</a:t>
              </a:r>
              <a:endParaRPr lang="zh-CN" altLang="en-US" sz="800" dirty="0">
                <a:latin typeface="微软雅黑" pitchFamily="34" charset="-122"/>
                <a:ea typeface="微软雅黑" pitchFamily="34" charset="-122"/>
              </a:endParaRPr>
            </a:p>
          </p:txBody>
        </p:sp>
      </p:grpSp>
      <p:sp>
        <p:nvSpPr>
          <p:cNvPr id="55" name="矩形 54"/>
          <p:cNvSpPr/>
          <p:nvPr/>
        </p:nvSpPr>
        <p:spPr>
          <a:xfrm>
            <a:off x="532454" y="1377627"/>
            <a:ext cx="1938351" cy="307777"/>
          </a:xfrm>
          <a:prstGeom prst="rect">
            <a:avLst/>
          </a:prstGeom>
        </p:spPr>
        <p:txBody>
          <a:bodyPr wrap="none">
            <a:spAutoFit/>
          </a:bodyPr>
          <a:lstStyle/>
          <a:p>
            <a:r>
              <a:rPr lang="zh-CN" altLang="en-US" sz="1400" dirty="0" smtClean="0">
                <a:latin typeface="微软雅黑" pitchFamily="34" charset="-122"/>
                <a:ea typeface="微软雅黑" pitchFamily="34" charset="-122"/>
              </a:rPr>
              <a:t>一门课（每届</a:t>
            </a:r>
            <a:r>
              <a:rPr lang="en-US" altLang="zh-CN" sz="1400" dirty="0" smtClean="0">
                <a:latin typeface="微软雅黑" pitchFamily="34" charset="-122"/>
                <a:ea typeface="微软雅黑" pitchFamily="34" charset="-122"/>
              </a:rPr>
              <a:t>300</a:t>
            </a:r>
            <a:r>
              <a:rPr lang="zh-CN" altLang="en-US" sz="1400" dirty="0" smtClean="0">
                <a:latin typeface="微软雅黑" pitchFamily="34" charset="-122"/>
                <a:ea typeface="微软雅黑" pitchFamily="34" charset="-122"/>
              </a:rPr>
              <a:t>人）</a:t>
            </a:r>
            <a:endParaRPr lang="zh-CN" altLang="en-US" dirty="0"/>
          </a:p>
        </p:txBody>
      </p:sp>
      <p:sp>
        <p:nvSpPr>
          <p:cNvPr id="56" name="TextBox 55"/>
          <p:cNvSpPr txBox="1"/>
          <p:nvPr/>
        </p:nvSpPr>
        <p:spPr>
          <a:xfrm>
            <a:off x="516182" y="1670152"/>
            <a:ext cx="3359532" cy="276999"/>
          </a:xfrm>
          <a:prstGeom prst="rect">
            <a:avLst/>
          </a:prstGeom>
          <a:noFill/>
        </p:spPr>
        <p:txBody>
          <a:bodyPr wrap="square" rtlCol="0">
            <a:spAutoFit/>
          </a:bodyPr>
          <a:lstStyle/>
          <a:p>
            <a:r>
              <a:rPr lang="en-US" altLang="zh-CN" sz="1200" b="1" dirty="0" smtClean="0">
                <a:latin typeface="微软雅黑" pitchFamily="34" charset="-122"/>
                <a:ea typeface="微软雅黑" pitchFamily="34" charset="-122"/>
              </a:rPr>
              <a:t>1</a:t>
            </a:r>
            <a:r>
              <a:rPr lang="zh-CN" altLang="en-US" sz="1200" b="1" dirty="0" smtClean="0">
                <a:latin typeface="微软雅黑" pitchFamily="34" charset="-122"/>
                <a:ea typeface="微软雅黑" pitchFamily="34" charset="-122"/>
              </a:rPr>
              <a:t>台服务器</a:t>
            </a:r>
            <a:r>
              <a:rPr lang="zh-CN" altLang="en-US" sz="1200" dirty="0" smtClean="0">
                <a:latin typeface="微软雅黑" pitchFamily="34" charset="-122"/>
                <a:ea typeface="微软雅黑" pitchFamily="34" charset="-122"/>
              </a:rPr>
              <a:t>，</a:t>
            </a:r>
            <a:r>
              <a:rPr lang="en-US" altLang="zh-CN" sz="1200" dirty="0" smtClean="0">
                <a:latin typeface="微软雅黑" pitchFamily="34" charset="-122"/>
                <a:ea typeface="微软雅黑" pitchFamily="34" charset="-122"/>
              </a:rPr>
              <a:t>15</a:t>
            </a:r>
            <a:r>
              <a:rPr lang="zh-CN" altLang="en-US" sz="1200" dirty="0" smtClean="0">
                <a:latin typeface="微软雅黑" pitchFamily="34" charset="-122"/>
                <a:ea typeface="微软雅黑" pitchFamily="34" charset="-122"/>
              </a:rPr>
              <a:t>个虚拟机，</a:t>
            </a:r>
            <a:r>
              <a:rPr lang="en-US" altLang="zh-CN" sz="1200" dirty="0" smtClean="0">
                <a:latin typeface="微软雅黑" pitchFamily="34" charset="-122"/>
                <a:ea typeface="微软雅黑" pitchFamily="34" charset="-122"/>
              </a:rPr>
              <a:t>20</a:t>
            </a:r>
            <a:r>
              <a:rPr lang="zh-CN" altLang="en-US" sz="1200" dirty="0" smtClean="0">
                <a:latin typeface="微软雅黑" pitchFamily="34" charset="-122"/>
                <a:ea typeface="微软雅黑" pitchFamily="34" charset="-122"/>
              </a:rPr>
              <a:t>用户</a:t>
            </a:r>
            <a:r>
              <a:rPr lang="en-US" altLang="zh-CN" sz="1200" dirty="0" smtClean="0">
                <a:latin typeface="微软雅黑" pitchFamily="34" charset="-122"/>
                <a:ea typeface="微软雅黑" pitchFamily="34" charset="-122"/>
              </a:rPr>
              <a:t>/</a:t>
            </a:r>
            <a:r>
              <a:rPr lang="zh-CN" altLang="en-US" sz="1200" dirty="0" smtClean="0">
                <a:latin typeface="微软雅黑" pitchFamily="34" charset="-122"/>
                <a:ea typeface="微软雅黑" pitchFamily="34" charset="-122"/>
              </a:rPr>
              <a:t>虚拟机</a:t>
            </a:r>
            <a:endParaRPr lang="zh-CN" altLang="en-US" sz="1200" dirty="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
          <p:cNvSpPr>
            <a:spLocks noGrp="1"/>
          </p:cNvSpPr>
          <p:nvPr>
            <p:ph idx="1"/>
          </p:nvPr>
        </p:nvSpPr>
        <p:spPr>
          <a:xfrm>
            <a:off x="123825" y="842570"/>
            <a:ext cx="9020175" cy="457724"/>
          </a:xfrm>
        </p:spPr>
        <p:txBody>
          <a:bodyPr/>
          <a:lstStyle/>
          <a:p>
            <a:r>
              <a:rPr lang="zh-CN" altLang="en-US" b="1" smtClean="0">
                <a:latin typeface="微软雅黑" pitchFamily="34" charset="-122"/>
                <a:ea typeface="微软雅黑" pitchFamily="34" charset="-122"/>
              </a:rPr>
              <a:t>基于</a:t>
            </a:r>
            <a:r>
              <a:rPr lang="en-US" altLang="zh-CN" b="1" smtClean="0">
                <a:latin typeface="微软雅黑" pitchFamily="34" charset="-122"/>
                <a:ea typeface="微软雅黑" pitchFamily="34" charset="-122"/>
              </a:rPr>
              <a:t>B/S</a:t>
            </a:r>
            <a:r>
              <a:rPr lang="zh-CN" altLang="en-US" b="1" smtClean="0">
                <a:latin typeface="微软雅黑" pitchFamily="34" charset="-122"/>
                <a:ea typeface="微软雅黑" pitchFamily="34" charset="-122"/>
              </a:rPr>
              <a:t>架构的自动评测系统</a:t>
            </a:r>
            <a:r>
              <a:rPr lang="zh-CN" altLang="en-US" smtClean="0">
                <a:latin typeface="微软雅黑" pitchFamily="34" charset="-122"/>
                <a:ea typeface="微软雅黑" pitchFamily="34" charset="-122"/>
              </a:rPr>
              <a:t>：</a:t>
            </a:r>
            <a:r>
              <a:rPr lang="zh-CN" altLang="en-US" b="1" smtClean="0"/>
              <a:t>自动化评价学生提交的实验代码。</a:t>
            </a:r>
            <a:endParaRPr lang="en-US" altLang="zh-CN" dirty="0" smtClean="0">
              <a:latin typeface="微软雅黑" pitchFamily="34" charset="-122"/>
              <a:ea typeface="微软雅黑" pitchFamily="34" charset="-122"/>
            </a:endParaRPr>
          </a:p>
        </p:txBody>
      </p:sp>
      <p:sp>
        <p:nvSpPr>
          <p:cNvPr id="8"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平台：计算机组成在线实验</a:t>
            </a:r>
          </a:p>
        </p:txBody>
      </p:sp>
      <p:pic>
        <p:nvPicPr>
          <p:cNvPr id="185346" name="Picture 2"/>
          <p:cNvPicPr>
            <a:picLocks noChangeAspect="1" noChangeArrowheads="1"/>
          </p:cNvPicPr>
          <p:nvPr/>
        </p:nvPicPr>
        <p:blipFill>
          <a:blip r:embed="rId3" cstate="print"/>
          <a:srcRect/>
          <a:stretch>
            <a:fillRect/>
          </a:stretch>
        </p:blipFill>
        <p:spPr bwMode="auto">
          <a:xfrm>
            <a:off x="-1" y="1317072"/>
            <a:ext cx="3785787" cy="3499884"/>
          </a:xfrm>
          <a:prstGeom prst="rect">
            <a:avLst/>
          </a:prstGeom>
          <a:noFill/>
          <a:ln w="9525">
            <a:noFill/>
            <a:miter lim="800000"/>
            <a:headEnd/>
            <a:tailEnd/>
          </a:ln>
        </p:spPr>
      </p:pic>
      <p:pic>
        <p:nvPicPr>
          <p:cNvPr id="185347" name="Picture 3"/>
          <p:cNvPicPr>
            <a:picLocks noChangeAspect="1" noChangeArrowheads="1"/>
          </p:cNvPicPr>
          <p:nvPr/>
        </p:nvPicPr>
        <p:blipFill>
          <a:blip r:embed="rId4" cstate="print"/>
          <a:srcRect/>
          <a:stretch>
            <a:fillRect/>
          </a:stretch>
        </p:blipFill>
        <p:spPr bwMode="auto">
          <a:xfrm>
            <a:off x="3685904" y="1316052"/>
            <a:ext cx="3108004" cy="3503776"/>
          </a:xfrm>
          <a:prstGeom prst="rect">
            <a:avLst/>
          </a:prstGeom>
          <a:noFill/>
          <a:ln w="9525">
            <a:noFill/>
            <a:miter lim="800000"/>
            <a:headEnd/>
            <a:tailEnd/>
          </a:ln>
        </p:spPr>
      </p:pic>
      <p:pic>
        <p:nvPicPr>
          <p:cNvPr id="21" name="Picture 2"/>
          <p:cNvPicPr>
            <a:picLocks noChangeAspect="1" noChangeArrowheads="1"/>
          </p:cNvPicPr>
          <p:nvPr/>
        </p:nvPicPr>
        <p:blipFill>
          <a:blip r:embed="rId5" cstate="print"/>
          <a:srcRect/>
          <a:stretch>
            <a:fillRect/>
          </a:stretch>
        </p:blipFill>
        <p:spPr bwMode="auto">
          <a:xfrm>
            <a:off x="6748226" y="1316052"/>
            <a:ext cx="2395774" cy="35037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
          <p:cNvSpPr>
            <a:spLocks noGrp="1"/>
          </p:cNvSpPr>
          <p:nvPr>
            <p:ph idx="1"/>
          </p:nvPr>
        </p:nvSpPr>
        <p:spPr>
          <a:xfrm>
            <a:off x="123825" y="792236"/>
            <a:ext cx="9020175" cy="466113"/>
          </a:xfrm>
        </p:spPr>
        <p:txBody>
          <a:bodyPr/>
          <a:lstStyle/>
          <a:p>
            <a:r>
              <a:rPr lang="zh-CN" altLang="en-US" b="1" dirty="0" smtClean="0">
                <a:latin typeface="微软雅黑" pitchFamily="34" charset="-122"/>
                <a:ea typeface="微软雅黑" pitchFamily="34" charset="-122"/>
              </a:rPr>
              <a:t>计算机组成在线实验</a:t>
            </a:r>
            <a:r>
              <a:rPr lang="zh-CN" altLang="en-US" dirty="0" smtClean="0">
                <a:latin typeface="微软雅黑" pitchFamily="34" charset="-122"/>
                <a:ea typeface="微软雅黑" pitchFamily="34" charset="-122"/>
              </a:rPr>
              <a:t>：</a:t>
            </a:r>
            <a:r>
              <a:rPr lang="zh-CN" altLang="en-US" b="1" dirty="0" smtClean="0"/>
              <a:t>支持自动评测的在线实验体系</a:t>
            </a:r>
            <a:endParaRPr lang="en-US" altLang="zh-CN" dirty="0" smtClean="0">
              <a:latin typeface="微软雅黑" pitchFamily="34" charset="-122"/>
              <a:ea typeface="微软雅黑" pitchFamily="34" charset="-122"/>
            </a:endParaRPr>
          </a:p>
        </p:txBody>
      </p:sp>
      <p:sp>
        <p:nvSpPr>
          <p:cNvPr id="8"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平台：计算机组成在线实验</a:t>
            </a:r>
          </a:p>
        </p:txBody>
      </p:sp>
      <p:sp>
        <p:nvSpPr>
          <p:cNvPr id="185345" name="Rectangle 1"/>
          <p:cNvSpPr>
            <a:spLocks noChangeArrowheads="1"/>
          </p:cNvSpPr>
          <p:nvPr/>
        </p:nvSpPr>
        <p:spPr bwMode="auto">
          <a:xfrm>
            <a:off x="184558" y="1296580"/>
            <a:ext cx="2978092" cy="1638086"/>
          </a:xfrm>
          <a:prstGeom prst="rect">
            <a:avLst/>
          </a:prstGeom>
          <a:noFill/>
          <a:ln w="9525">
            <a:noFill/>
            <a:miter lim="800000"/>
            <a:headEnd/>
            <a:tailEnd/>
          </a:ln>
          <a:effectLst/>
        </p:spPr>
        <p:txBody>
          <a:bodyPr vert="horz" wrap="square" lIns="0" tIns="57132" rIns="91440" bIns="114264" numCol="1" anchor="ctr" anchorCtr="0" compatLnSpc="1">
            <a:prstTxWarp prst="textNoShape">
              <a:avLst/>
            </a:prstTxWarp>
            <a:spAutoFit/>
          </a:bodyPr>
          <a:lstStyle/>
          <a:p>
            <a:pPr>
              <a:lnSpc>
                <a:spcPct val="150000"/>
              </a:lnSpc>
            </a:pPr>
            <a:r>
              <a:rPr lang="zh-CN" altLang="en-US" sz="1300" b="1" dirty="0" smtClean="0">
                <a:latin typeface="微软雅黑" pitchFamily="34" charset="-122"/>
                <a:ea typeface="微软雅黑" pitchFamily="34" charset="-122"/>
                <a:cs typeface="宋体" pitchFamily="2" charset="-122"/>
              </a:rPr>
              <a:t>基于</a:t>
            </a:r>
            <a:r>
              <a:rPr lang="en-US" altLang="zh-CN" sz="1300" b="1" dirty="0" smtClean="0">
                <a:latin typeface="微软雅黑" pitchFamily="34" charset="-122"/>
                <a:ea typeface="微软雅黑" pitchFamily="34" charset="-122"/>
                <a:cs typeface="宋体" pitchFamily="2" charset="-122"/>
              </a:rPr>
              <a:t>B/S</a:t>
            </a:r>
            <a:r>
              <a:rPr lang="zh-CN" altLang="en-US" sz="1300" b="1" dirty="0" smtClean="0">
                <a:latin typeface="微软雅黑" pitchFamily="34" charset="-122"/>
                <a:ea typeface="微软雅黑" pitchFamily="34" charset="-122"/>
                <a:cs typeface="宋体" pitchFamily="2" charset="-122"/>
              </a:rPr>
              <a:t>架构的自动评测系统</a:t>
            </a:r>
            <a:endParaRPr lang="en-US" altLang="zh-CN" sz="1300" b="1" dirty="0" smtClean="0">
              <a:latin typeface="微软雅黑" pitchFamily="34" charset="-122"/>
              <a:ea typeface="微软雅黑" pitchFamily="34" charset="-122"/>
              <a:cs typeface="宋体" pitchFamily="2" charset="-122"/>
            </a:endParaRPr>
          </a:p>
          <a:p>
            <a:pPr>
              <a:lnSpc>
                <a:spcPct val="150000"/>
              </a:lnSpc>
            </a:pPr>
            <a:r>
              <a:rPr lang="zh-CN" altLang="en-US" sz="1300" dirty="0" smtClean="0">
                <a:latin typeface="微软雅黑" pitchFamily="34" charset="-122"/>
                <a:ea typeface="微软雅黑" pitchFamily="34" charset="-122"/>
              </a:rPr>
              <a:t>自动化评价学生提交的实验代码。在线自动化测试使得严谨完善的测试成为可能，同时测试结果的统计分析有力支撑了教学设计</a:t>
            </a:r>
            <a:r>
              <a:rPr lang="zh-CN" altLang="en-US" sz="1300" smtClean="0">
                <a:latin typeface="微软雅黑" pitchFamily="34" charset="-122"/>
                <a:ea typeface="微软雅黑" pitchFamily="34" charset="-122"/>
              </a:rPr>
              <a:t>改进。</a:t>
            </a:r>
            <a:endParaRPr kumimoji="0" lang="zh-CN" sz="1800" b="0" i="0" u="none" strike="noStrike" cap="none" normalizeH="0" baseline="0" dirty="0" smtClean="0">
              <a:ln>
                <a:noFill/>
              </a:ln>
              <a:effectLst/>
              <a:latin typeface="微软雅黑" pitchFamily="34" charset="-122"/>
              <a:ea typeface="微软雅黑" pitchFamily="34" charset="-122"/>
              <a:cs typeface="宋体" pitchFamily="2" charset="-122"/>
            </a:endParaRPr>
          </a:p>
        </p:txBody>
      </p:sp>
      <p:sp>
        <p:nvSpPr>
          <p:cNvPr id="20" name="矩形 19"/>
          <p:cNvSpPr/>
          <p:nvPr/>
        </p:nvSpPr>
        <p:spPr>
          <a:xfrm>
            <a:off x="67112" y="3028545"/>
            <a:ext cx="3015842" cy="1708160"/>
          </a:xfrm>
          <a:prstGeom prst="rect">
            <a:avLst/>
          </a:prstGeom>
        </p:spPr>
        <p:txBody>
          <a:bodyPr wrap="square">
            <a:spAutoFit/>
          </a:bodyPr>
          <a:lstStyle/>
          <a:p>
            <a:pPr>
              <a:lnSpc>
                <a:spcPct val="150000"/>
              </a:lnSpc>
            </a:pPr>
            <a:r>
              <a:rPr lang="zh-CN" altLang="en-US" sz="1400" b="1" smtClean="0">
                <a:latin typeface="微软雅黑" pitchFamily="34" charset="-122"/>
                <a:ea typeface="微软雅黑" pitchFamily="34" charset="-122"/>
                <a:cs typeface="宋体" pitchFamily="2" charset="-122"/>
              </a:rPr>
              <a:t>计算机组成实验体系</a:t>
            </a:r>
            <a:endParaRPr lang="en-US" altLang="zh-CN" sz="1400" b="1" smtClean="0">
              <a:latin typeface="微软雅黑" pitchFamily="34" charset="-122"/>
              <a:ea typeface="微软雅黑" pitchFamily="34" charset="-122"/>
              <a:cs typeface="宋体" pitchFamily="2" charset="-122"/>
            </a:endParaRPr>
          </a:p>
          <a:p>
            <a:pPr>
              <a:lnSpc>
                <a:spcPct val="150000"/>
              </a:lnSpc>
            </a:pPr>
            <a:r>
              <a:rPr lang="zh-CN" altLang="en-US" sz="1400" smtClean="0">
                <a:latin typeface="微软雅黑" pitchFamily="34" charset="-122"/>
                <a:ea typeface="微软雅黑" pitchFamily="34" charset="-122"/>
              </a:rPr>
              <a:t>涵盖</a:t>
            </a:r>
            <a:r>
              <a:rPr lang="en-US" altLang="zh-CN" sz="1400" smtClean="0">
                <a:latin typeface="微软雅黑" pitchFamily="34" charset="-122"/>
                <a:ea typeface="微软雅黑" pitchFamily="34" charset="-122"/>
              </a:rPr>
              <a:t>3</a:t>
            </a:r>
            <a:r>
              <a:rPr lang="zh-CN" altLang="en-US" sz="1400" smtClean="0">
                <a:latin typeface="微软雅黑" pitchFamily="34" charset="-122"/>
                <a:ea typeface="微软雅黑" pitchFamily="34" charset="-122"/>
              </a:rPr>
              <a:t>大类实验：数字逻辑、汇编语言、计算机组成。</a:t>
            </a:r>
          </a:p>
          <a:p>
            <a:pPr>
              <a:lnSpc>
                <a:spcPct val="150000"/>
              </a:lnSpc>
            </a:pPr>
            <a:r>
              <a:rPr lang="zh-CN" altLang="en-US" sz="1400" smtClean="0">
                <a:latin typeface="微软雅黑" pitchFamily="34" charset="-122"/>
                <a:ea typeface="微软雅黑" pitchFamily="34" charset="-122"/>
              </a:rPr>
              <a:t>语言</a:t>
            </a:r>
            <a:r>
              <a:rPr lang="en-US" altLang="zh-CN" sz="1400" smtClean="0">
                <a:latin typeface="微软雅黑" pitchFamily="34" charset="-122"/>
                <a:ea typeface="微软雅黑" pitchFamily="34" charset="-122"/>
              </a:rPr>
              <a:t>/</a:t>
            </a:r>
            <a:r>
              <a:rPr lang="zh-CN" altLang="en-US" sz="1400" smtClean="0">
                <a:latin typeface="微软雅黑" pitchFamily="34" charset="-122"/>
                <a:ea typeface="微软雅黑" pitchFamily="34" charset="-122"/>
              </a:rPr>
              <a:t>工具：</a:t>
            </a:r>
            <a:r>
              <a:rPr lang="en-US" altLang="zh-CN" sz="1400" smtClean="0">
                <a:latin typeface="微软雅黑" pitchFamily="34" charset="-122"/>
                <a:ea typeface="微软雅黑" pitchFamily="34" charset="-122"/>
              </a:rPr>
              <a:t>MIPS</a:t>
            </a:r>
            <a:r>
              <a:rPr lang="zh-CN" altLang="en-US" sz="1400" smtClean="0">
                <a:latin typeface="微软雅黑" pitchFamily="34" charset="-122"/>
                <a:ea typeface="微软雅黑" pitchFamily="34" charset="-122"/>
              </a:rPr>
              <a:t>汇编</a:t>
            </a:r>
            <a:r>
              <a:rPr lang="en-US" altLang="zh-CN" sz="1400" smtClean="0">
                <a:latin typeface="微软雅黑" pitchFamily="34" charset="-122"/>
                <a:ea typeface="微软雅黑" pitchFamily="34" charset="-122"/>
              </a:rPr>
              <a:t>/Verilog</a:t>
            </a:r>
            <a:r>
              <a:rPr lang="zh-CN" altLang="en-US" sz="1400" smtClean="0">
                <a:latin typeface="微软雅黑" pitchFamily="34" charset="-122"/>
                <a:ea typeface="微软雅黑" pitchFamily="34" charset="-122"/>
              </a:rPr>
              <a:t>、</a:t>
            </a:r>
            <a:r>
              <a:rPr lang="en-US" altLang="zh-CN" sz="1400" smtClean="0">
                <a:latin typeface="微软雅黑" pitchFamily="34" charset="-122"/>
                <a:ea typeface="微软雅黑" pitchFamily="34" charset="-122"/>
              </a:rPr>
              <a:t>Logisim</a:t>
            </a:r>
            <a:r>
              <a:rPr lang="zh-CN" altLang="en-US" sz="1400" smtClean="0">
                <a:latin typeface="微软雅黑" pitchFamily="34" charset="-122"/>
                <a:ea typeface="微软雅黑" pitchFamily="34" charset="-122"/>
              </a:rPr>
              <a:t>、</a:t>
            </a:r>
            <a:r>
              <a:rPr lang="en-US" altLang="zh-CN" sz="1400" smtClean="0">
                <a:latin typeface="微软雅黑" pitchFamily="34" charset="-122"/>
                <a:ea typeface="微软雅黑" pitchFamily="34" charset="-122"/>
              </a:rPr>
              <a:t>MARS</a:t>
            </a:r>
            <a:r>
              <a:rPr lang="zh-CN" altLang="en-US" sz="1400" smtClean="0">
                <a:latin typeface="微软雅黑" pitchFamily="34" charset="-122"/>
                <a:ea typeface="微软雅黑" pitchFamily="34" charset="-122"/>
              </a:rPr>
              <a:t>、</a:t>
            </a:r>
            <a:r>
              <a:rPr lang="en-US" altLang="zh-CN" sz="1400" smtClean="0">
                <a:latin typeface="微软雅黑" pitchFamily="34" charset="-122"/>
                <a:ea typeface="微软雅黑" pitchFamily="34" charset="-122"/>
              </a:rPr>
              <a:t>ISE</a:t>
            </a:r>
            <a:r>
              <a:rPr lang="zh-CN" altLang="zh-CN" sz="1050" smtClean="0">
                <a:latin typeface="微软雅黑" pitchFamily="34" charset="-122"/>
                <a:ea typeface="微软雅黑" pitchFamily="34" charset="-122"/>
                <a:cs typeface="宋体" pitchFamily="2" charset="-122"/>
              </a:rPr>
              <a:t>。</a:t>
            </a:r>
            <a:endParaRPr lang="zh-CN" altLang="zh-CN" sz="1050" dirty="0" smtClean="0">
              <a:latin typeface="微软雅黑" pitchFamily="34" charset="-122"/>
              <a:ea typeface="微软雅黑" pitchFamily="34" charset="-122"/>
              <a:cs typeface="宋体" pitchFamily="2" charset="-122"/>
            </a:endParaRPr>
          </a:p>
        </p:txBody>
      </p:sp>
      <p:pic>
        <p:nvPicPr>
          <p:cNvPr id="103427" name="Picture 3"/>
          <p:cNvPicPr>
            <a:picLocks noChangeAspect="1" noChangeArrowheads="1"/>
          </p:cNvPicPr>
          <p:nvPr/>
        </p:nvPicPr>
        <p:blipFill>
          <a:blip r:embed="rId3" cstate="print"/>
          <a:srcRect/>
          <a:stretch>
            <a:fillRect/>
          </a:stretch>
        </p:blipFill>
        <p:spPr bwMode="auto">
          <a:xfrm>
            <a:off x="3347208" y="1157681"/>
            <a:ext cx="5676508" cy="3876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
          <p:cNvSpPr>
            <a:spLocks noGrp="1"/>
          </p:cNvSpPr>
          <p:nvPr>
            <p:ph idx="1"/>
          </p:nvPr>
        </p:nvSpPr>
        <p:spPr>
          <a:xfrm>
            <a:off x="123825" y="792236"/>
            <a:ext cx="9020175" cy="466113"/>
          </a:xfrm>
        </p:spPr>
        <p:txBody>
          <a:bodyPr/>
          <a:lstStyle/>
          <a:p>
            <a:r>
              <a:rPr lang="zh-CN" altLang="en-US" b="1" dirty="0" smtClean="0">
                <a:latin typeface="微软雅黑" pitchFamily="34" charset="-122"/>
                <a:ea typeface="微软雅黑" pitchFamily="34" charset="-122"/>
              </a:rPr>
              <a:t>计算机组成在线实验</a:t>
            </a:r>
            <a:r>
              <a:rPr lang="zh-CN" altLang="en-US" dirty="0" smtClean="0">
                <a:latin typeface="微软雅黑" pitchFamily="34" charset="-122"/>
                <a:ea typeface="微软雅黑" pitchFamily="34" charset="-122"/>
              </a:rPr>
              <a:t>：</a:t>
            </a:r>
            <a:r>
              <a:rPr lang="zh-CN" altLang="en-US" b="1" dirty="0" smtClean="0"/>
              <a:t>支持自动评测的在线实验体系</a:t>
            </a:r>
            <a:endParaRPr lang="en-US" altLang="zh-CN" dirty="0" smtClean="0">
              <a:latin typeface="微软雅黑" pitchFamily="34" charset="-122"/>
              <a:ea typeface="微软雅黑" pitchFamily="34" charset="-122"/>
            </a:endParaRPr>
          </a:p>
        </p:txBody>
      </p:sp>
      <p:sp>
        <p:nvSpPr>
          <p:cNvPr id="8"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平台：计算机组成在线实验</a:t>
            </a:r>
          </a:p>
        </p:txBody>
      </p:sp>
      <p:sp>
        <p:nvSpPr>
          <p:cNvPr id="185345" name="Rectangle 1"/>
          <p:cNvSpPr>
            <a:spLocks noChangeArrowheads="1"/>
          </p:cNvSpPr>
          <p:nvPr/>
        </p:nvSpPr>
        <p:spPr bwMode="auto">
          <a:xfrm>
            <a:off x="184558" y="1296580"/>
            <a:ext cx="2978092" cy="1638086"/>
          </a:xfrm>
          <a:prstGeom prst="rect">
            <a:avLst/>
          </a:prstGeom>
          <a:noFill/>
          <a:ln w="9525">
            <a:noFill/>
            <a:miter lim="800000"/>
            <a:headEnd/>
            <a:tailEnd/>
          </a:ln>
          <a:effectLst/>
        </p:spPr>
        <p:txBody>
          <a:bodyPr vert="horz" wrap="square" lIns="0" tIns="57132" rIns="91440" bIns="114264" numCol="1" anchor="ctr" anchorCtr="0" compatLnSpc="1">
            <a:prstTxWarp prst="textNoShape">
              <a:avLst/>
            </a:prstTxWarp>
            <a:spAutoFit/>
          </a:bodyPr>
          <a:lstStyle/>
          <a:p>
            <a:pPr>
              <a:lnSpc>
                <a:spcPct val="150000"/>
              </a:lnSpc>
            </a:pPr>
            <a:r>
              <a:rPr lang="zh-CN" altLang="en-US" sz="1300" b="1" dirty="0" smtClean="0">
                <a:latin typeface="微软雅黑" pitchFamily="34" charset="-122"/>
                <a:ea typeface="微软雅黑" pitchFamily="34" charset="-122"/>
                <a:cs typeface="宋体" pitchFamily="2" charset="-122"/>
              </a:rPr>
              <a:t>基于</a:t>
            </a:r>
            <a:r>
              <a:rPr lang="en-US" altLang="zh-CN" sz="1300" b="1" dirty="0" smtClean="0">
                <a:latin typeface="微软雅黑" pitchFamily="34" charset="-122"/>
                <a:ea typeface="微软雅黑" pitchFamily="34" charset="-122"/>
                <a:cs typeface="宋体" pitchFamily="2" charset="-122"/>
              </a:rPr>
              <a:t>B/S</a:t>
            </a:r>
            <a:r>
              <a:rPr lang="zh-CN" altLang="en-US" sz="1300" b="1" dirty="0" smtClean="0">
                <a:latin typeface="微软雅黑" pitchFamily="34" charset="-122"/>
                <a:ea typeface="微软雅黑" pitchFamily="34" charset="-122"/>
                <a:cs typeface="宋体" pitchFamily="2" charset="-122"/>
              </a:rPr>
              <a:t>架构的自动评测系统</a:t>
            </a:r>
            <a:endParaRPr lang="en-US" altLang="zh-CN" sz="1300" b="1" dirty="0" smtClean="0">
              <a:latin typeface="微软雅黑" pitchFamily="34" charset="-122"/>
              <a:ea typeface="微软雅黑" pitchFamily="34" charset="-122"/>
              <a:cs typeface="宋体" pitchFamily="2" charset="-122"/>
            </a:endParaRPr>
          </a:p>
          <a:p>
            <a:pPr>
              <a:lnSpc>
                <a:spcPct val="150000"/>
              </a:lnSpc>
            </a:pPr>
            <a:r>
              <a:rPr lang="zh-CN" altLang="en-US" sz="1300" dirty="0" smtClean="0">
                <a:latin typeface="微软雅黑" pitchFamily="34" charset="-122"/>
                <a:ea typeface="微软雅黑" pitchFamily="34" charset="-122"/>
              </a:rPr>
              <a:t>自动化评价学生提交的实验代码。在线自动化测试使得严谨完善的测试成为可能，同时测试结果的统计分析有力支撑了教学设计</a:t>
            </a:r>
            <a:r>
              <a:rPr lang="zh-CN" altLang="en-US" sz="1300" smtClean="0">
                <a:latin typeface="微软雅黑" pitchFamily="34" charset="-122"/>
                <a:ea typeface="微软雅黑" pitchFamily="34" charset="-122"/>
              </a:rPr>
              <a:t>改进。</a:t>
            </a:r>
            <a:endParaRPr kumimoji="0" lang="zh-CN" sz="1800" b="0" i="0" u="none" strike="noStrike" cap="none" normalizeH="0" baseline="0" dirty="0" smtClean="0">
              <a:ln>
                <a:noFill/>
              </a:ln>
              <a:effectLst/>
              <a:latin typeface="微软雅黑" pitchFamily="34" charset="-122"/>
              <a:ea typeface="微软雅黑" pitchFamily="34" charset="-122"/>
              <a:cs typeface="宋体" pitchFamily="2" charset="-122"/>
            </a:endParaRPr>
          </a:p>
        </p:txBody>
      </p:sp>
      <p:sp>
        <p:nvSpPr>
          <p:cNvPr id="20" name="矩形 19"/>
          <p:cNvSpPr/>
          <p:nvPr/>
        </p:nvSpPr>
        <p:spPr>
          <a:xfrm>
            <a:off x="67112" y="3028545"/>
            <a:ext cx="3015842" cy="1708160"/>
          </a:xfrm>
          <a:prstGeom prst="rect">
            <a:avLst/>
          </a:prstGeom>
        </p:spPr>
        <p:txBody>
          <a:bodyPr wrap="square">
            <a:spAutoFit/>
          </a:bodyPr>
          <a:lstStyle/>
          <a:p>
            <a:pPr>
              <a:lnSpc>
                <a:spcPct val="150000"/>
              </a:lnSpc>
            </a:pPr>
            <a:r>
              <a:rPr lang="zh-CN" altLang="en-US" sz="1400" b="1" smtClean="0">
                <a:latin typeface="微软雅黑" pitchFamily="34" charset="-122"/>
                <a:ea typeface="微软雅黑" pitchFamily="34" charset="-122"/>
                <a:cs typeface="宋体" pitchFamily="2" charset="-122"/>
              </a:rPr>
              <a:t>计算机组成实验体系</a:t>
            </a:r>
            <a:endParaRPr lang="en-US" altLang="zh-CN" sz="1400" b="1" smtClean="0">
              <a:latin typeface="微软雅黑" pitchFamily="34" charset="-122"/>
              <a:ea typeface="微软雅黑" pitchFamily="34" charset="-122"/>
              <a:cs typeface="宋体" pitchFamily="2" charset="-122"/>
            </a:endParaRPr>
          </a:p>
          <a:p>
            <a:pPr>
              <a:lnSpc>
                <a:spcPct val="150000"/>
              </a:lnSpc>
            </a:pPr>
            <a:r>
              <a:rPr lang="zh-CN" altLang="en-US" sz="1400" smtClean="0">
                <a:latin typeface="微软雅黑" pitchFamily="34" charset="-122"/>
                <a:ea typeface="微软雅黑" pitchFamily="34" charset="-122"/>
              </a:rPr>
              <a:t>涵盖</a:t>
            </a:r>
            <a:r>
              <a:rPr lang="en-US" altLang="zh-CN" sz="1400" smtClean="0">
                <a:latin typeface="微软雅黑" pitchFamily="34" charset="-122"/>
                <a:ea typeface="微软雅黑" pitchFamily="34" charset="-122"/>
              </a:rPr>
              <a:t>3</a:t>
            </a:r>
            <a:r>
              <a:rPr lang="zh-CN" altLang="en-US" sz="1400" smtClean="0">
                <a:latin typeface="微软雅黑" pitchFamily="34" charset="-122"/>
                <a:ea typeface="微软雅黑" pitchFamily="34" charset="-122"/>
              </a:rPr>
              <a:t>大类实验：数字逻辑、汇编语言、计算机组成。</a:t>
            </a:r>
          </a:p>
          <a:p>
            <a:pPr>
              <a:lnSpc>
                <a:spcPct val="150000"/>
              </a:lnSpc>
            </a:pPr>
            <a:r>
              <a:rPr lang="zh-CN" altLang="en-US" sz="1400" smtClean="0">
                <a:latin typeface="微软雅黑" pitchFamily="34" charset="-122"/>
                <a:ea typeface="微软雅黑" pitchFamily="34" charset="-122"/>
              </a:rPr>
              <a:t>语言</a:t>
            </a:r>
            <a:r>
              <a:rPr lang="en-US" altLang="zh-CN" sz="1400" smtClean="0">
                <a:latin typeface="微软雅黑" pitchFamily="34" charset="-122"/>
                <a:ea typeface="微软雅黑" pitchFamily="34" charset="-122"/>
              </a:rPr>
              <a:t>/</a:t>
            </a:r>
            <a:r>
              <a:rPr lang="zh-CN" altLang="en-US" sz="1400" smtClean="0">
                <a:latin typeface="微软雅黑" pitchFamily="34" charset="-122"/>
                <a:ea typeface="微软雅黑" pitchFamily="34" charset="-122"/>
              </a:rPr>
              <a:t>工具：</a:t>
            </a:r>
            <a:r>
              <a:rPr lang="en-US" altLang="zh-CN" sz="1400" smtClean="0">
                <a:latin typeface="微软雅黑" pitchFamily="34" charset="-122"/>
                <a:ea typeface="微软雅黑" pitchFamily="34" charset="-122"/>
              </a:rPr>
              <a:t>MIPS</a:t>
            </a:r>
            <a:r>
              <a:rPr lang="zh-CN" altLang="en-US" sz="1400" smtClean="0">
                <a:latin typeface="微软雅黑" pitchFamily="34" charset="-122"/>
                <a:ea typeface="微软雅黑" pitchFamily="34" charset="-122"/>
              </a:rPr>
              <a:t>汇编</a:t>
            </a:r>
            <a:r>
              <a:rPr lang="en-US" altLang="zh-CN" sz="1400" smtClean="0">
                <a:latin typeface="微软雅黑" pitchFamily="34" charset="-122"/>
                <a:ea typeface="微软雅黑" pitchFamily="34" charset="-122"/>
              </a:rPr>
              <a:t>/Verilog</a:t>
            </a:r>
            <a:r>
              <a:rPr lang="zh-CN" altLang="en-US" sz="1400" smtClean="0">
                <a:latin typeface="微软雅黑" pitchFamily="34" charset="-122"/>
                <a:ea typeface="微软雅黑" pitchFamily="34" charset="-122"/>
              </a:rPr>
              <a:t>、</a:t>
            </a:r>
            <a:r>
              <a:rPr lang="en-US" altLang="zh-CN" sz="1400" smtClean="0">
                <a:latin typeface="微软雅黑" pitchFamily="34" charset="-122"/>
                <a:ea typeface="微软雅黑" pitchFamily="34" charset="-122"/>
              </a:rPr>
              <a:t>Logisim</a:t>
            </a:r>
            <a:r>
              <a:rPr lang="zh-CN" altLang="en-US" sz="1400" smtClean="0">
                <a:latin typeface="微软雅黑" pitchFamily="34" charset="-122"/>
                <a:ea typeface="微软雅黑" pitchFamily="34" charset="-122"/>
              </a:rPr>
              <a:t>、</a:t>
            </a:r>
            <a:r>
              <a:rPr lang="en-US" altLang="zh-CN" sz="1400" smtClean="0">
                <a:latin typeface="微软雅黑" pitchFamily="34" charset="-122"/>
                <a:ea typeface="微软雅黑" pitchFamily="34" charset="-122"/>
              </a:rPr>
              <a:t>MARS</a:t>
            </a:r>
            <a:r>
              <a:rPr lang="zh-CN" altLang="en-US" sz="1400" smtClean="0">
                <a:latin typeface="微软雅黑" pitchFamily="34" charset="-122"/>
                <a:ea typeface="微软雅黑" pitchFamily="34" charset="-122"/>
              </a:rPr>
              <a:t>、</a:t>
            </a:r>
            <a:r>
              <a:rPr lang="en-US" altLang="zh-CN" sz="1400" smtClean="0">
                <a:latin typeface="微软雅黑" pitchFamily="34" charset="-122"/>
                <a:ea typeface="微软雅黑" pitchFamily="34" charset="-122"/>
              </a:rPr>
              <a:t>ISE</a:t>
            </a:r>
            <a:r>
              <a:rPr lang="zh-CN" altLang="zh-CN" sz="1050" smtClean="0">
                <a:latin typeface="微软雅黑" pitchFamily="34" charset="-122"/>
                <a:ea typeface="微软雅黑" pitchFamily="34" charset="-122"/>
                <a:cs typeface="宋体" pitchFamily="2" charset="-122"/>
              </a:rPr>
              <a:t>。</a:t>
            </a:r>
            <a:endParaRPr lang="zh-CN" altLang="zh-CN" sz="1050" dirty="0" smtClean="0">
              <a:latin typeface="微软雅黑" pitchFamily="34" charset="-122"/>
              <a:ea typeface="微软雅黑" pitchFamily="34" charset="-122"/>
              <a:cs typeface="宋体" pitchFamily="2" charset="-122"/>
            </a:endParaRPr>
          </a:p>
        </p:txBody>
      </p:sp>
      <p:pic>
        <p:nvPicPr>
          <p:cNvPr id="104450" name="Picture 2"/>
          <p:cNvPicPr>
            <a:picLocks noChangeAspect="1" noChangeArrowheads="1"/>
          </p:cNvPicPr>
          <p:nvPr/>
        </p:nvPicPr>
        <p:blipFill>
          <a:blip r:embed="rId3" cstate="print"/>
          <a:srcRect/>
          <a:stretch>
            <a:fillRect/>
          </a:stretch>
        </p:blipFill>
        <p:spPr bwMode="auto">
          <a:xfrm>
            <a:off x="3540154" y="1191237"/>
            <a:ext cx="5310232" cy="38935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
          <p:cNvSpPr>
            <a:spLocks noGrp="1"/>
          </p:cNvSpPr>
          <p:nvPr>
            <p:ph idx="1"/>
          </p:nvPr>
        </p:nvSpPr>
        <p:spPr>
          <a:xfrm>
            <a:off x="123825" y="783847"/>
            <a:ext cx="9020175" cy="491280"/>
          </a:xfrm>
        </p:spPr>
        <p:txBody>
          <a:bodyPr/>
          <a:lstStyle/>
          <a:p>
            <a:r>
              <a:rPr lang="zh-CN" altLang="en-US" b="1" dirty="0" smtClean="0">
                <a:latin typeface="微软雅黑" pitchFamily="34" charset="-122"/>
                <a:ea typeface="微软雅黑" pitchFamily="34" charset="-122"/>
              </a:rPr>
              <a:t>计算机组成在线实验</a:t>
            </a:r>
            <a:r>
              <a:rPr lang="zh-CN" altLang="en-US" dirty="0" smtClean="0">
                <a:latin typeface="微软雅黑" pitchFamily="34" charset="-122"/>
                <a:ea typeface="微软雅黑" pitchFamily="34" charset="-122"/>
              </a:rPr>
              <a:t>：</a:t>
            </a:r>
            <a:r>
              <a:rPr lang="zh-CN" altLang="en-US" b="1" dirty="0" smtClean="0"/>
              <a:t>支持自动评测的在线实验体系</a:t>
            </a:r>
            <a:endParaRPr lang="en-US" altLang="zh-CN" dirty="0" smtClean="0">
              <a:latin typeface="微软雅黑" pitchFamily="34" charset="-122"/>
              <a:ea typeface="微软雅黑" pitchFamily="34" charset="-122"/>
            </a:endParaRPr>
          </a:p>
        </p:txBody>
      </p:sp>
      <p:sp>
        <p:nvSpPr>
          <p:cNvPr id="8"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平台：计算机组成在线实验</a:t>
            </a:r>
          </a:p>
        </p:txBody>
      </p:sp>
      <p:sp>
        <p:nvSpPr>
          <p:cNvPr id="185345" name="Rectangle 1"/>
          <p:cNvSpPr>
            <a:spLocks noChangeArrowheads="1"/>
          </p:cNvSpPr>
          <p:nvPr/>
        </p:nvSpPr>
        <p:spPr bwMode="auto">
          <a:xfrm>
            <a:off x="184558" y="1296580"/>
            <a:ext cx="2978092" cy="1638086"/>
          </a:xfrm>
          <a:prstGeom prst="rect">
            <a:avLst/>
          </a:prstGeom>
          <a:noFill/>
          <a:ln w="9525">
            <a:noFill/>
            <a:miter lim="800000"/>
            <a:headEnd/>
            <a:tailEnd/>
          </a:ln>
          <a:effectLst/>
        </p:spPr>
        <p:txBody>
          <a:bodyPr vert="horz" wrap="square" lIns="0" tIns="57132" rIns="91440" bIns="114264" numCol="1" anchor="ctr" anchorCtr="0" compatLnSpc="1">
            <a:prstTxWarp prst="textNoShape">
              <a:avLst/>
            </a:prstTxWarp>
            <a:spAutoFit/>
          </a:bodyPr>
          <a:lstStyle/>
          <a:p>
            <a:pPr>
              <a:lnSpc>
                <a:spcPct val="150000"/>
              </a:lnSpc>
            </a:pPr>
            <a:r>
              <a:rPr lang="zh-CN" altLang="en-US" sz="1300" b="1" dirty="0" smtClean="0">
                <a:latin typeface="微软雅黑" pitchFamily="34" charset="-122"/>
                <a:ea typeface="微软雅黑" pitchFamily="34" charset="-122"/>
                <a:cs typeface="宋体" pitchFamily="2" charset="-122"/>
              </a:rPr>
              <a:t>基于</a:t>
            </a:r>
            <a:r>
              <a:rPr lang="en-US" altLang="zh-CN" sz="1300" b="1" dirty="0" smtClean="0">
                <a:latin typeface="微软雅黑" pitchFamily="34" charset="-122"/>
                <a:ea typeface="微软雅黑" pitchFamily="34" charset="-122"/>
                <a:cs typeface="宋体" pitchFamily="2" charset="-122"/>
              </a:rPr>
              <a:t>B/S</a:t>
            </a:r>
            <a:r>
              <a:rPr lang="zh-CN" altLang="en-US" sz="1300" b="1" dirty="0" smtClean="0">
                <a:latin typeface="微软雅黑" pitchFamily="34" charset="-122"/>
                <a:ea typeface="微软雅黑" pitchFamily="34" charset="-122"/>
                <a:cs typeface="宋体" pitchFamily="2" charset="-122"/>
              </a:rPr>
              <a:t>架构的自动评测系统</a:t>
            </a:r>
            <a:endParaRPr lang="en-US" altLang="zh-CN" sz="1300" b="1" dirty="0" smtClean="0">
              <a:latin typeface="微软雅黑" pitchFamily="34" charset="-122"/>
              <a:ea typeface="微软雅黑" pitchFamily="34" charset="-122"/>
              <a:cs typeface="宋体" pitchFamily="2" charset="-122"/>
            </a:endParaRPr>
          </a:p>
          <a:p>
            <a:pPr>
              <a:lnSpc>
                <a:spcPct val="150000"/>
              </a:lnSpc>
            </a:pPr>
            <a:r>
              <a:rPr lang="zh-CN" altLang="en-US" sz="1300" dirty="0" smtClean="0">
                <a:latin typeface="微软雅黑" pitchFamily="34" charset="-122"/>
                <a:ea typeface="微软雅黑" pitchFamily="34" charset="-122"/>
              </a:rPr>
              <a:t>自动化评价学生提交的实验代码。在线自动化测试使得严谨完善的测试成为可能，同时测试结果的统计分析有力支撑了教学设计</a:t>
            </a:r>
            <a:r>
              <a:rPr lang="zh-CN" altLang="en-US" sz="1300" smtClean="0">
                <a:latin typeface="微软雅黑" pitchFamily="34" charset="-122"/>
                <a:ea typeface="微软雅黑" pitchFamily="34" charset="-122"/>
              </a:rPr>
              <a:t>改进。</a:t>
            </a:r>
            <a:endParaRPr kumimoji="0" lang="zh-CN" sz="1800" b="0" i="0" u="none" strike="noStrike" cap="none" normalizeH="0" baseline="0" dirty="0" smtClean="0">
              <a:ln>
                <a:noFill/>
              </a:ln>
              <a:effectLst/>
              <a:latin typeface="微软雅黑" pitchFamily="34" charset="-122"/>
              <a:ea typeface="微软雅黑" pitchFamily="34" charset="-122"/>
              <a:cs typeface="宋体" pitchFamily="2" charset="-122"/>
            </a:endParaRPr>
          </a:p>
        </p:txBody>
      </p:sp>
      <p:grpSp>
        <p:nvGrpSpPr>
          <p:cNvPr id="2" name="组合 10"/>
          <p:cNvGrpSpPr/>
          <p:nvPr/>
        </p:nvGrpSpPr>
        <p:grpSpPr>
          <a:xfrm>
            <a:off x="3206534" y="1728131"/>
            <a:ext cx="5887132" cy="2889323"/>
            <a:chOff x="35496" y="1157621"/>
            <a:chExt cx="8928992" cy="4844017"/>
          </a:xfrm>
        </p:grpSpPr>
        <p:pic>
          <p:nvPicPr>
            <p:cNvPr id="12" name="图片 11"/>
            <p:cNvPicPr>
              <a:picLocks noChangeAspect="1"/>
            </p:cNvPicPr>
            <p:nvPr/>
          </p:nvPicPr>
          <p:blipFill rotWithShape="1">
            <a:blip r:embed="rId3" cstate="print"/>
            <a:srcRect l="3005" r="36592" b="4831"/>
            <a:stretch/>
          </p:blipFill>
          <p:spPr>
            <a:xfrm>
              <a:off x="35496" y="1157621"/>
              <a:ext cx="5656072" cy="4844017"/>
            </a:xfrm>
            <a:prstGeom prst="rect">
              <a:avLst/>
            </a:prstGeom>
          </p:spPr>
        </p:pic>
        <p:pic>
          <p:nvPicPr>
            <p:cNvPr id="13" name="图片 12"/>
            <p:cNvPicPr>
              <a:picLocks noChangeAspect="1"/>
            </p:cNvPicPr>
            <p:nvPr/>
          </p:nvPicPr>
          <p:blipFill>
            <a:blip r:embed="rId4" cstate="print"/>
            <a:stretch>
              <a:fillRect/>
            </a:stretch>
          </p:blipFill>
          <p:spPr>
            <a:xfrm>
              <a:off x="6792317" y="2508837"/>
              <a:ext cx="732011" cy="936104"/>
            </a:xfrm>
            <a:prstGeom prst="rect">
              <a:avLst/>
            </a:prstGeom>
          </p:spPr>
        </p:pic>
        <p:pic>
          <p:nvPicPr>
            <p:cNvPr id="14" name="Picture 2" descr="C:\g.学院工作\80.交流汇报\2015\2015.04.11-系统能力综合改革（南京大学）\IMG_20150410_095133.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5213" r="28574"/>
            <a:stretch/>
          </p:blipFill>
          <p:spPr bwMode="auto">
            <a:xfrm flipH="1" flipV="1">
              <a:off x="7596336" y="2060848"/>
              <a:ext cx="1080120" cy="916041"/>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图片 14"/>
            <p:cNvPicPr>
              <a:picLocks noChangeAspect="1"/>
            </p:cNvPicPr>
            <p:nvPr/>
          </p:nvPicPr>
          <p:blipFill>
            <a:blip r:embed="rId4" cstate="print"/>
            <a:stretch>
              <a:fillRect/>
            </a:stretch>
          </p:blipFill>
          <p:spPr>
            <a:xfrm>
              <a:off x="6791929" y="3795653"/>
              <a:ext cx="732011" cy="936104"/>
            </a:xfrm>
            <a:prstGeom prst="rect">
              <a:avLst/>
            </a:prstGeom>
          </p:spPr>
        </p:pic>
        <p:pic>
          <p:nvPicPr>
            <p:cNvPr id="16" name="Picture 2" descr="C:\g.学院工作\80.交流汇报\2015\2015.04.11-系统能力综合改革（南京大学）\IMG_20150410_095133.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5213" r="28574"/>
            <a:stretch/>
          </p:blipFill>
          <p:spPr bwMode="auto">
            <a:xfrm flipH="1" flipV="1">
              <a:off x="7596336" y="3089023"/>
              <a:ext cx="1080120" cy="916041"/>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2" descr="C:\g.学院工作\80.交流汇报\2015\2015.04.11-系统能力综合改革（南京大学）\IMG_20150410_095133.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5213" r="28574"/>
            <a:stretch/>
          </p:blipFill>
          <p:spPr bwMode="auto">
            <a:xfrm flipH="1" flipV="1">
              <a:off x="7596336" y="4169143"/>
              <a:ext cx="1080120" cy="916041"/>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任意多边形 17"/>
            <p:cNvSpPr/>
            <p:nvPr/>
          </p:nvSpPr>
          <p:spPr>
            <a:xfrm rot="5400000">
              <a:off x="5850523" y="3127603"/>
              <a:ext cx="492369" cy="695000"/>
            </a:xfrm>
            <a:custGeom>
              <a:avLst/>
              <a:gdLst>
                <a:gd name="connsiteX0" fmla="*/ 0 w 984739"/>
                <a:gd name="connsiteY0" fmla="*/ 0 h 1101969"/>
                <a:gd name="connsiteX1" fmla="*/ 969108 w 984739"/>
                <a:gd name="connsiteY1" fmla="*/ 492369 h 1101969"/>
                <a:gd name="connsiteX2" fmla="*/ 289169 w 984739"/>
                <a:gd name="connsiteY2" fmla="*/ 789353 h 1101969"/>
                <a:gd name="connsiteX3" fmla="*/ 984739 w 984739"/>
                <a:gd name="connsiteY3" fmla="*/ 1101969 h 1101969"/>
              </a:gdLst>
              <a:ahLst/>
              <a:cxnLst>
                <a:cxn ang="0">
                  <a:pos x="connsiteX0" y="connsiteY0"/>
                </a:cxn>
                <a:cxn ang="0">
                  <a:pos x="connsiteX1" y="connsiteY1"/>
                </a:cxn>
                <a:cxn ang="0">
                  <a:pos x="connsiteX2" y="connsiteY2"/>
                </a:cxn>
                <a:cxn ang="0">
                  <a:pos x="connsiteX3" y="connsiteY3"/>
                </a:cxn>
              </a:cxnLst>
              <a:rect l="l" t="t" r="r" b="b"/>
              <a:pathLst>
                <a:path w="984739" h="1101969">
                  <a:moveTo>
                    <a:pt x="0" y="0"/>
                  </a:moveTo>
                  <a:cubicBezTo>
                    <a:pt x="460456" y="180405"/>
                    <a:pt x="920913" y="360810"/>
                    <a:pt x="969108" y="492369"/>
                  </a:cubicBezTo>
                  <a:cubicBezTo>
                    <a:pt x="1017303" y="623928"/>
                    <a:pt x="286564" y="687753"/>
                    <a:pt x="289169" y="789353"/>
                  </a:cubicBezTo>
                  <a:cubicBezTo>
                    <a:pt x="291774" y="890953"/>
                    <a:pt x="638256" y="996461"/>
                    <a:pt x="984739" y="110196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圆角矩形 18"/>
            <p:cNvSpPr/>
            <p:nvPr/>
          </p:nvSpPr>
          <p:spPr>
            <a:xfrm>
              <a:off x="6588224" y="1412776"/>
              <a:ext cx="2376264" cy="39604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zh-CN" altLang="en-US" dirty="0" smtClean="0">
                  <a:solidFill>
                    <a:schemeClr val="tx1"/>
                  </a:solidFill>
                  <a:latin typeface="黑体" panose="02010609060101010101" pitchFamily="49" charset="-122"/>
                  <a:ea typeface="黑体" panose="02010609060101010101" pitchFamily="49" charset="-122"/>
                </a:rPr>
                <a:t>云实验中心</a:t>
              </a:r>
              <a:endParaRPr lang="zh-CN" altLang="en-US" dirty="0">
                <a:solidFill>
                  <a:schemeClr val="tx1"/>
                </a:solidFill>
                <a:latin typeface="黑体" panose="02010609060101010101" pitchFamily="49" charset="-122"/>
                <a:ea typeface="黑体" panose="02010609060101010101" pitchFamily="49" charset="-122"/>
              </a:endParaRPr>
            </a:p>
          </p:txBody>
        </p:sp>
      </p:grpSp>
      <p:sp>
        <p:nvSpPr>
          <p:cNvPr id="20" name="矩形 19"/>
          <p:cNvSpPr/>
          <p:nvPr/>
        </p:nvSpPr>
        <p:spPr>
          <a:xfrm>
            <a:off x="67112" y="3028545"/>
            <a:ext cx="3015842" cy="1708160"/>
          </a:xfrm>
          <a:prstGeom prst="rect">
            <a:avLst/>
          </a:prstGeom>
        </p:spPr>
        <p:txBody>
          <a:bodyPr wrap="square">
            <a:spAutoFit/>
          </a:bodyPr>
          <a:lstStyle/>
          <a:p>
            <a:pPr>
              <a:lnSpc>
                <a:spcPct val="150000"/>
              </a:lnSpc>
            </a:pPr>
            <a:r>
              <a:rPr lang="zh-CN" altLang="en-US" sz="1400" b="1" smtClean="0">
                <a:latin typeface="微软雅黑" pitchFamily="34" charset="-122"/>
                <a:ea typeface="微软雅黑" pitchFamily="34" charset="-122"/>
                <a:cs typeface="宋体" pitchFamily="2" charset="-122"/>
              </a:rPr>
              <a:t>计算机组成实验体系</a:t>
            </a:r>
            <a:endParaRPr lang="en-US" altLang="zh-CN" sz="1400" b="1" smtClean="0">
              <a:latin typeface="微软雅黑" pitchFamily="34" charset="-122"/>
              <a:ea typeface="微软雅黑" pitchFamily="34" charset="-122"/>
              <a:cs typeface="宋体" pitchFamily="2" charset="-122"/>
            </a:endParaRPr>
          </a:p>
          <a:p>
            <a:pPr>
              <a:lnSpc>
                <a:spcPct val="150000"/>
              </a:lnSpc>
            </a:pPr>
            <a:r>
              <a:rPr lang="zh-CN" altLang="en-US" sz="1400" smtClean="0">
                <a:latin typeface="微软雅黑" pitchFamily="34" charset="-122"/>
                <a:ea typeface="微软雅黑" pitchFamily="34" charset="-122"/>
              </a:rPr>
              <a:t>涵盖</a:t>
            </a:r>
            <a:r>
              <a:rPr lang="en-US" altLang="zh-CN" sz="1400" smtClean="0">
                <a:latin typeface="微软雅黑" pitchFamily="34" charset="-122"/>
                <a:ea typeface="微软雅黑" pitchFamily="34" charset="-122"/>
              </a:rPr>
              <a:t>3</a:t>
            </a:r>
            <a:r>
              <a:rPr lang="zh-CN" altLang="en-US" sz="1400" smtClean="0">
                <a:latin typeface="微软雅黑" pitchFamily="34" charset="-122"/>
                <a:ea typeface="微软雅黑" pitchFamily="34" charset="-122"/>
              </a:rPr>
              <a:t>大类实验：数字逻辑、汇编语言、计算机组成。</a:t>
            </a:r>
          </a:p>
          <a:p>
            <a:pPr>
              <a:lnSpc>
                <a:spcPct val="150000"/>
              </a:lnSpc>
            </a:pPr>
            <a:r>
              <a:rPr lang="zh-CN" altLang="en-US" sz="1400" smtClean="0">
                <a:latin typeface="微软雅黑" pitchFamily="34" charset="-122"/>
                <a:ea typeface="微软雅黑" pitchFamily="34" charset="-122"/>
              </a:rPr>
              <a:t>语言</a:t>
            </a:r>
            <a:r>
              <a:rPr lang="en-US" altLang="zh-CN" sz="1400" smtClean="0">
                <a:latin typeface="微软雅黑" pitchFamily="34" charset="-122"/>
                <a:ea typeface="微软雅黑" pitchFamily="34" charset="-122"/>
              </a:rPr>
              <a:t>/</a:t>
            </a:r>
            <a:r>
              <a:rPr lang="zh-CN" altLang="en-US" sz="1400" smtClean="0">
                <a:latin typeface="微软雅黑" pitchFamily="34" charset="-122"/>
                <a:ea typeface="微软雅黑" pitchFamily="34" charset="-122"/>
              </a:rPr>
              <a:t>工具：</a:t>
            </a:r>
            <a:r>
              <a:rPr lang="en-US" altLang="zh-CN" sz="1400" smtClean="0">
                <a:latin typeface="微软雅黑" pitchFamily="34" charset="-122"/>
                <a:ea typeface="微软雅黑" pitchFamily="34" charset="-122"/>
              </a:rPr>
              <a:t>MIPS</a:t>
            </a:r>
            <a:r>
              <a:rPr lang="zh-CN" altLang="en-US" sz="1400" smtClean="0">
                <a:latin typeface="微软雅黑" pitchFamily="34" charset="-122"/>
                <a:ea typeface="微软雅黑" pitchFamily="34" charset="-122"/>
              </a:rPr>
              <a:t>汇编</a:t>
            </a:r>
            <a:r>
              <a:rPr lang="en-US" altLang="zh-CN" sz="1400" smtClean="0">
                <a:latin typeface="微软雅黑" pitchFamily="34" charset="-122"/>
                <a:ea typeface="微软雅黑" pitchFamily="34" charset="-122"/>
              </a:rPr>
              <a:t>/Verilog</a:t>
            </a:r>
            <a:r>
              <a:rPr lang="zh-CN" altLang="en-US" sz="1400" smtClean="0">
                <a:latin typeface="微软雅黑" pitchFamily="34" charset="-122"/>
                <a:ea typeface="微软雅黑" pitchFamily="34" charset="-122"/>
              </a:rPr>
              <a:t>、</a:t>
            </a:r>
            <a:r>
              <a:rPr lang="en-US" altLang="zh-CN" sz="1400" smtClean="0">
                <a:latin typeface="微软雅黑" pitchFamily="34" charset="-122"/>
                <a:ea typeface="微软雅黑" pitchFamily="34" charset="-122"/>
              </a:rPr>
              <a:t>Logisim</a:t>
            </a:r>
            <a:r>
              <a:rPr lang="zh-CN" altLang="en-US" sz="1400" smtClean="0">
                <a:latin typeface="微软雅黑" pitchFamily="34" charset="-122"/>
                <a:ea typeface="微软雅黑" pitchFamily="34" charset="-122"/>
              </a:rPr>
              <a:t>、</a:t>
            </a:r>
            <a:r>
              <a:rPr lang="en-US" altLang="zh-CN" sz="1400" smtClean="0">
                <a:latin typeface="微软雅黑" pitchFamily="34" charset="-122"/>
                <a:ea typeface="微软雅黑" pitchFamily="34" charset="-122"/>
              </a:rPr>
              <a:t>MARS</a:t>
            </a:r>
            <a:r>
              <a:rPr lang="zh-CN" altLang="en-US" sz="1400" smtClean="0">
                <a:latin typeface="微软雅黑" pitchFamily="34" charset="-122"/>
                <a:ea typeface="微软雅黑" pitchFamily="34" charset="-122"/>
              </a:rPr>
              <a:t>、</a:t>
            </a:r>
            <a:r>
              <a:rPr lang="en-US" altLang="zh-CN" sz="1400" smtClean="0">
                <a:latin typeface="微软雅黑" pitchFamily="34" charset="-122"/>
                <a:ea typeface="微软雅黑" pitchFamily="34" charset="-122"/>
              </a:rPr>
              <a:t>ISE</a:t>
            </a:r>
            <a:r>
              <a:rPr lang="zh-CN" altLang="zh-CN" sz="1050" smtClean="0">
                <a:latin typeface="微软雅黑" pitchFamily="34" charset="-122"/>
                <a:ea typeface="微软雅黑" pitchFamily="34" charset="-122"/>
                <a:cs typeface="宋体" pitchFamily="2" charset="-122"/>
              </a:rPr>
              <a:t>。</a:t>
            </a:r>
            <a:endParaRPr lang="zh-CN" altLang="zh-CN" sz="1050" dirty="0" smtClean="0">
              <a:latin typeface="微软雅黑" pitchFamily="34" charset="-122"/>
              <a:ea typeface="微软雅黑" pitchFamily="34" charset="-122"/>
              <a:cs typeface="宋体" pitchFamily="2" charset="-122"/>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
          <p:cNvSpPr>
            <a:spLocks noGrp="1"/>
          </p:cNvSpPr>
          <p:nvPr>
            <p:ph idx="1"/>
          </p:nvPr>
        </p:nvSpPr>
        <p:spPr>
          <a:xfrm>
            <a:off x="123826" y="817403"/>
            <a:ext cx="7250098" cy="424168"/>
          </a:xfrm>
        </p:spPr>
        <p:txBody>
          <a:bodyPr/>
          <a:lstStyle/>
          <a:p>
            <a:r>
              <a:rPr lang="en-US" altLang="zh-CN" b="1" smtClean="0">
                <a:latin typeface="微软雅黑" pitchFamily="34" charset="-122"/>
                <a:ea typeface="微软雅黑" pitchFamily="34" charset="-122"/>
              </a:rPr>
              <a:t>CPU</a:t>
            </a:r>
            <a:r>
              <a:rPr lang="zh-CN" altLang="en-US" b="1" smtClean="0">
                <a:latin typeface="微软雅黑" pitchFamily="34" charset="-122"/>
                <a:ea typeface="微软雅黑" pitchFamily="34" charset="-122"/>
              </a:rPr>
              <a:t>开发工程化方法</a:t>
            </a:r>
            <a:r>
              <a:rPr lang="zh-CN" altLang="en-US" smtClean="0">
                <a:latin typeface="微软雅黑" pitchFamily="34" charset="-122"/>
                <a:ea typeface="微软雅黑" pitchFamily="34" charset="-122"/>
              </a:rPr>
              <a:t>：</a:t>
            </a:r>
            <a:r>
              <a:rPr lang="zh-CN" altLang="en-US" b="1" smtClean="0"/>
              <a:t>大幅度降低</a:t>
            </a:r>
            <a:r>
              <a:rPr lang="en-US" altLang="zh-CN" b="1" smtClean="0"/>
              <a:t>CPU</a:t>
            </a:r>
            <a:r>
              <a:rPr lang="zh-CN" altLang="en-US" b="1" smtClean="0"/>
              <a:t>开发复杂度。</a:t>
            </a:r>
          </a:p>
        </p:txBody>
      </p:sp>
      <p:sp>
        <p:nvSpPr>
          <p:cNvPr id="8"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平台：计算机组成在线实验</a:t>
            </a:r>
          </a:p>
        </p:txBody>
      </p:sp>
      <p:sp>
        <p:nvSpPr>
          <p:cNvPr id="25" name="内容占位符 5"/>
          <p:cNvSpPr txBox="1">
            <a:spLocks/>
          </p:cNvSpPr>
          <p:nvPr/>
        </p:nvSpPr>
        <p:spPr>
          <a:xfrm>
            <a:off x="298898" y="1285320"/>
            <a:ext cx="7871979" cy="3697742"/>
          </a:xfrm>
          <a:prstGeom prst="rect">
            <a:avLst/>
          </a:prstGeom>
        </p:spPr>
        <p:txBody>
          <a:bodyPr vert="horz" lIns="91440" tIns="45720" rIns="91440" bIns="45720" rtlCol="0">
            <a:normAutofit lnSpcReduction="10000"/>
          </a:bodyPr>
          <a:lstStyle/>
          <a:p>
            <a:pPr marL="171450" marR="0" lvl="0" indent="-171450" algn="l" defTabSz="685800" rtl="0" eaLnBrk="1" fontAlgn="auto" latinLnBrk="0" hangingPunct="1">
              <a:lnSpc>
                <a:spcPct val="90000"/>
              </a:lnSpc>
              <a:spcBef>
                <a:spcPts val="750"/>
              </a:spcBef>
              <a:spcAft>
                <a:spcPts val="0"/>
              </a:spcAft>
              <a:buClrTx/>
              <a:buSzTx/>
              <a:buFont typeface="Wingdings" pitchFamily="2" charset="2"/>
              <a:buChar char="Ø"/>
              <a:tabLst/>
              <a:defRPr/>
            </a:pPr>
            <a:r>
              <a:rPr kumimoji="0" lang="zh-CN" altLang="en-US" sz="2100" b="0" i="0" u="none" strike="noStrike" kern="1200" cap="none" spc="0" normalizeH="0" baseline="0" noProof="0" smtClean="0">
                <a:ln>
                  <a:noFill/>
                </a:ln>
                <a:solidFill>
                  <a:schemeClr val="tx1"/>
                </a:solidFill>
                <a:effectLst/>
                <a:uLnTx/>
                <a:uFillTx/>
                <a:latin typeface="+mn-lt"/>
                <a:ea typeface="+mn-ea"/>
                <a:cs typeface="+mn-cs"/>
              </a:rPr>
              <a:t>初级层次：计算机专业的硬件基础知识与开发能力训练</a:t>
            </a:r>
            <a:endParaRPr kumimoji="0" lang="en-US" altLang="zh-CN" sz="2100" b="0" i="0" u="none" strike="noStrike" kern="1200" cap="none" spc="0" normalizeH="0" baseline="0" noProof="0" smtClean="0">
              <a:ln>
                <a:noFill/>
              </a:ln>
              <a:solidFill>
                <a:schemeClr val="tx1"/>
              </a:solidFill>
              <a:effectLst/>
              <a:uLnTx/>
              <a:uFillTx/>
              <a:latin typeface="+mn-lt"/>
              <a:ea typeface="+mn-ea"/>
              <a:cs typeface="+mn-cs"/>
            </a:endParaRP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smtClean="0">
                <a:ln>
                  <a:noFill/>
                </a:ln>
                <a:solidFill>
                  <a:schemeClr val="tx1"/>
                </a:solidFill>
                <a:effectLst/>
                <a:uLnTx/>
                <a:uFillTx/>
                <a:latin typeface="+mn-lt"/>
                <a:ea typeface="+mn-ea"/>
                <a:cs typeface="+mn-cs"/>
              </a:rPr>
              <a:t>深刻理解</a:t>
            </a:r>
            <a:r>
              <a:rPr kumimoji="0" lang="en-US" altLang="zh-CN" sz="1800" b="0" i="0" u="none" strike="noStrike" kern="1200" cap="none" spc="0" normalizeH="0" baseline="0" noProof="0" smtClean="0">
                <a:ln>
                  <a:noFill/>
                </a:ln>
                <a:solidFill>
                  <a:schemeClr val="tx1"/>
                </a:solidFill>
                <a:effectLst/>
                <a:uLnTx/>
                <a:uFillTx/>
                <a:latin typeface="+mn-lt"/>
                <a:ea typeface="+mn-ea"/>
                <a:cs typeface="+mn-cs"/>
              </a:rPr>
              <a:t>CPU</a:t>
            </a:r>
            <a:r>
              <a:rPr kumimoji="0" lang="zh-CN" altLang="en-US" sz="1800" b="0" i="0" u="none" strike="noStrike" kern="1200" cap="none" spc="0" normalizeH="0" baseline="0" noProof="0" smtClean="0">
                <a:ln>
                  <a:noFill/>
                </a:ln>
                <a:solidFill>
                  <a:schemeClr val="tx1"/>
                </a:solidFill>
                <a:effectLst/>
                <a:uLnTx/>
                <a:uFillTx/>
                <a:latin typeface="+mn-lt"/>
                <a:ea typeface="+mn-ea"/>
                <a:cs typeface="+mn-cs"/>
              </a:rPr>
              <a:t>，对于后续课程学习影响深远</a:t>
            </a:r>
            <a:endParaRPr kumimoji="0" lang="en-US" altLang="zh-CN" sz="1800" b="0" i="0" u="none" strike="noStrike" kern="1200" cap="none" spc="0" normalizeH="0" baseline="0" noProof="0" smtClean="0">
              <a:ln>
                <a:noFill/>
              </a:ln>
              <a:solidFill>
                <a:schemeClr val="tx1"/>
              </a:solidFill>
              <a:effectLst/>
              <a:uLnTx/>
              <a:uFillTx/>
              <a:latin typeface="+mn-lt"/>
              <a:ea typeface="+mn-ea"/>
              <a:cs typeface="+mn-cs"/>
            </a:endParaRP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smtClean="0">
                <a:ln>
                  <a:noFill/>
                </a:ln>
                <a:solidFill>
                  <a:schemeClr val="tx1"/>
                </a:solidFill>
                <a:effectLst/>
                <a:uLnTx/>
                <a:uFillTx/>
                <a:latin typeface="+mn-lt"/>
                <a:ea typeface="+mn-ea"/>
                <a:cs typeface="+mn-cs"/>
              </a:rPr>
              <a:t>再不训练就没有机会了</a:t>
            </a:r>
            <a:endParaRPr kumimoji="0" lang="en-US" altLang="zh-CN" sz="1800" b="0" i="0" u="none" strike="noStrike" kern="1200" cap="none" spc="0" normalizeH="0" baseline="0" noProof="0" smtClean="0">
              <a:ln>
                <a:noFill/>
              </a:ln>
              <a:solidFill>
                <a:schemeClr val="tx1"/>
              </a:solidFill>
              <a:effectLst/>
              <a:uLnTx/>
              <a:uFillTx/>
              <a:latin typeface="+mn-lt"/>
              <a:ea typeface="+mn-ea"/>
              <a:cs typeface="+mn-cs"/>
            </a:endParaRPr>
          </a:p>
          <a:p>
            <a:pPr marL="857250" marR="0" lvl="2"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zh-CN" altLang="en-US" sz="1500" b="0" i="0" u="none" strike="noStrike" kern="1200" cap="none" spc="0" normalizeH="0" baseline="0" noProof="0" smtClean="0">
                <a:ln>
                  <a:noFill/>
                </a:ln>
                <a:solidFill>
                  <a:schemeClr val="tx1"/>
                </a:solidFill>
                <a:effectLst/>
                <a:uLnTx/>
                <a:uFillTx/>
                <a:latin typeface="+mn-lt"/>
                <a:ea typeface="+mn-ea"/>
                <a:cs typeface="+mn-cs"/>
              </a:rPr>
              <a:t>这门课之后几乎很难再有硬件相关的课程</a:t>
            </a:r>
            <a:endParaRPr kumimoji="0" lang="en-US" altLang="zh-CN" sz="1500" b="0" i="0" u="none" strike="noStrike" kern="1200" cap="none" spc="0" normalizeH="0" baseline="0" noProof="0" smtClean="0">
              <a:ln>
                <a:noFill/>
              </a:ln>
              <a:solidFill>
                <a:schemeClr val="tx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Wingdings" pitchFamily="2" charset="2"/>
              <a:buChar char="Ø"/>
              <a:tabLst/>
              <a:defRPr/>
            </a:pPr>
            <a:r>
              <a:rPr kumimoji="0" lang="zh-CN" altLang="en-US" sz="2100" b="0" i="0" u="none" strike="noStrike" kern="1200" cap="none" spc="0" normalizeH="0" baseline="0" noProof="0" smtClean="0">
                <a:ln>
                  <a:noFill/>
                </a:ln>
                <a:solidFill>
                  <a:schemeClr val="tx1"/>
                </a:solidFill>
                <a:effectLst/>
                <a:uLnTx/>
                <a:uFillTx/>
                <a:latin typeface="+mn-lt"/>
                <a:ea typeface="+mn-ea"/>
                <a:cs typeface="+mn-cs"/>
              </a:rPr>
              <a:t>中级层次：并行</a:t>
            </a:r>
            <a:r>
              <a:rPr kumimoji="0" lang="en-US" altLang="zh-CN" sz="2100" b="0" i="0" u="none" strike="noStrike" kern="1200" cap="none" spc="0" normalizeH="0" baseline="0" noProof="0" smtClean="0">
                <a:ln>
                  <a:noFill/>
                </a:ln>
                <a:solidFill>
                  <a:schemeClr val="tx1"/>
                </a:solidFill>
                <a:effectLst/>
                <a:uLnTx/>
                <a:uFillTx/>
                <a:latin typeface="+mn-lt"/>
                <a:ea typeface="+mn-ea"/>
                <a:cs typeface="+mn-cs"/>
              </a:rPr>
              <a:t>/</a:t>
            </a:r>
            <a:r>
              <a:rPr kumimoji="0" lang="zh-CN" altLang="en-US" sz="2100" b="0" i="0" u="none" strike="noStrike" kern="1200" cap="none" spc="0" normalizeH="0" baseline="0" noProof="0" smtClean="0">
                <a:ln>
                  <a:noFill/>
                </a:ln>
                <a:solidFill>
                  <a:schemeClr val="tx1"/>
                </a:solidFill>
                <a:effectLst/>
                <a:uLnTx/>
                <a:uFillTx/>
                <a:latin typeface="+mn-lt"/>
                <a:ea typeface="+mn-ea"/>
                <a:cs typeface="+mn-cs"/>
              </a:rPr>
              <a:t>并发的训练</a:t>
            </a:r>
            <a:endParaRPr kumimoji="0" lang="en-US" altLang="zh-CN" sz="2100" b="0" i="0" u="none" strike="noStrike" kern="1200" cap="none" spc="0" normalizeH="0" baseline="0" noProof="0" smtClean="0">
              <a:ln>
                <a:noFill/>
              </a:ln>
              <a:solidFill>
                <a:schemeClr val="tx1"/>
              </a:solidFill>
              <a:effectLst/>
              <a:uLnTx/>
              <a:uFillTx/>
              <a:latin typeface="+mn-lt"/>
              <a:ea typeface="+mn-ea"/>
              <a:cs typeface="+mn-cs"/>
            </a:endParaRP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smtClean="0">
                <a:ln>
                  <a:noFill/>
                </a:ln>
                <a:solidFill>
                  <a:schemeClr val="tx1"/>
                </a:solidFill>
                <a:effectLst/>
                <a:uLnTx/>
                <a:uFillTx/>
                <a:latin typeface="+mn-lt"/>
                <a:ea typeface="+mn-ea"/>
                <a:cs typeface="+mn-cs"/>
              </a:rPr>
              <a:t>并发</a:t>
            </a:r>
            <a:r>
              <a:rPr kumimoji="0" lang="en-US" altLang="zh-CN" sz="1800" b="0" i="0" u="none" strike="noStrike" kern="1200" cap="none" spc="0" normalizeH="0" baseline="0" noProof="0" smtClean="0">
                <a:ln>
                  <a:noFill/>
                </a:ln>
                <a:solidFill>
                  <a:schemeClr val="tx1"/>
                </a:solidFill>
                <a:effectLst/>
                <a:uLnTx/>
                <a:uFillTx/>
                <a:latin typeface="+mn-lt"/>
                <a:ea typeface="+mn-ea"/>
                <a:cs typeface="+mn-cs"/>
              </a:rPr>
              <a:t>/</a:t>
            </a:r>
            <a:r>
              <a:rPr kumimoji="0" lang="zh-CN" altLang="en-US" sz="1800" b="0" i="0" u="none" strike="noStrike" kern="1200" cap="none" spc="0" normalizeH="0" baseline="0" noProof="0" smtClean="0">
                <a:ln>
                  <a:noFill/>
                </a:ln>
                <a:solidFill>
                  <a:schemeClr val="tx1"/>
                </a:solidFill>
                <a:effectLst/>
                <a:uLnTx/>
                <a:uFillTx/>
                <a:latin typeface="+mn-lt"/>
                <a:ea typeface="+mn-ea"/>
                <a:cs typeface="+mn-cs"/>
              </a:rPr>
              <a:t>并行：已经成为现代计算机系统实现的基础</a:t>
            </a:r>
            <a:endParaRPr kumimoji="0" lang="en-US" altLang="zh-CN" sz="1800" b="0" i="0" u="none" strike="noStrike" kern="1200" cap="none" spc="0" normalizeH="0" baseline="0" noProof="0" smtClean="0">
              <a:ln>
                <a:noFill/>
              </a:ln>
              <a:solidFill>
                <a:schemeClr val="tx1"/>
              </a:solidFill>
              <a:effectLst/>
              <a:uLnTx/>
              <a:uFillTx/>
              <a:latin typeface="+mn-lt"/>
              <a:ea typeface="+mn-ea"/>
              <a:cs typeface="+mn-cs"/>
            </a:endParaRPr>
          </a:p>
          <a:p>
            <a:pPr marL="857250" marR="0" lvl="2"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zh-CN" altLang="en-US" sz="1500" b="0" i="0" u="none" strike="noStrike" kern="1200" cap="none" spc="0" normalizeH="0" baseline="0" noProof="0" smtClean="0">
                <a:ln>
                  <a:noFill/>
                </a:ln>
                <a:solidFill>
                  <a:schemeClr val="tx1"/>
                </a:solidFill>
                <a:effectLst/>
                <a:uLnTx/>
                <a:uFillTx/>
                <a:latin typeface="+mn-lt"/>
                <a:ea typeface="+mn-ea"/>
                <a:cs typeface="+mn-cs"/>
              </a:rPr>
              <a:t>手机都是多核了</a:t>
            </a:r>
            <a:endParaRPr kumimoji="0" lang="en-US" altLang="zh-CN" sz="1500" b="0" i="0" u="none" strike="noStrike" kern="1200" cap="none" spc="0" normalizeH="0" baseline="0" noProof="0" smtClean="0">
              <a:ln>
                <a:noFill/>
              </a:ln>
              <a:solidFill>
                <a:schemeClr val="tx1"/>
              </a:solidFill>
              <a:effectLst/>
              <a:uLnTx/>
              <a:uFillTx/>
              <a:latin typeface="+mn-lt"/>
              <a:ea typeface="+mn-ea"/>
              <a:cs typeface="+mn-cs"/>
            </a:endParaRP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smtClean="0">
                <a:ln>
                  <a:noFill/>
                </a:ln>
                <a:solidFill>
                  <a:schemeClr val="tx1"/>
                </a:solidFill>
                <a:effectLst/>
                <a:uLnTx/>
                <a:uFillTx/>
                <a:latin typeface="+mn-lt"/>
                <a:ea typeface="+mn-ea"/>
                <a:cs typeface="+mn-cs"/>
              </a:rPr>
              <a:t>时序概念尤为重要：逻辑序与时间的结合</a:t>
            </a:r>
            <a:endParaRPr kumimoji="0" lang="en-US" altLang="zh-CN" sz="1800" b="0" i="0" u="none" strike="noStrike" kern="1200" cap="none" spc="0" normalizeH="0" baseline="0" noProof="0" smtClean="0">
              <a:ln>
                <a:noFill/>
              </a:ln>
              <a:solidFill>
                <a:schemeClr val="tx1"/>
              </a:solidFill>
              <a:effectLst/>
              <a:uLnTx/>
              <a:uFillTx/>
              <a:latin typeface="+mn-lt"/>
              <a:ea typeface="+mn-ea"/>
              <a:cs typeface="+mn-cs"/>
            </a:endParaRPr>
          </a:p>
          <a:p>
            <a:pPr marL="857250" marR="0" lvl="2"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zh-CN" altLang="en-US" sz="1500" b="0" i="0" u="none" strike="noStrike" kern="1200" cap="none" spc="0" normalizeH="0" baseline="0" noProof="0" smtClean="0">
                <a:ln>
                  <a:noFill/>
                </a:ln>
                <a:solidFill>
                  <a:schemeClr val="tx1"/>
                </a:solidFill>
                <a:effectLst/>
                <a:uLnTx/>
                <a:uFillTx/>
                <a:latin typeface="+mn-lt"/>
                <a:ea typeface="+mn-ea"/>
                <a:cs typeface="+mn-cs"/>
              </a:rPr>
              <a:t>正确性与逻辑序及时间的关系</a:t>
            </a:r>
            <a:endParaRPr kumimoji="0" lang="en-US" altLang="zh-CN" sz="1500" b="0" i="0" u="none" strike="noStrike" kern="1200" cap="none" spc="0" normalizeH="0" baseline="0" noProof="0" smtClean="0">
              <a:ln>
                <a:noFill/>
              </a:ln>
              <a:solidFill>
                <a:schemeClr val="tx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Wingdings" pitchFamily="2" charset="2"/>
              <a:buChar char="Ø"/>
              <a:tabLst/>
              <a:defRPr/>
            </a:pPr>
            <a:r>
              <a:rPr kumimoji="0" lang="zh-CN" altLang="en-US" sz="2100" b="0" i="0" u="none" strike="noStrike" kern="1200" cap="none" spc="0" normalizeH="0" baseline="0" noProof="0" smtClean="0">
                <a:ln>
                  <a:noFill/>
                </a:ln>
                <a:solidFill>
                  <a:schemeClr val="tx1"/>
                </a:solidFill>
                <a:effectLst/>
                <a:uLnTx/>
                <a:uFillTx/>
                <a:latin typeface="+mn-lt"/>
                <a:ea typeface="+mn-ea"/>
                <a:cs typeface="+mn-cs"/>
              </a:rPr>
              <a:t>高级深层：思维训练</a:t>
            </a: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smtClean="0">
                <a:ln>
                  <a:noFill/>
                </a:ln>
                <a:solidFill>
                  <a:schemeClr val="tx1"/>
                </a:solidFill>
                <a:effectLst/>
                <a:uLnTx/>
                <a:uFillTx/>
                <a:latin typeface="+mn-lt"/>
                <a:ea typeface="+mn-ea"/>
                <a:cs typeface="+mn-cs"/>
              </a:rPr>
              <a:t>建立在开发并发</a:t>
            </a:r>
            <a:r>
              <a:rPr kumimoji="0" lang="en-US" altLang="zh-CN" sz="1800" b="0" i="0" u="none" strike="noStrike" kern="1200" cap="none" spc="0" normalizeH="0" baseline="0" noProof="0" smtClean="0">
                <a:ln>
                  <a:noFill/>
                </a:ln>
                <a:solidFill>
                  <a:schemeClr val="tx1"/>
                </a:solidFill>
                <a:effectLst/>
                <a:uLnTx/>
                <a:uFillTx/>
                <a:latin typeface="+mn-lt"/>
                <a:ea typeface="+mn-ea"/>
                <a:cs typeface="+mn-cs"/>
              </a:rPr>
              <a:t>/</a:t>
            </a:r>
            <a:r>
              <a:rPr kumimoji="0" lang="zh-CN" altLang="en-US" sz="1800" b="0" i="0" u="none" strike="noStrike" kern="1200" cap="none" spc="0" normalizeH="0" baseline="0" noProof="0" smtClean="0">
                <a:ln>
                  <a:noFill/>
                </a:ln>
                <a:solidFill>
                  <a:schemeClr val="tx1"/>
                </a:solidFill>
                <a:effectLst/>
                <a:uLnTx/>
                <a:uFillTx/>
                <a:latin typeface="+mn-lt"/>
                <a:ea typeface="+mn-ea"/>
                <a:cs typeface="+mn-cs"/>
              </a:rPr>
              <a:t>并行系统的实践基础上</a:t>
            </a:r>
            <a:endParaRPr kumimoji="0" lang="en-US" altLang="zh-CN" sz="1800" b="0" i="0" u="none" strike="noStrike" kern="1200" cap="none" spc="0" normalizeH="0" baseline="0" noProof="0" smtClean="0">
              <a:ln>
                <a:noFill/>
              </a:ln>
              <a:solidFill>
                <a:schemeClr val="tx1"/>
              </a:solidFill>
              <a:effectLst/>
              <a:uLnTx/>
              <a:uFillTx/>
              <a:latin typeface="+mn-lt"/>
              <a:ea typeface="+mn-ea"/>
              <a:cs typeface="+mn-cs"/>
            </a:endParaRP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smtClean="0">
                <a:ln>
                  <a:noFill/>
                </a:ln>
                <a:solidFill>
                  <a:schemeClr val="tx1"/>
                </a:solidFill>
                <a:effectLst/>
                <a:uLnTx/>
                <a:uFillTx/>
                <a:latin typeface="+mn-lt"/>
                <a:ea typeface="+mn-ea"/>
                <a:cs typeface="+mn-cs"/>
              </a:rPr>
              <a:t>对于提升思维的深度与广度极为有帮助</a:t>
            </a:r>
            <a:endParaRPr kumimoji="0" lang="en-US" altLang="zh-CN" sz="1800" b="0" i="0" u="none" strike="noStrike" kern="1200" cap="none" spc="0" normalizeH="0" baseline="0" noProof="0" smtClean="0">
              <a:ln>
                <a:noFill/>
              </a:ln>
              <a:solidFill>
                <a:schemeClr val="tx1"/>
              </a:solidFill>
              <a:effectLst/>
              <a:uLnTx/>
              <a:uFillTx/>
              <a:latin typeface="+mn-lt"/>
              <a:ea typeface="+mn-ea"/>
              <a:cs typeface="+mn-cs"/>
            </a:endParaRPr>
          </a:p>
          <a:p>
            <a:pPr marL="857250" marR="0" lvl="2"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zh-CN" altLang="en-US" sz="1500" b="0" i="0" u="none" strike="noStrike" kern="1200" cap="none" spc="0" normalizeH="0" baseline="0" noProof="0" smtClean="0">
                <a:ln>
                  <a:noFill/>
                </a:ln>
                <a:solidFill>
                  <a:schemeClr val="tx1"/>
                </a:solidFill>
                <a:effectLst/>
                <a:uLnTx/>
                <a:uFillTx/>
                <a:latin typeface="+mn-lt"/>
                <a:ea typeface="+mn-ea"/>
                <a:cs typeface="+mn-cs"/>
              </a:rPr>
              <a:t>非严格比较：</a:t>
            </a:r>
            <a:r>
              <a:rPr kumimoji="0" lang="en-US" altLang="zh-CN" sz="1500" b="0" i="0" u="none" strike="noStrike" kern="1200" cap="none" spc="0" normalizeH="0" baseline="0" noProof="0" smtClean="0">
                <a:ln>
                  <a:noFill/>
                </a:ln>
                <a:solidFill>
                  <a:schemeClr val="tx1"/>
                </a:solidFill>
                <a:effectLst/>
                <a:uLnTx/>
                <a:uFillTx/>
                <a:latin typeface="+mn-lt"/>
                <a:ea typeface="+mn-ea"/>
                <a:cs typeface="+mn-cs"/>
              </a:rPr>
              <a:t>1000</a:t>
            </a:r>
            <a:r>
              <a:rPr kumimoji="0" lang="zh-CN" altLang="en-US" sz="1500" b="0" i="0" u="none" strike="noStrike" kern="1200" cap="none" spc="0" normalizeH="0" baseline="0" noProof="0" smtClean="0">
                <a:ln>
                  <a:noFill/>
                </a:ln>
                <a:solidFill>
                  <a:schemeClr val="tx1"/>
                </a:solidFill>
                <a:effectLst/>
                <a:uLnTx/>
                <a:uFillTx/>
                <a:latin typeface="+mn-lt"/>
                <a:ea typeface="+mn-ea"/>
                <a:cs typeface="+mn-cs"/>
              </a:rPr>
              <a:t>行</a:t>
            </a:r>
            <a:r>
              <a:rPr kumimoji="0" lang="en-US" altLang="zh-CN" sz="1500" b="0" i="0" u="none" strike="noStrike" kern="1200" cap="none" spc="0" normalizeH="0" baseline="0" noProof="0" smtClean="0">
                <a:ln>
                  <a:noFill/>
                </a:ln>
                <a:solidFill>
                  <a:schemeClr val="tx1"/>
                </a:solidFill>
                <a:effectLst/>
                <a:uLnTx/>
                <a:uFillTx/>
                <a:latin typeface="+mn-lt"/>
                <a:ea typeface="+mn-ea"/>
                <a:cs typeface="+mn-cs"/>
              </a:rPr>
              <a:t>VerilogHDL </a:t>
            </a:r>
            <a:r>
              <a:rPr kumimoji="0" lang="en-US" altLang="zh-CN" sz="1500" b="0" i="0" u="none" strike="noStrike" kern="1200" cap="none" spc="0" normalizeH="0" baseline="0" noProof="0" smtClean="0">
                <a:ln>
                  <a:noFill/>
                </a:ln>
                <a:solidFill>
                  <a:schemeClr val="tx1"/>
                </a:solidFill>
                <a:effectLst/>
                <a:uLnTx/>
                <a:uFillTx/>
                <a:latin typeface="Times New Roman"/>
                <a:ea typeface="+mn-ea"/>
                <a:cs typeface="Times New Roman"/>
              </a:rPr>
              <a:t>≈ 10000</a:t>
            </a:r>
            <a:r>
              <a:rPr kumimoji="0" lang="zh-CN" altLang="en-US" sz="1500" b="0" i="0" u="none" strike="noStrike" kern="1200" cap="none" spc="0" normalizeH="0" baseline="0" noProof="0" smtClean="0">
                <a:ln>
                  <a:noFill/>
                </a:ln>
                <a:solidFill>
                  <a:schemeClr val="tx1"/>
                </a:solidFill>
                <a:effectLst/>
                <a:uLnTx/>
                <a:uFillTx/>
                <a:latin typeface="Times New Roman"/>
                <a:ea typeface="+mn-ea"/>
                <a:cs typeface="Times New Roman"/>
              </a:rPr>
              <a:t>行</a:t>
            </a:r>
            <a:r>
              <a:rPr kumimoji="0" lang="en-US" altLang="zh-CN" sz="1500" b="0" i="0" u="none" strike="noStrike" kern="1200" cap="none" spc="0" normalizeH="0" baseline="0" noProof="0" smtClean="0">
                <a:ln>
                  <a:noFill/>
                </a:ln>
                <a:solidFill>
                  <a:schemeClr val="tx1"/>
                </a:solidFill>
                <a:effectLst/>
                <a:uLnTx/>
                <a:uFillTx/>
                <a:latin typeface="Times New Roman"/>
                <a:ea typeface="+mn-ea"/>
                <a:cs typeface="Times New Roman"/>
              </a:rPr>
              <a:t>C</a:t>
            </a:r>
            <a:endParaRPr kumimoji="0" lang="zh-CN" altLang="en-US" sz="1500" b="0" i="0" u="none" strike="noStrike" kern="1200" cap="none" spc="0" normalizeH="0" baseline="0" noProof="0" smtClean="0">
              <a:ln>
                <a:noFill/>
              </a:ln>
              <a:solidFill>
                <a:schemeClr val="tx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zh-CN" altLang="en-US" sz="21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
          <p:cNvSpPr>
            <a:spLocks noGrp="1"/>
          </p:cNvSpPr>
          <p:nvPr>
            <p:ph idx="1"/>
          </p:nvPr>
        </p:nvSpPr>
        <p:spPr>
          <a:xfrm>
            <a:off x="123826" y="817403"/>
            <a:ext cx="7250098" cy="424168"/>
          </a:xfrm>
        </p:spPr>
        <p:txBody>
          <a:bodyPr/>
          <a:lstStyle/>
          <a:p>
            <a:r>
              <a:rPr lang="en-US" altLang="zh-CN" b="1" smtClean="0">
                <a:latin typeface="微软雅黑" pitchFamily="34" charset="-122"/>
                <a:ea typeface="微软雅黑" pitchFamily="34" charset="-122"/>
              </a:rPr>
              <a:t>CPU</a:t>
            </a:r>
            <a:r>
              <a:rPr lang="zh-CN" altLang="en-US" b="1" smtClean="0">
                <a:latin typeface="微软雅黑" pitchFamily="34" charset="-122"/>
                <a:ea typeface="微软雅黑" pitchFamily="34" charset="-122"/>
              </a:rPr>
              <a:t>开发工程化方法</a:t>
            </a:r>
            <a:r>
              <a:rPr lang="zh-CN" altLang="en-US" smtClean="0">
                <a:latin typeface="微软雅黑" pitchFamily="34" charset="-122"/>
                <a:ea typeface="微软雅黑" pitchFamily="34" charset="-122"/>
              </a:rPr>
              <a:t>：</a:t>
            </a:r>
            <a:r>
              <a:rPr lang="zh-CN" altLang="en-US" b="1" smtClean="0"/>
              <a:t>大幅度降低</a:t>
            </a:r>
            <a:r>
              <a:rPr lang="en-US" altLang="zh-CN" b="1" smtClean="0"/>
              <a:t>CPU</a:t>
            </a:r>
            <a:r>
              <a:rPr lang="zh-CN" altLang="en-US" b="1" smtClean="0"/>
              <a:t>开发复杂度。</a:t>
            </a:r>
          </a:p>
        </p:txBody>
      </p:sp>
      <p:sp>
        <p:nvSpPr>
          <p:cNvPr id="8"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平台：计算机组成在线实验</a:t>
            </a:r>
          </a:p>
        </p:txBody>
      </p:sp>
      <p:sp>
        <p:nvSpPr>
          <p:cNvPr id="5" name="内容占位符 1"/>
          <p:cNvSpPr txBox="1">
            <a:spLocks/>
          </p:cNvSpPr>
          <p:nvPr/>
        </p:nvSpPr>
        <p:spPr>
          <a:xfrm>
            <a:off x="293615" y="1325461"/>
            <a:ext cx="8162488" cy="3707934"/>
          </a:xfrm>
          <a:prstGeom prst="rect">
            <a:avLst/>
          </a:prstGeom>
        </p:spPr>
        <p:txBody>
          <a:bodyPr vert="horz" lIns="91440" tIns="45720" rIns="91440" bIns="45720" rtlCol="0">
            <a:normAutofit fontScale="85000" lnSpcReduction="20000"/>
          </a:bodyPr>
          <a:lstStyle/>
          <a:p>
            <a:pPr marL="171450" marR="0" lvl="0" indent="-171450" algn="l" defTabSz="685800" rtl="0" eaLnBrk="1" fontAlgn="auto" latinLnBrk="0" hangingPunct="1">
              <a:lnSpc>
                <a:spcPct val="90000"/>
              </a:lnSpc>
              <a:spcBef>
                <a:spcPts val="300"/>
              </a:spcBef>
              <a:spcAft>
                <a:spcPts val="300"/>
              </a:spcAft>
              <a:buClrTx/>
              <a:buSzTx/>
              <a:buFont typeface="Wingdings" pitchFamily="2" charset="2"/>
              <a:buChar char="Ø"/>
              <a:tabLst/>
              <a:defRPr/>
            </a:pPr>
            <a:r>
              <a:rPr kumimoji="0" lang="zh-CN" altLang="en-US" sz="2400" b="1" i="0" u="none" strike="noStrike" kern="1200" cap="none" spc="0" normalizeH="0" baseline="0" noProof="0" smtClean="0">
                <a:ln>
                  <a:noFill/>
                </a:ln>
                <a:effectLst/>
                <a:uLnTx/>
                <a:uFillTx/>
                <a:latin typeface="+mn-lt"/>
                <a:ea typeface="+mn-ea"/>
                <a:cs typeface="+mn-cs"/>
              </a:rPr>
              <a:t>工业标准</a:t>
            </a:r>
            <a:r>
              <a:rPr kumimoji="0" lang="zh-CN" altLang="en-US" sz="2400" b="0" i="0" u="none" strike="noStrike" kern="1200" cap="none" spc="0" normalizeH="0" baseline="0" noProof="0" smtClean="0">
                <a:ln>
                  <a:noFill/>
                </a:ln>
                <a:solidFill>
                  <a:schemeClr val="tx1"/>
                </a:solidFill>
                <a:effectLst/>
                <a:uLnTx/>
                <a:uFillTx/>
                <a:latin typeface="+mn-lt"/>
                <a:ea typeface="+mn-ea"/>
                <a:cs typeface="+mn-cs"/>
              </a:rPr>
              <a:t>：</a:t>
            </a:r>
            <a:r>
              <a:rPr kumimoji="0" lang="en-US" altLang="zh-CN" sz="2400" b="0" i="0" u="none" strike="noStrike" kern="1200" cap="none" spc="0" normalizeH="0" baseline="0" noProof="0" smtClean="0">
                <a:ln>
                  <a:noFill/>
                </a:ln>
                <a:solidFill>
                  <a:schemeClr val="tx1"/>
                </a:solidFill>
                <a:effectLst/>
                <a:uLnTx/>
                <a:uFillTx/>
                <a:latin typeface="+mn-lt"/>
                <a:ea typeface="+mn-ea"/>
                <a:cs typeface="+mn-cs"/>
              </a:rPr>
              <a:t>MIPS</a:t>
            </a:r>
            <a:r>
              <a:rPr kumimoji="0" lang="zh-CN" altLang="en-US" sz="2400" b="0" i="0" u="none" strike="noStrike" kern="1200" cap="none" spc="0" normalizeH="0" baseline="0" noProof="0" smtClean="0">
                <a:ln>
                  <a:noFill/>
                </a:ln>
                <a:solidFill>
                  <a:schemeClr val="tx1"/>
                </a:solidFill>
                <a:effectLst/>
                <a:uLnTx/>
                <a:uFillTx/>
                <a:latin typeface="+mn-lt"/>
                <a:ea typeface="+mn-ea"/>
                <a:cs typeface="+mn-cs"/>
              </a:rPr>
              <a:t>指令集</a:t>
            </a:r>
            <a:endParaRPr kumimoji="0" lang="en-US" altLang="zh-CN" sz="2400" b="0" i="0" u="none" strike="noStrike" kern="1200" cap="none" spc="0" normalizeH="0" baseline="0" noProof="0" smtClean="0">
              <a:ln>
                <a:noFill/>
              </a:ln>
              <a:solidFill>
                <a:schemeClr val="tx1"/>
              </a:solidFill>
              <a:effectLst/>
              <a:uLnTx/>
              <a:uFillTx/>
              <a:latin typeface="+mn-lt"/>
              <a:ea typeface="+mn-ea"/>
              <a:cs typeface="+mn-cs"/>
            </a:endParaRPr>
          </a:p>
          <a:p>
            <a:pPr marL="514350" marR="0" lvl="1" indent="-171450" algn="l" defTabSz="685800" rtl="0" eaLnBrk="1" fontAlgn="auto" latinLnBrk="0" hangingPunct="1">
              <a:lnSpc>
                <a:spcPct val="90000"/>
              </a:lnSpc>
              <a:spcBef>
                <a:spcPts val="300"/>
              </a:spcBef>
              <a:spcAft>
                <a:spcPts val="300"/>
              </a:spcAft>
              <a:buClrTx/>
              <a:buSzTx/>
              <a:buFont typeface="Arial" panose="020B0604020202020204" pitchFamily="34" charset="0"/>
              <a:buChar char="•"/>
              <a:tabLst/>
              <a:defRPr/>
            </a:pPr>
            <a:r>
              <a:rPr kumimoji="0" lang="en-US" altLang="zh-CN" sz="2000" b="0" i="0" u="none" strike="noStrike" kern="1200" cap="none" spc="0" normalizeH="0" baseline="0" noProof="0" smtClean="0">
                <a:ln>
                  <a:noFill/>
                </a:ln>
                <a:solidFill>
                  <a:schemeClr val="tx1"/>
                </a:solidFill>
                <a:effectLst/>
                <a:uLnTx/>
                <a:uFillTx/>
                <a:latin typeface="+mn-lt"/>
                <a:ea typeface="+mn-ea"/>
                <a:cs typeface="+mn-cs"/>
              </a:rPr>
              <a:t>P &amp; H</a:t>
            </a:r>
            <a:r>
              <a:rPr kumimoji="0" lang="zh-CN" altLang="en-US" sz="2000" b="0" i="0" u="none" strike="noStrike" kern="1200" cap="none" spc="0" normalizeH="0" baseline="0" noProof="0" smtClean="0">
                <a:ln>
                  <a:noFill/>
                </a:ln>
                <a:solidFill>
                  <a:schemeClr val="tx1"/>
                </a:solidFill>
                <a:effectLst/>
                <a:uLnTx/>
                <a:uFillTx/>
                <a:latin typeface="+mn-lt"/>
                <a:ea typeface="+mn-ea"/>
                <a:cs typeface="+mn-cs"/>
              </a:rPr>
              <a:t>教材：从</a:t>
            </a:r>
            <a:r>
              <a:rPr kumimoji="0" lang="en-US" altLang="zh-CN" sz="2000" b="0" i="0" u="none" strike="noStrike" kern="1200" cap="none" spc="0" normalizeH="0" baseline="0" noProof="0" smtClean="0">
                <a:ln>
                  <a:noFill/>
                </a:ln>
                <a:solidFill>
                  <a:schemeClr val="tx1"/>
                </a:solidFill>
                <a:effectLst/>
                <a:uLnTx/>
                <a:uFillTx/>
                <a:latin typeface="+mn-lt"/>
                <a:ea typeface="+mn-ea"/>
                <a:cs typeface="+mn-cs"/>
              </a:rPr>
              <a:t>DLX</a:t>
            </a:r>
            <a:r>
              <a:rPr kumimoji="0" lang="zh-CN" altLang="en-US" sz="2000" b="0" i="0" u="none" strike="noStrike" kern="1200" cap="none" spc="0" normalizeH="0" baseline="0" noProof="0" smtClean="0">
                <a:ln>
                  <a:noFill/>
                </a:ln>
                <a:solidFill>
                  <a:schemeClr val="tx1"/>
                </a:solidFill>
                <a:effectLst/>
                <a:uLnTx/>
                <a:uFillTx/>
                <a:latin typeface="+mn-lt"/>
                <a:ea typeface="+mn-ea"/>
                <a:cs typeface="+mn-cs"/>
              </a:rPr>
              <a:t>指令集转变为</a:t>
            </a:r>
            <a:r>
              <a:rPr kumimoji="0" lang="en-US" altLang="zh-CN" sz="2000" b="0" i="0" u="none" strike="noStrike" kern="1200" cap="none" spc="0" normalizeH="0" baseline="0" noProof="0" smtClean="0">
                <a:ln>
                  <a:noFill/>
                </a:ln>
                <a:solidFill>
                  <a:schemeClr val="tx1"/>
                </a:solidFill>
                <a:effectLst/>
                <a:uLnTx/>
                <a:uFillTx/>
                <a:latin typeface="+mn-lt"/>
                <a:ea typeface="+mn-ea"/>
                <a:cs typeface="+mn-cs"/>
              </a:rPr>
              <a:t>MIPS</a:t>
            </a:r>
            <a:r>
              <a:rPr kumimoji="0" lang="zh-CN" altLang="en-US" sz="2000" b="0" i="0" u="none" strike="noStrike" kern="1200" cap="none" spc="0" normalizeH="0" baseline="0" noProof="0" smtClean="0">
                <a:ln>
                  <a:noFill/>
                </a:ln>
                <a:solidFill>
                  <a:schemeClr val="tx1"/>
                </a:solidFill>
                <a:effectLst/>
                <a:uLnTx/>
                <a:uFillTx/>
                <a:latin typeface="+mn-lt"/>
                <a:ea typeface="+mn-ea"/>
                <a:cs typeface="+mn-cs"/>
              </a:rPr>
              <a:t>指令集</a:t>
            </a:r>
            <a:endParaRPr kumimoji="0" lang="en-US" altLang="zh-CN" sz="2000" b="0" i="0" u="none" strike="noStrike" kern="1200" cap="none" spc="0" normalizeH="0" baseline="0" noProof="0" smtClean="0">
              <a:ln>
                <a:noFill/>
              </a:ln>
              <a:solidFill>
                <a:schemeClr val="tx1"/>
              </a:solidFill>
              <a:effectLst/>
              <a:uLnTx/>
              <a:uFillTx/>
              <a:latin typeface="+mn-lt"/>
              <a:ea typeface="+mn-ea"/>
              <a:cs typeface="+mn-cs"/>
            </a:endParaRPr>
          </a:p>
          <a:p>
            <a:pPr marL="514350" marR="0" lvl="1" indent="-171450" algn="l" defTabSz="685800" rtl="0" eaLnBrk="1" fontAlgn="auto" latinLnBrk="0" hangingPunct="1">
              <a:lnSpc>
                <a:spcPct val="90000"/>
              </a:lnSpc>
              <a:spcBef>
                <a:spcPts val="300"/>
              </a:spcBef>
              <a:spcAft>
                <a:spcPts val="300"/>
              </a:spcAft>
              <a:buClrTx/>
              <a:buSzTx/>
              <a:buFont typeface="Arial" panose="020B0604020202020204" pitchFamily="34" charset="0"/>
              <a:buChar char="•"/>
              <a:tabLst/>
              <a:defRPr/>
            </a:pPr>
            <a:r>
              <a:rPr kumimoji="0" lang="zh-CN" altLang="en-US" sz="2000" b="0" i="0" u="none" strike="noStrike" kern="1200" cap="none" spc="0" normalizeH="0" baseline="0" noProof="0" smtClean="0">
                <a:ln>
                  <a:noFill/>
                </a:ln>
                <a:solidFill>
                  <a:schemeClr val="tx1"/>
                </a:solidFill>
                <a:effectLst/>
                <a:uLnTx/>
                <a:uFillTx/>
                <a:latin typeface="+mn-lt"/>
                <a:ea typeface="+mn-ea"/>
                <a:cs typeface="+mn-cs"/>
              </a:rPr>
              <a:t>动因：应用</a:t>
            </a:r>
            <a:r>
              <a:rPr kumimoji="0" lang="en-US" altLang="zh-CN" sz="2000" b="0" i="0" u="none" strike="noStrike" kern="1200" cap="none" spc="0" normalizeH="0" baseline="0" noProof="0" smtClean="0">
                <a:ln>
                  <a:noFill/>
                </a:ln>
                <a:solidFill>
                  <a:schemeClr val="tx1"/>
                </a:solidFill>
                <a:effectLst/>
                <a:uLnTx/>
                <a:uFillTx/>
                <a:latin typeface="+mn-lt"/>
                <a:ea typeface="+mn-ea"/>
                <a:cs typeface="+mn-cs"/>
              </a:rPr>
              <a:t>/</a:t>
            </a:r>
            <a:r>
              <a:rPr kumimoji="0" lang="zh-CN" altLang="en-US" sz="2000" b="0" i="0" u="none" strike="noStrike" kern="1200" cap="none" spc="0" normalizeH="0" baseline="0" noProof="0" smtClean="0">
                <a:ln>
                  <a:noFill/>
                </a:ln>
                <a:solidFill>
                  <a:schemeClr val="tx1"/>
                </a:solidFill>
                <a:effectLst/>
                <a:uLnTx/>
                <a:uFillTx/>
                <a:latin typeface="+mn-lt"/>
                <a:ea typeface="+mn-ea"/>
                <a:cs typeface="+mn-cs"/>
              </a:rPr>
              <a:t>工具</a:t>
            </a:r>
            <a:r>
              <a:rPr kumimoji="0" lang="en-US" altLang="zh-CN" sz="2000" b="0" i="0" u="none" strike="noStrike" kern="1200" cap="none" spc="0" normalizeH="0" baseline="0" noProof="0" smtClean="0">
                <a:ln>
                  <a:noFill/>
                </a:ln>
                <a:solidFill>
                  <a:schemeClr val="tx1"/>
                </a:solidFill>
                <a:effectLst/>
                <a:uLnTx/>
                <a:uFillTx/>
                <a:latin typeface="+mn-lt"/>
                <a:ea typeface="+mn-ea"/>
                <a:cs typeface="+mn-cs"/>
              </a:rPr>
              <a:t>/</a:t>
            </a:r>
            <a:r>
              <a:rPr kumimoji="0" lang="zh-CN" altLang="en-US" sz="2000" b="0" i="0" u="none" strike="noStrike" kern="1200" cap="none" spc="0" normalizeH="0" baseline="0" noProof="0" smtClean="0">
                <a:ln>
                  <a:noFill/>
                </a:ln>
                <a:solidFill>
                  <a:schemeClr val="tx1"/>
                </a:solidFill>
                <a:effectLst/>
                <a:uLnTx/>
                <a:uFillTx/>
                <a:latin typeface="+mn-lt"/>
                <a:ea typeface="+mn-ea"/>
                <a:cs typeface="+mn-cs"/>
              </a:rPr>
              <a:t>环境更丰富，更有利于</a:t>
            </a:r>
            <a:r>
              <a:rPr kumimoji="0" lang="zh-CN" altLang="en-US" sz="2000" b="0" i="0" u="none" strike="noStrike" kern="1200" cap="none" spc="0" normalizeH="0" baseline="0" noProof="0" smtClean="0">
                <a:ln>
                  <a:noFill/>
                </a:ln>
                <a:solidFill>
                  <a:srgbClr val="FF0000"/>
                </a:solidFill>
                <a:effectLst/>
                <a:uLnTx/>
                <a:uFillTx/>
                <a:latin typeface="+mn-lt"/>
                <a:ea typeface="+mn-ea"/>
                <a:cs typeface="+mn-cs"/>
              </a:rPr>
              <a:t>工程实践</a:t>
            </a:r>
            <a:endParaRPr kumimoji="0" lang="en-US" altLang="zh-CN" sz="2000" b="0" i="0" u="none" strike="noStrike" kern="1200" cap="none" spc="0" normalizeH="0" baseline="0" noProof="0" smtClean="0">
              <a:ln>
                <a:noFill/>
              </a:ln>
              <a:solidFill>
                <a:srgbClr val="FF0000"/>
              </a:solidFill>
              <a:effectLst/>
              <a:uLnTx/>
              <a:uFillTx/>
              <a:latin typeface="+mn-lt"/>
              <a:ea typeface="+mn-ea"/>
              <a:cs typeface="+mn-cs"/>
            </a:endParaRPr>
          </a:p>
          <a:p>
            <a:pPr marL="171450" marR="0" lvl="0" indent="-171450" algn="l" defTabSz="685800" rtl="0" eaLnBrk="1" fontAlgn="auto" latinLnBrk="0" hangingPunct="1">
              <a:lnSpc>
                <a:spcPct val="90000"/>
              </a:lnSpc>
              <a:spcBef>
                <a:spcPts val="300"/>
              </a:spcBef>
              <a:spcAft>
                <a:spcPts val="300"/>
              </a:spcAft>
              <a:buClrTx/>
              <a:buSzTx/>
              <a:buFont typeface="Wingdings" pitchFamily="2" charset="2"/>
              <a:buChar char="Ø"/>
              <a:tabLst/>
              <a:defRPr/>
            </a:pPr>
            <a:r>
              <a:rPr kumimoji="0" lang="zh-CN" altLang="en-US" sz="2400" b="1" i="0" u="none" strike="noStrike" kern="1200" cap="none" spc="0" normalizeH="0" baseline="0" noProof="0" smtClean="0">
                <a:ln>
                  <a:noFill/>
                </a:ln>
                <a:effectLst/>
                <a:uLnTx/>
                <a:uFillTx/>
                <a:latin typeface="+mn-lt"/>
                <a:ea typeface="+mn-ea"/>
                <a:cs typeface="+mn-cs"/>
              </a:rPr>
              <a:t>工程规模</a:t>
            </a:r>
            <a:r>
              <a:rPr kumimoji="0" lang="zh-CN" altLang="en-US" sz="2400" b="0" i="0" u="none" strike="noStrike" kern="1200" cap="none" spc="0" normalizeH="0" baseline="0" noProof="0" smtClean="0">
                <a:ln>
                  <a:noFill/>
                </a:ln>
                <a:solidFill>
                  <a:schemeClr val="tx1"/>
                </a:solidFill>
                <a:effectLst/>
                <a:uLnTx/>
                <a:uFillTx/>
                <a:latin typeface="+mn-lt"/>
                <a:ea typeface="+mn-ea"/>
                <a:cs typeface="+mn-cs"/>
              </a:rPr>
              <a:t>：指令规模</a:t>
            </a:r>
            <a:r>
              <a:rPr kumimoji="0" lang="en-US" altLang="zh-CN" sz="2400" b="0" i="0" u="none" strike="noStrike" kern="1200" cap="none" spc="0" normalizeH="0" baseline="0" noProof="0" smtClean="0">
                <a:ln>
                  <a:noFill/>
                </a:ln>
                <a:solidFill>
                  <a:schemeClr val="tx1"/>
                </a:solidFill>
                <a:effectLst/>
                <a:uLnTx/>
                <a:uFillTx/>
                <a:latin typeface="+mn-lt"/>
                <a:ea typeface="+mn-ea"/>
                <a:cs typeface="+mn-cs"/>
              </a:rPr>
              <a:t>50+</a:t>
            </a:r>
            <a:r>
              <a:rPr kumimoji="0" lang="zh-CN" altLang="en-US" sz="2400" b="0" i="0" u="none" strike="noStrike" kern="1200" cap="none" spc="0" normalizeH="0" baseline="0" noProof="0" smtClean="0">
                <a:ln>
                  <a:noFill/>
                </a:ln>
                <a:solidFill>
                  <a:schemeClr val="tx1"/>
                </a:solidFill>
                <a:effectLst/>
                <a:uLnTx/>
                <a:uFillTx/>
                <a:latin typeface="+mn-lt"/>
                <a:ea typeface="+mn-ea"/>
                <a:cs typeface="+mn-cs"/>
              </a:rPr>
              <a:t>以上</a:t>
            </a:r>
            <a:endParaRPr kumimoji="0" lang="en-US" altLang="zh-CN" sz="2400" b="0" i="0" u="none" strike="noStrike" kern="1200" cap="none" spc="0" normalizeH="0" baseline="0" noProof="0" smtClean="0">
              <a:ln>
                <a:noFill/>
              </a:ln>
              <a:solidFill>
                <a:schemeClr val="tx1"/>
              </a:solidFill>
              <a:effectLst/>
              <a:uLnTx/>
              <a:uFillTx/>
              <a:latin typeface="+mn-lt"/>
              <a:ea typeface="+mn-ea"/>
              <a:cs typeface="+mn-cs"/>
            </a:endParaRPr>
          </a:p>
          <a:p>
            <a:pPr marL="514350" marR="0" lvl="1" indent="-171450" algn="l" defTabSz="685800" rtl="0" eaLnBrk="1" fontAlgn="auto" latinLnBrk="0" hangingPunct="1">
              <a:lnSpc>
                <a:spcPct val="90000"/>
              </a:lnSpc>
              <a:spcBef>
                <a:spcPts val="300"/>
              </a:spcBef>
              <a:spcAft>
                <a:spcPts val="300"/>
              </a:spcAft>
              <a:buClrTx/>
              <a:buSzTx/>
              <a:buFont typeface="Arial" panose="020B0604020202020204" pitchFamily="34" charset="0"/>
              <a:buChar char="•"/>
              <a:tabLst/>
              <a:defRPr/>
            </a:pPr>
            <a:r>
              <a:rPr kumimoji="0" lang="en-US" altLang="zh-CN" sz="2000" b="0" i="0" u="none" strike="noStrike" kern="1200" cap="none" spc="0" normalizeH="0" baseline="0" noProof="0" smtClean="0">
                <a:ln>
                  <a:noFill/>
                </a:ln>
                <a:solidFill>
                  <a:schemeClr val="tx1"/>
                </a:solidFill>
                <a:effectLst/>
                <a:uLnTx/>
                <a:uFillTx/>
                <a:latin typeface="+mn-lt"/>
                <a:ea typeface="+mn-ea"/>
                <a:cs typeface="+mn-cs"/>
              </a:rPr>
              <a:t>10+</a:t>
            </a:r>
            <a:r>
              <a:rPr kumimoji="0" lang="zh-CN" altLang="en-US" sz="2000" b="0" i="0" u="none" strike="noStrike" kern="1200" cap="none" spc="0" normalizeH="0" baseline="0" noProof="0" smtClean="0">
                <a:ln>
                  <a:noFill/>
                </a:ln>
                <a:solidFill>
                  <a:schemeClr val="tx1"/>
                </a:solidFill>
                <a:effectLst/>
                <a:uLnTx/>
                <a:uFillTx/>
                <a:latin typeface="+mn-lt"/>
                <a:ea typeface="+mn-ea"/>
                <a:cs typeface="+mn-cs"/>
              </a:rPr>
              <a:t>：示意型设计</a:t>
            </a:r>
            <a:r>
              <a:rPr kumimoji="0" lang="zh-CN" altLang="zh-CN" sz="2000" b="0" i="0" u="none" strike="noStrike" kern="1200" cap="none" spc="0" normalizeH="0" baseline="0" noProof="0" smtClean="0">
                <a:ln>
                  <a:noFill/>
                </a:ln>
                <a:solidFill>
                  <a:schemeClr val="tx1"/>
                </a:solidFill>
                <a:effectLst/>
                <a:uLnTx/>
                <a:uFillTx/>
                <a:latin typeface="+mn-lt"/>
                <a:ea typeface="+mn-ea"/>
                <a:cs typeface="+mn-cs"/>
              </a:rPr>
              <a:t>，覆盖范围过小</a:t>
            </a:r>
            <a:endParaRPr kumimoji="0" lang="en-US" altLang="zh-CN" sz="2000" b="0" i="0" u="none" strike="noStrike" kern="1200" cap="none" spc="0" normalizeH="0" baseline="0" noProof="0" smtClean="0">
              <a:ln>
                <a:noFill/>
              </a:ln>
              <a:solidFill>
                <a:schemeClr val="tx1"/>
              </a:solidFill>
              <a:effectLst/>
              <a:uLnTx/>
              <a:uFillTx/>
              <a:latin typeface="+mn-lt"/>
              <a:ea typeface="+mn-ea"/>
              <a:cs typeface="+mn-cs"/>
            </a:endParaRPr>
          </a:p>
          <a:p>
            <a:pPr marL="514350" marR="0" lvl="1" indent="-171450" algn="l" defTabSz="685800" rtl="0" eaLnBrk="1" fontAlgn="auto" latinLnBrk="0" hangingPunct="1">
              <a:lnSpc>
                <a:spcPct val="90000"/>
              </a:lnSpc>
              <a:spcBef>
                <a:spcPts val="300"/>
              </a:spcBef>
              <a:spcAft>
                <a:spcPts val="300"/>
              </a:spcAft>
              <a:buClrTx/>
              <a:buSzTx/>
              <a:buFont typeface="Arial" panose="020B0604020202020204" pitchFamily="34" charset="0"/>
              <a:buChar char="•"/>
              <a:tabLst/>
              <a:defRPr/>
            </a:pPr>
            <a:r>
              <a:rPr kumimoji="0" lang="en-US" altLang="zh-CN" sz="2000" b="0" i="0" u="none" strike="noStrike" kern="1200" cap="none" spc="0" normalizeH="0" baseline="0" noProof="0" smtClean="0">
                <a:ln>
                  <a:noFill/>
                </a:ln>
                <a:solidFill>
                  <a:schemeClr val="tx1"/>
                </a:solidFill>
                <a:effectLst/>
                <a:uLnTx/>
                <a:uFillTx/>
                <a:latin typeface="+mn-lt"/>
                <a:ea typeface="+mn-ea"/>
                <a:cs typeface="+mn-cs"/>
              </a:rPr>
              <a:t>30+</a:t>
            </a:r>
            <a:r>
              <a:rPr kumimoji="0" lang="zh-CN" altLang="en-US" sz="2000" b="0" i="0" u="none" strike="noStrike" kern="1200" cap="none" spc="0" normalizeH="0" baseline="0" noProof="0" smtClean="0">
                <a:ln>
                  <a:noFill/>
                </a:ln>
                <a:solidFill>
                  <a:schemeClr val="tx1"/>
                </a:solidFill>
                <a:effectLst/>
                <a:uLnTx/>
                <a:uFillTx/>
                <a:latin typeface="+mn-lt"/>
                <a:ea typeface="+mn-ea"/>
                <a:cs typeface="+mn-cs"/>
              </a:rPr>
              <a:t>：</a:t>
            </a:r>
            <a:r>
              <a:rPr kumimoji="0" lang="zh-CN" altLang="zh-CN" sz="2000" b="0" i="0" u="none" strike="noStrike" kern="1200" cap="none" spc="0" normalizeH="0" baseline="0" noProof="0" smtClean="0">
                <a:ln>
                  <a:noFill/>
                </a:ln>
                <a:solidFill>
                  <a:schemeClr val="tx1"/>
                </a:solidFill>
                <a:effectLst/>
                <a:uLnTx/>
                <a:uFillTx/>
                <a:latin typeface="+mn-lt"/>
                <a:ea typeface="+mn-ea"/>
                <a:cs typeface="+mn-cs"/>
              </a:rPr>
              <a:t>初具规模，可运行</a:t>
            </a:r>
            <a:r>
              <a:rPr kumimoji="0" lang="zh-CN" altLang="en-US" sz="2000" b="0" i="0" u="none" strike="noStrike" kern="1200" cap="none" spc="0" normalizeH="0" baseline="0" noProof="0" smtClean="0">
                <a:ln>
                  <a:noFill/>
                </a:ln>
                <a:solidFill>
                  <a:schemeClr val="tx1"/>
                </a:solidFill>
                <a:effectLst/>
                <a:uLnTx/>
                <a:uFillTx/>
                <a:latin typeface="+mn-lt"/>
                <a:ea typeface="+mn-ea"/>
                <a:cs typeface="+mn-cs"/>
              </a:rPr>
              <a:t>小型</a:t>
            </a:r>
            <a:r>
              <a:rPr kumimoji="0" lang="zh-CN" altLang="zh-CN" sz="2000" b="0" i="0" u="none" strike="noStrike" kern="1200" cap="none" spc="0" normalizeH="0" baseline="0" noProof="0" smtClean="0">
                <a:ln>
                  <a:noFill/>
                </a:ln>
                <a:solidFill>
                  <a:schemeClr val="tx1"/>
                </a:solidFill>
                <a:effectLst/>
                <a:uLnTx/>
                <a:uFillTx/>
                <a:latin typeface="+mn-lt"/>
                <a:ea typeface="+mn-ea"/>
                <a:cs typeface="+mn-cs"/>
              </a:rPr>
              <a:t>程序</a:t>
            </a:r>
            <a:endParaRPr kumimoji="0" lang="en-US" altLang="zh-CN" sz="2000" b="0" i="0" u="none" strike="noStrike" kern="1200" cap="none" spc="0" normalizeH="0" baseline="0" noProof="0" smtClean="0">
              <a:ln>
                <a:noFill/>
              </a:ln>
              <a:solidFill>
                <a:schemeClr val="tx1"/>
              </a:solidFill>
              <a:effectLst/>
              <a:uLnTx/>
              <a:uFillTx/>
              <a:latin typeface="+mn-lt"/>
              <a:ea typeface="+mn-ea"/>
              <a:cs typeface="+mn-cs"/>
            </a:endParaRPr>
          </a:p>
          <a:p>
            <a:pPr marL="857250" marR="0" lvl="2" indent="-171450" algn="l" defTabSz="685800" rtl="0" eaLnBrk="1" fontAlgn="auto" latinLnBrk="0" hangingPunct="1">
              <a:lnSpc>
                <a:spcPct val="90000"/>
              </a:lnSpc>
              <a:spcBef>
                <a:spcPts val="300"/>
              </a:spcBef>
              <a:spcAft>
                <a:spcPts val="300"/>
              </a:spcAft>
              <a:buClrTx/>
              <a:buSzTx/>
              <a:buFont typeface="Arial" panose="020B0604020202020204" pitchFamily="34" charset="0"/>
              <a:buChar char="•"/>
              <a:tabLst/>
              <a:defRPr/>
            </a:pPr>
            <a:r>
              <a:rPr kumimoji="0" lang="zh-CN" altLang="en-US" sz="1800" b="0" i="0" u="none" strike="noStrike" kern="1200" cap="none" spc="0" normalizeH="0" baseline="0" noProof="0" smtClean="0">
                <a:ln>
                  <a:noFill/>
                </a:ln>
                <a:solidFill>
                  <a:schemeClr val="tx1"/>
                </a:solidFill>
                <a:effectLst/>
                <a:uLnTx/>
                <a:uFillTx/>
                <a:latin typeface="+mn-lt"/>
                <a:ea typeface="+mn-ea"/>
                <a:cs typeface="+mn-cs"/>
              </a:rPr>
              <a:t>指令集规模过小</a:t>
            </a:r>
            <a:r>
              <a:rPr kumimoji="0" lang="en-US" altLang="zh-CN" sz="1800" b="0" i="0" u="none" strike="noStrike" kern="1200" cap="none" spc="0" normalizeH="0" baseline="0" noProof="0" smtClean="0">
                <a:ln>
                  <a:noFill/>
                </a:ln>
                <a:solidFill>
                  <a:schemeClr val="tx1"/>
                </a:solidFill>
                <a:effectLst/>
                <a:uLnTx/>
                <a:uFillTx/>
                <a:latin typeface="+mn-lt"/>
                <a:ea typeface="+mn-ea"/>
                <a:cs typeface="+mn-cs"/>
                <a:sym typeface="Wingdings" pitchFamily="2" charset="2"/>
              </a:rPr>
              <a:t></a:t>
            </a:r>
            <a:r>
              <a:rPr kumimoji="0" lang="zh-CN" altLang="en-US" sz="1800" b="0" i="0" u="none" strike="noStrike" kern="1200" cap="none" spc="0" normalizeH="0" baseline="0" noProof="0" smtClean="0">
                <a:ln>
                  <a:noFill/>
                </a:ln>
                <a:solidFill>
                  <a:schemeClr val="tx1"/>
                </a:solidFill>
                <a:effectLst/>
                <a:uLnTx/>
                <a:uFillTx/>
                <a:latin typeface="+mn-lt"/>
                <a:ea typeface="+mn-ea"/>
                <a:cs typeface="+mn-cs"/>
                <a:sym typeface="Wingdings" pitchFamily="2" charset="2"/>
              </a:rPr>
              <a:t>难以被</a:t>
            </a:r>
            <a:r>
              <a:rPr kumimoji="0" lang="zh-CN" altLang="en-US" sz="1800" b="0" i="0" u="none" strike="noStrike" kern="1200" cap="none" spc="0" normalizeH="0" baseline="0" noProof="0" smtClean="0">
                <a:ln>
                  <a:noFill/>
                </a:ln>
                <a:solidFill>
                  <a:schemeClr val="tx1"/>
                </a:solidFill>
                <a:effectLst/>
                <a:uLnTx/>
                <a:uFillTx/>
                <a:latin typeface="+mn-lt"/>
                <a:ea typeface="+mn-ea"/>
                <a:cs typeface="+mn-cs"/>
              </a:rPr>
              <a:t>成熟工具环境支持</a:t>
            </a:r>
            <a:endParaRPr kumimoji="0" lang="en-US" altLang="zh-CN" sz="1800" b="0" i="0" u="none" strike="noStrike" kern="1200" cap="none" spc="0" normalizeH="0" baseline="0" noProof="0" smtClean="0">
              <a:ln>
                <a:noFill/>
              </a:ln>
              <a:solidFill>
                <a:schemeClr val="tx1"/>
              </a:solidFill>
              <a:effectLst/>
              <a:uLnTx/>
              <a:uFillTx/>
              <a:latin typeface="+mn-lt"/>
              <a:ea typeface="+mn-ea"/>
              <a:cs typeface="+mn-cs"/>
            </a:endParaRPr>
          </a:p>
          <a:p>
            <a:pPr marL="857250" marR="0" lvl="2" indent="-171450" algn="l" defTabSz="685800" rtl="0" eaLnBrk="1" fontAlgn="auto" latinLnBrk="0" hangingPunct="1">
              <a:lnSpc>
                <a:spcPct val="90000"/>
              </a:lnSpc>
              <a:spcBef>
                <a:spcPts val="300"/>
              </a:spcBef>
              <a:spcAft>
                <a:spcPts val="300"/>
              </a:spcAft>
              <a:buClrTx/>
              <a:buSzTx/>
              <a:buFont typeface="Arial" panose="020B0604020202020204" pitchFamily="34" charset="0"/>
              <a:buChar char="•"/>
              <a:tabLst/>
              <a:defRPr/>
            </a:pPr>
            <a:r>
              <a:rPr kumimoji="0" lang="zh-CN" altLang="zh-CN" sz="1800" b="0" i="0" u="none" strike="noStrike" kern="1200" cap="none" spc="0" normalizeH="0" baseline="0" noProof="0" smtClean="0">
                <a:ln>
                  <a:noFill/>
                </a:ln>
                <a:solidFill>
                  <a:schemeClr val="tx1"/>
                </a:solidFill>
                <a:effectLst/>
                <a:uLnTx/>
                <a:uFillTx/>
                <a:latin typeface="+mn-lt"/>
                <a:ea typeface="+mn-ea"/>
                <a:cs typeface="+mn-cs"/>
              </a:rPr>
              <a:t>手工汇编</a:t>
            </a:r>
            <a:r>
              <a:rPr kumimoji="0" lang="zh-CN" altLang="en-US" sz="1800" b="0" i="0" u="none" strike="noStrike" kern="1200" cap="none" spc="0" normalizeH="0" baseline="0" noProof="0" smtClean="0">
                <a:ln>
                  <a:noFill/>
                </a:ln>
                <a:solidFill>
                  <a:schemeClr val="tx1"/>
                </a:solidFill>
                <a:effectLst/>
                <a:uLnTx/>
                <a:uFillTx/>
                <a:latin typeface="+mn-lt"/>
                <a:ea typeface="+mn-ea"/>
                <a:cs typeface="+mn-cs"/>
              </a:rPr>
              <a:t>编写程序</a:t>
            </a:r>
            <a:r>
              <a:rPr kumimoji="0" lang="en-US" altLang="zh-CN" sz="1800" b="0" i="0" u="none" strike="noStrike" kern="1200" cap="none" spc="0" normalizeH="0" baseline="0" noProof="0" smtClean="0">
                <a:ln>
                  <a:noFill/>
                </a:ln>
                <a:solidFill>
                  <a:schemeClr val="tx1"/>
                </a:solidFill>
                <a:effectLst/>
                <a:uLnTx/>
                <a:uFillTx/>
                <a:latin typeface="+mn-lt"/>
                <a:ea typeface="+mn-ea"/>
                <a:cs typeface="+mn-cs"/>
                <a:sym typeface="Wingdings" pitchFamily="2" charset="2"/>
              </a:rPr>
              <a:t></a:t>
            </a:r>
            <a:r>
              <a:rPr kumimoji="0" lang="zh-CN" altLang="en-US" sz="1800" b="0" i="0" u="none" strike="noStrike" kern="1200" cap="none" spc="0" normalizeH="0" baseline="0" noProof="0" smtClean="0">
                <a:ln>
                  <a:noFill/>
                </a:ln>
                <a:solidFill>
                  <a:schemeClr val="tx1"/>
                </a:solidFill>
                <a:effectLst/>
                <a:uLnTx/>
                <a:uFillTx/>
                <a:latin typeface="+mn-lt"/>
                <a:ea typeface="+mn-ea"/>
                <a:cs typeface="+mn-cs"/>
                <a:sym typeface="Wingdings" pitchFamily="2" charset="2"/>
              </a:rPr>
              <a:t>验证不充分</a:t>
            </a:r>
            <a:endParaRPr kumimoji="0" lang="en-US" altLang="zh-CN" sz="1800" b="0" i="0" u="none" strike="noStrike" kern="1200" cap="none" spc="0" normalizeH="0" baseline="0" noProof="0" smtClean="0">
              <a:ln>
                <a:noFill/>
              </a:ln>
              <a:solidFill>
                <a:schemeClr val="tx1"/>
              </a:solidFill>
              <a:effectLst/>
              <a:uLnTx/>
              <a:uFillTx/>
              <a:latin typeface="+mn-lt"/>
              <a:ea typeface="+mn-ea"/>
              <a:cs typeface="+mn-cs"/>
            </a:endParaRPr>
          </a:p>
          <a:p>
            <a:pPr marL="514350" marR="0" lvl="1" indent="-171450" algn="l" defTabSz="685800" rtl="0" eaLnBrk="1" fontAlgn="auto" latinLnBrk="0" hangingPunct="1">
              <a:lnSpc>
                <a:spcPct val="90000"/>
              </a:lnSpc>
              <a:spcBef>
                <a:spcPts val="300"/>
              </a:spcBef>
              <a:spcAft>
                <a:spcPts val="300"/>
              </a:spcAft>
              <a:buClrTx/>
              <a:buSzTx/>
              <a:buFont typeface="Arial" panose="020B0604020202020204" pitchFamily="34" charset="0"/>
              <a:buChar char="•"/>
              <a:tabLst/>
              <a:defRPr/>
            </a:pPr>
            <a:r>
              <a:rPr kumimoji="0" lang="en-US" altLang="zh-CN" sz="2000" b="0" i="0" u="none" strike="noStrike" kern="1200" cap="none" spc="0" normalizeH="0" baseline="0" noProof="0" smtClean="0">
                <a:ln>
                  <a:noFill/>
                </a:ln>
                <a:solidFill>
                  <a:schemeClr val="tx1"/>
                </a:solidFill>
                <a:effectLst/>
                <a:uLnTx/>
                <a:uFillTx/>
                <a:latin typeface="+mn-lt"/>
                <a:ea typeface="+mn-ea"/>
                <a:cs typeface="+mn-cs"/>
              </a:rPr>
              <a:t>50+</a:t>
            </a:r>
            <a:r>
              <a:rPr kumimoji="0" lang="zh-CN" altLang="en-US" sz="2000" b="0" i="0" u="none" strike="noStrike" kern="1200" cap="none" spc="0" normalizeH="0" baseline="0" noProof="0" smtClean="0">
                <a:ln>
                  <a:noFill/>
                </a:ln>
                <a:solidFill>
                  <a:schemeClr val="tx1"/>
                </a:solidFill>
                <a:effectLst/>
                <a:uLnTx/>
                <a:uFillTx/>
                <a:latin typeface="+mn-lt"/>
                <a:ea typeface="+mn-ea"/>
                <a:cs typeface="+mn-cs"/>
              </a:rPr>
              <a:t>：可运行</a:t>
            </a:r>
            <a:r>
              <a:rPr kumimoji="0" lang="zh-CN" altLang="zh-CN" sz="2000" b="0" i="0" u="none" strike="noStrike" kern="1200" cap="none" spc="0" normalizeH="0" baseline="0" noProof="0" smtClean="0">
                <a:ln>
                  <a:noFill/>
                </a:ln>
                <a:solidFill>
                  <a:schemeClr val="tx1"/>
                </a:solidFill>
                <a:effectLst/>
                <a:uLnTx/>
                <a:uFillTx/>
                <a:latin typeface="+mn-lt"/>
                <a:ea typeface="+mn-ea"/>
                <a:cs typeface="+mn-cs"/>
              </a:rPr>
              <a:t>软件，</a:t>
            </a:r>
            <a:r>
              <a:rPr kumimoji="0" lang="zh-CN" altLang="en-US" sz="2000" b="0" i="0" u="none" strike="noStrike" kern="1200" cap="none" spc="0" normalizeH="0" baseline="0" noProof="0" smtClean="0">
                <a:ln>
                  <a:noFill/>
                </a:ln>
                <a:solidFill>
                  <a:schemeClr val="tx1"/>
                </a:solidFill>
                <a:effectLst/>
                <a:uLnTx/>
                <a:uFillTx/>
                <a:latin typeface="+mn-lt"/>
                <a:ea typeface="+mn-ea"/>
                <a:cs typeface="+mn-cs"/>
              </a:rPr>
              <a:t>特别是</a:t>
            </a:r>
            <a:r>
              <a:rPr kumimoji="0" lang="en-US" altLang="zh-CN" sz="2000" b="0" i="0" u="none" strike="noStrike" kern="1200" cap="none" spc="0" normalizeH="0" baseline="0" noProof="0" smtClean="0">
                <a:ln>
                  <a:noFill/>
                </a:ln>
                <a:solidFill>
                  <a:srgbClr val="FF0000"/>
                </a:solidFill>
                <a:effectLst/>
                <a:uLnTx/>
                <a:uFillTx/>
                <a:latin typeface="+mn-lt"/>
                <a:ea typeface="+mn-ea"/>
                <a:cs typeface="+mn-cs"/>
              </a:rPr>
              <a:t>OS</a:t>
            </a:r>
            <a:endParaRPr kumimoji="0" lang="en-US" altLang="zh-CN" sz="2000" b="0" i="0" u="none" strike="noStrike" kern="1200" cap="none" spc="0" normalizeH="0" baseline="0" noProof="0" smtClean="0">
              <a:ln>
                <a:noFill/>
              </a:ln>
              <a:solidFill>
                <a:schemeClr val="tx1"/>
              </a:solidFill>
              <a:effectLst/>
              <a:uLnTx/>
              <a:uFillTx/>
              <a:latin typeface="+mn-lt"/>
              <a:ea typeface="+mn-ea"/>
              <a:cs typeface="+mn-cs"/>
            </a:endParaRPr>
          </a:p>
          <a:p>
            <a:pPr marL="857250" marR="0" lvl="2" indent="-171450" algn="l" defTabSz="685800" rtl="0" eaLnBrk="1" fontAlgn="auto" latinLnBrk="0" hangingPunct="1">
              <a:lnSpc>
                <a:spcPct val="90000"/>
              </a:lnSpc>
              <a:spcBef>
                <a:spcPts val="300"/>
              </a:spcBef>
              <a:spcAft>
                <a:spcPts val="300"/>
              </a:spcAft>
              <a:buClrTx/>
              <a:buSzTx/>
              <a:buFont typeface="Arial" panose="020B0604020202020204" pitchFamily="34" charset="0"/>
              <a:buChar char="•"/>
              <a:tabLst/>
              <a:defRPr/>
            </a:pPr>
            <a:r>
              <a:rPr kumimoji="0" lang="zh-CN" altLang="en-US" sz="1800" b="0" i="0" u="none" strike="noStrike" kern="1200" cap="none" spc="0" normalizeH="0" baseline="0" noProof="0" smtClean="0">
                <a:ln>
                  <a:noFill/>
                </a:ln>
                <a:solidFill>
                  <a:schemeClr val="tx1"/>
                </a:solidFill>
                <a:effectLst/>
                <a:uLnTx/>
                <a:uFillTx/>
                <a:latin typeface="+mn-lt"/>
                <a:ea typeface="+mn-ea"/>
                <a:cs typeface="+mn-cs"/>
              </a:rPr>
              <a:t>定点为主，少量系统功能相关指令：中断</a:t>
            </a:r>
            <a:r>
              <a:rPr kumimoji="0" lang="en-US" altLang="zh-CN" sz="1800" b="0" i="0" u="none" strike="noStrike" kern="1200" cap="none" spc="0" normalizeH="0" baseline="0" noProof="0" smtClean="0">
                <a:ln>
                  <a:noFill/>
                </a:ln>
                <a:solidFill>
                  <a:schemeClr val="tx1"/>
                </a:solidFill>
                <a:effectLst/>
                <a:uLnTx/>
                <a:uFillTx/>
                <a:latin typeface="+mn-lt"/>
                <a:ea typeface="+mn-ea"/>
                <a:cs typeface="+mn-cs"/>
              </a:rPr>
              <a:t>/</a:t>
            </a:r>
            <a:r>
              <a:rPr kumimoji="0" lang="zh-CN" altLang="en-US" sz="1800" b="0" i="0" u="none" strike="noStrike" kern="1200" cap="none" spc="0" normalizeH="0" baseline="0" noProof="0" smtClean="0">
                <a:ln>
                  <a:noFill/>
                </a:ln>
                <a:solidFill>
                  <a:schemeClr val="tx1"/>
                </a:solidFill>
                <a:effectLst/>
                <a:uLnTx/>
                <a:uFillTx/>
                <a:latin typeface="+mn-lt"/>
                <a:ea typeface="+mn-ea"/>
                <a:cs typeface="+mn-cs"/>
              </a:rPr>
              <a:t>异常</a:t>
            </a:r>
            <a:endParaRPr kumimoji="0" lang="en-US" altLang="zh-CN" sz="1800" b="0" i="0" u="none" strike="noStrike" kern="1200" cap="none" spc="0" normalizeH="0" baseline="0" noProof="0" smtClean="0">
              <a:ln>
                <a:noFill/>
              </a:ln>
              <a:solidFill>
                <a:schemeClr val="tx1"/>
              </a:solidFill>
              <a:effectLst/>
              <a:uLnTx/>
              <a:uFillTx/>
              <a:latin typeface="+mn-lt"/>
              <a:ea typeface="+mn-ea"/>
              <a:cs typeface="+mn-cs"/>
            </a:endParaRPr>
          </a:p>
          <a:p>
            <a:pPr marL="857250" marR="0" lvl="2" indent="-171450" algn="l" defTabSz="685800" rtl="0" eaLnBrk="1" fontAlgn="auto" latinLnBrk="0" hangingPunct="1">
              <a:lnSpc>
                <a:spcPct val="90000"/>
              </a:lnSpc>
              <a:spcBef>
                <a:spcPts val="300"/>
              </a:spcBef>
              <a:spcAft>
                <a:spcPts val="300"/>
              </a:spcAft>
              <a:buClrTx/>
              <a:buSzTx/>
              <a:buFont typeface="Arial" panose="020B0604020202020204" pitchFamily="34" charset="0"/>
              <a:buChar char="•"/>
              <a:tabLst/>
              <a:defRPr/>
            </a:pPr>
            <a:r>
              <a:rPr kumimoji="0" lang="zh-CN" altLang="en-US" sz="1800" b="0" i="0" u="none" strike="noStrike" kern="1200" cap="none" spc="0" normalizeH="0" baseline="0" noProof="0" smtClean="0">
                <a:ln>
                  <a:noFill/>
                </a:ln>
                <a:solidFill>
                  <a:schemeClr val="tx1"/>
                </a:solidFill>
                <a:effectLst/>
                <a:uLnTx/>
                <a:uFillTx/>
                <a:latin typeface="+mn-lt"/>
                <a:ea typeface="+mn-ea"/>
                <a:cs typeface="+mn-cs"/>
              </a:rPr>
              <a:t>指令集规模已可被</a:t>
            </a:r>
            <a:r>
              <a:rPr kumimoji="0" lang="en-US" altLang="zh-CN" sz="1800" b="0" i="0" u="none" strike="noStrike" kern="1200" cap="none" spc="0" normalizeH="0" baseline="0" noProof="0" smtClean="0">
                <a:ln>
                  <a:noFill/>
                </a:ln>
                <a:solidFill>
                  <a:schemeClr val="tx1"/>
                </a:solidFill>
                <a:effectLst/>
                <a:uLnTx/>
                <a:uFillTx/>
                <a:latin typeface="+mn-lt"/>
                <a:ea typeface="+mn-ea"/>
                <a:cs typeface="+mn-cs"/>
              </a:rPr>
              <a:t>GCC</a:t>
            </a:r>
            <a:r>
              <a:rPr kumimoji="0" lang="zh-CN" altLang="en-US" sz="1800" b="0" i="0" u="none" strike="noStrike" kern="1200" cap="none" spc="0" normalizeH="0" baseline="0" noProof="0" smtClean="0">
                <a:ln>
                  <a:noFill/>
                </a:ln>
                <a:solidFill>
                  <a:schemeClr val="tx1"/>
                </a:solidFill>
                <a:effectLst/>
                <a:uLnTx/>
                <a:uFillTx/>
                <a:latin typeface="+mn-lt"/>
                <a:ea typeface="+mn-ea"/>
                <a:cs typeface="+mn-cs"/>
              </a:rPr>
              <a:t>支持</a:t>
            </a:r>
            <a:endParaRPr kumimoji="0" lang="en-US" altLang="zh-CN" sz="1800" b="0" i="0" u="none" strike="noStrike" kern="1200" cap="none" spc="0" normalizeH="0" baseline="0" noProof="0" smtClean="0">
              <a:ln>
                <a:noFill/>
              </a:ln>
              <a:solidFill>
                <a:schemeClr val="tx1"/>
              </a:solidFill>
              <a:effectLst/>
              <a:uLnTx/>
              <a:uFillTx/>
              <a:latin typeface="+mn-lt"/>
              <a:ea typeface="+mn-ea"/>
              <a:cs typeface="+mn-cs"/>
            </a:endParaRPr>
          </a:p>
          <a:p>
            <a:pPr marL="171450" marR="0" lvl="0" indent="-171450" algn="l" defTabSz="685800" rtl="0" eaLnBrk="1" fontAlgn="auto" latinLnBrk="0" hangingPunct="1">
              <a:lnSpc>
                <a:spcPct val="90000"/>
              </a:lnSpc>
              <a:spcBef>
                <a:spcPts val="300"/>
              </a:spcBef>
              <a:spcAft>
                <a:spcPts val="300"/>
              </a:spcAft>
              <a:buClrTx/>
              <a:buSzTx/>
              <a:buFont typeface="Wingdings" pitchFamily="2" charset="2"/>
              <a:buChar char="Ø"/>
              <a:tabLst/>
              <a:defRPr/>
            </a:pPr>
            <a:r>
              <a:rPr kumimoji="0" lang="zh-CN" altLang="en-US" sz="2400" b="1" i="0" u="none" strike="noStrike" kern="1200" cap="none" spc="0" normalizeH="0" baseline="0" noProof="0" smtClean="0">
                <a:ln>
                  <a:noFill/>
                </a:ln>
                <a:effectLst/>
                <a:uLnTx/>
                <a:uFillTx/>
                <a:latin typeface="+mn-lt"/>
                <a:ea typeface="+mn-ea"/>
                <a:cs typeface="+mn-cs"/>
              </a:rPr>
              <a:t>工程方法</a:t>
            </a:r>
            <a:r>
              <a:rPr kumimoji="0" lang="zh-CN" altLang="en-US" sz="2400" b="0" i="0" u="none" strike="noStrike" kern="1200" cap="none" spc="0" normalizeH="0" baseline="0" noProof="0" smtClean="0">
                <a:ln>
                  <a:noFill/>
                </a:ln>
                <a:solidFill>
                  <a:schemeClr val="tx1"/>
                </a:solidFill>
                <a:effectLst/>
                <a:uLnTx/>
                <a:uFillTx/>
                <a:latin typeface="+mn-lt"/>
                <a:ea typeface="+mn-ea"/>
                <a:cs typeface="+mn-cs"/>
              </a:rPr>
              <a:t>：数据通路、控制器设计的工程化方法</a:t>
            </a:r>
            <a:endParaRPr kumimoji="0" lang="en-US" altLang="zh-CN" sz="2400" b="0" i="0" u="none" strike="noStrike" kern="1200" cap="none" spc="0" normalizeH="0" baseline="0" noProof="0" smtClean="0">
              <a:ln>
                <a:noFill/>
              </a:ln>
              <a:solidFill>
                <a:schemeClr val="tx1"/>
              </a:solidFill>
              <a:effectLst/>
              <a:uLnTx/>
              <a:uFillTx/>
              <a:latin typeface="+mn-lt"/>
              <a:ea typeface="+mn-ea"/>
              <a:cs typeface="+mn-cs"/>
            </a:endParaRPr>
          </a:p>
          <a:p>
            <a:pPr marL="514350" marR="0" lvl="1" indent="-171450" algn="l" defTabSz="685800" rtl="0" eaLnBrk="1" fontAlgn="auto" latinLnBrk="0" hangingPunct="1">
              <a:lnSpc>
                <a:spcPct val="90000"/>
              </a:lnSpc>
              <a:spcBef>
                <a:spcPts val="300"/>
              </a:spcBef>
              <a:spcAft>
                <a:spcPts val="300"/>
              </a:spcAft>
              <a:buClrTx/>
              <a:buSzTx/>
              <a:buFont typeface="Arial" panose="020B0604020202020204" pitchFamily="34" charset="0"/>
              <a:buChar char="•"/>
              <a:tabLst/>
              <a:defRPr/>
            </a:pPr>
            <a:r>
              <a:rPr kumimoji="0" lang="zh-CN" altLang="en-US" sz="2000" b="0" i="0" u="none" strike="noStrike" kern="1200" cap="none" spc="0" normalizeH="0" baseline="0" noProof="0" smtClean="0">
                <a:ln>
                  <a:noFill/>
                </a:ln>
                <a:solidFill>
                  <a:schemeClr val="tx1"/>
                </a:solidFill>
                <a:effectLst/>
                <a:uLnTx/>
                <a:uFillTx/>
                <a:latin typeface="+mn-lt"/>
                <a:ea typeface="+mn-ea"/>
                <a:cs typeface="+mn-cs"/>
              </a:rPr>
              <a:t>好的工程化方法应具有一般性，能将系统的复杂度控制在合理的范围内</a:t>
            </a:r>
            <a:endParaRPr kumimoji="0" lang="en-US" altLang="zh-CN" sz="2000" b="0" i="0" u="none" strike="noStrike" kern="1200" cap="none" spc="0" normalizeH="0" baseline="0" noProof="0" smtClean="0">
              <a:ln>
                <a:noFill/>
              </a:ln>
              <a:solidFill>
                <a:schemeClr val="tx1"/>
              </a:solidFill>
              <a:effectLst/>
              <a:uLnTx/>
              <a:uFillTx/>
              <a:latin typeface="+mn-lt"/>
              <a:ea typeface="+mn-ea"/>
              <a:cs typeface="+mn-cs"/>
            </a:endParaRPr>
          </a:p>
          <a:p>
            <a:pPr marL="514350" marR="0" lvl="1" indent="-171450" algn="l" defTabSz="685800" rtl="0" eaLnBrk="1" fontAlgn="auto" latinLnBrk="0" hangingPunct="1">
              <a:lnSpc>
                <a:spcPct val="90000"/>
              </a:lnSpc>
              <a:spcBef>
                <a:spcPts val="300"/>
              </a:spcBef>
              <a:spcAft>
                <a:spcPts val="300"/>
              </a:spcAft>
              <a:buClrTx/>
              <a:buSzTx/>
              <a:buFont typeface="Arial" panose="020B0604020202020204" pitchFamily="34" charset="0"/>
              <a:buChar char="•"/>
              <a:tabLst/>
              <a:defRPr/>
            </a:pPr>
            <a:r>
              <a:rPr kumimoji="0" lang="zh-CN" altLang="en-US" sz="2000" b="0" i="0" u="none" strike="noStrike" kern="1200" cap="none" spc="0" normalizeH="0" baseline="0" noProof="0" smtClean="0">
                <a:ln>
                  <a:noFill/>
                </a:ln>
                <a:solidFill>
                  <a:schemeClr val="tx1"/>
                </a:solidFill>
                <a:effectLst/>
                <a:uLnTx/>
                <a:uFillTx/>
                <a:latin typeface="+mn-lt"/>
                <a:ea typeface="+mn-ea"/>
                <a:cs typeface="+mn-cs"/>
              </a:rPr>
              <a:t>学生按照方法可以一步步的完成</a:t>
            </a:r>
            <a:r>
              <a:rPr kumimoji="0" lang="en-US" altLang="zh-CN" sz="2000" b="0" i="0" u="none" strike="noStrike" kern="1200" cap="none" spc="0" normalizeH="0" baseline="0" noProof="0" smtClean="0">
                <a:ln>
                  <a:noFill/>
                </a:ln>
                <a:solidFill>
                  <a:schemeClr val="tx1"/>
                </a:solidFill>
                <a:effectLst/>
                <a:uLnTx/>
                <a:uFillTx/>
                <a:latin typeface="+mn-lt"/>
                <a:ea typeface="+mn-ea"/>
                <a:cs typeface="+mn-cs"/>
              </a:rPr>
              <a:t>CPU</a:t>
            </a:r>
            <a:r>
              <a:rPr kumimoji="0" lang="zh-CN" altLang="en-US" sz="2000" b="0" i="0" u="none" strike="noStrike" kern="1200" cap="none" spc="0" normalizeH="0" baseline="0" noProof="0" smtClean="0">
                <a:ln>
                  <a:noFill/>
                </a:ln>
                <a:solidFill>
                  <a:schemeClr val="tx1"/>
                </a:solidFill>
                <a:effectLst/>
                <a:uLnTx/>
                <a:uFillTx/>
                <a:latin typeface="+mn-lt"/>
                <a:ea typeface="+mn-ea"/>
                <a:cs typeface="+mn-cs"/>
              </a:rPr>
              <a:t>设计</a:t>
            </a:r>
            <a:endParaRPr kumimoji="0" lang="en-US" altLang="zh-CN" sz="20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
          <p:cNvSpPr>
            <a:spLocks noGrp="1"/>
          </p:cNvSpPr>
          <p:nvPr>
            <p:ph idx="1"/>
          </p:nvPr>
        </p:nvSpPr>
        <p:spPr>
          <a:xfrm>
            <a:off x="123825" y="800625"/>
            <a:ext cx="9020175" cy="424168"/>
          </a:xfrm>
        </p:spPr>
        <p:txBody>
          <a:bodyPr/>
          <a:lstStyle/>
          <a:p>
            <a:r>
              <a:rPr lang="en-US" altLang="zh-CN" b="1" smtClean="0">
                <a:latin typeface="微软雅黑" pitchFamily="34" charset="-122"/>
                <a:ea typeface="微软雅黑" pitchFamily="34" charset="-122"/>
              </a:rPr>
              <a:t>CPU</a:t>
            </a:r>
            <a:r>
              <a:rPr lang="zh-CN" altLang="en-US" b="1" smtClean="0">
                <a:latin typeface="微软雅黑" pitchFamily="34" charset="-122"/>
                <a:ea typeface="微软雅黑" pitchFamily="34" charset="-122"/>
              </a:rPr>
              <a:t>开发工程化方法</a:t>
            </a:r>
            <a:r>
              <a:rPr lang="zh-CN" altLang="en-US" smtClean="0">
                <a:latin typeface="微软雅黑" pitchFamily="34" charset="-122"/>
                <a:ea typeface="微软雅黑" pitchFamily="34" charset="-122"/>
              </a:rPr>
              <a:t>：</a:t>
            </a:r>
            <a:r>
              <a:rPr lang="zh-CN" altLang="en-US" b="1" smtClean="0"/>
              <a:t>大幅度降低</a:t>
            </a:r>
            <a:r>
              <a:rPr lang="en-US" altLang="zh-CN" b="1" smtClean="0"/>
              <a:t>CPU</a:t>
            </a:r>
            <a:r>
              <a:rPr lang="zh-CN" altLang="en-US" b="1" smtClean="0"/>
              <a:t>开发复杂度。</a:t>
            </a:r>
          </a:p>
        </p:txBody>
      </p:sp>
      <p:sp>
        <p:nvSpPr>
          <p:cNvPr id="8"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平台：计算机组成在线实验</a:t>
            </a:r>
          </a:p>
        </p:txBody>
      </p:sp>
      <p:pic>
        <p:nvPicPr>
          <p:cNvPr id="107523" name="Picture 3" descr="http://educg.net/computer/cpu.png"/>
          <p:cNvPicPr>
            <a:picLocks noChangeAspect="1" noChangeArrowheads="1"/>
          </p:cNvPicPr>
          <p:nvPr/>
        </p:nvPicPr>
        <p:blipFill>
          <a:blip r:embed="rId3" cstate="print"/>
          <a:srcRect/>
          <a:stretch>
            <a:fillRect/>
          </a:stretch>
        </p:blipFill>
        <p:spPr bwMode="auto">
          <a:xfrm>
            <a:off x="41945" y="1342240"/>
            <a:ext cx="9043332" cy="3145870"/>
          </a:xfrm>
          <a:prstGeom prst="rect">
            <a:avLst/>
          </a:prstGeom>
          <a:noFill/>
        </p:spPr>
      </p:pic>
      <p:sp>
        <p:nvSpPr>
          <p:cNvPr id="22" name="矩形 21"/>
          <p:cNvSpPr/>
          <p:nvPr/>
        </p:nvSpPr>
        <p:spPr>
          <a:xfrm>
            <a:off x="104863" y="4635723"/>
            <a:ext cx="4572000" cy="377411"/>
          </a:xfrm>
          <a:prstGeom prst="rect">
            <a:avLst/>
          </a:prstGeom>
        </p:spPr>
        <p:txBody>
          <a:bodyPr>
            <a:spAutoFit/>
          </a:bodyPr>
          <a:lstStyle/>
          <a:p>
            <a:pPr>
              <a:lnSpc>
                <a:spcPct val="150000"/>
              </a:lnSpc>
              <a:buFont typeface="Arial" pitchFamily="34" charset="0"/>
              <a:buChar char="•"/>
            </a:pPr>
            <a:r>
              <a:rPr lang="en-US" altLang="zh-CN" sz="1400" smtClean="0">
                <a:latin typeface="微软雅黑" pitchFamily="34" charset="-122"/>
                <a:ea typeface="微软雅黑" pitchFamily="34" charset="-122"/>
              </a:rPr>
              <a:t> CPU</a:t>
            </a:r>
            <a:r>
              <a:rPr lang="zh-CN" altLang="en-US" sz="1400" smtClean="0">
                <a:latin typeface="微软雅黑" pitchFamily="34" charset="-122"/>
                <a:ea typeface="微软雅黑" pitchFamily="34" charset="-122"/>
              </a:rPr>
              <a:t>结构表达为部件集合关系及输入输出拓扑关系。</a:t>
            </a:r>
          </a:p>
        </p:txBody>
      </p:sp>
      <p:sp>
        <p:nvSpPr>
          <p:cNvPr id="24" name="矩形 23"/>
          <p:cNvSpPr/>
          <p:nvPr/>
        </p:nvSpPr>
        <p:spPr>
          <a:xfrm>
            <a:off x="4750614" y="4656722"/>
            <a:ext cx="4310795" cy="377411"/>
          </a:xfrm>
          <a:prstGeom prst="rect">
            <a:avLst/>
          </a:prstGeom>
        </p:spPr>
        <p:txBody>
          <a:bodyPr wrap="none">
            <a:spAutoFit/>
          </a:bodyPr>
          <a:lstStyle/>
          <a:p>
            <a:pPr>
              <a:lnSpc>
                <a:spcPct val="150000"/>
              </a:lnSpc>
              <a:buFont typeface="Arial" pitchFamily="34" charset="0"/>
              <a:buChar char="•"/>
            </a:pPr>
            <a:r>
              <a:rPr lang="zh-CN" altLang="en-US" sz="1200" smtClean="0">
                <a:latin typeface="微软雅黑" pitchFamily="34" charset="-122"/>
                <a:ea typeface="微软雅黑" pitchFamily="34" charset="-122"/>
              </a:rPr>
              <a:t> </a:t>
            </a:r>
            <a:r>
              <a:rPr lang="zh-CN" altLang="en-US" sz="1400" smtClean="0">
                <a:latin typeface="微软雅黑" pitchFamily="34" charset="-122"/>
                <a:ea typeface="微软雅黑" pitchFamily="34" charset="-122"/>
              </a:rPr>
              <a:t>基于生产者</a:t>
            </a:r>
            <a:r>
              <a:rPr lang="en-US" altLang="zh-CN" sz="1400" smtClean="0">
                <a:latin typeface="微软雅黑" pitchFamily="34" charset="-122"/>
                <a:ea typeface="微软雅黑" pitchFamily="34" charset="-122"/>
              </a:rPr>
              <a:t>/</a:t>
            </a:r>
            <a:r>
              <a:rPr lang="zh-CN" altLang="en-US" sz="1400" smtClean="0">
                <a:latin typeface="微软雅黑" pitchFamily="34" charset="-122"/>
                <a:ea typeface="微软雅黑" pitchFamily="34" charset="-122"/>
              </a:rPr>
              <a:t>消费者模型构造冲突分析与策略矩阵。</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
          <p:cNvSpPr>
            <a:spLocks noGrp="1"/>
          </p:cNvSpPr>
          <p:nvPr>
            <p:ph idx="1"/>
          </p:nvPr>
        </p:nvSpPr>
        <p:spPr>
          <a:xfrm>
            <a:off x="123825" y="792236"/>
            <a:ext cx="9020175" cy="466113"/>
          </a:xfrm>
        </p:spPr>
        <p:txBody>
          <a:bodyPr/>
          <a:lstStyle/>
          <a:p>
            <a:r>
              <a:rPr lang="zh-CN" altLang="en-US" b="1" dirty="0" smtClean="0">
                <a:latin typeface="微软雅黑" pitchFamily="34" charset="-122"/>
                <a:ea typeface="微软雅黑" pitchFamily="34" charset="-122"/>
              </a:rPr>
              <a:t>计算机组成在线实验</a:t>
            </a:r>
            <a:r>
              <a:rPr lang="zh-CN" altLang="en-US" dirty="0" smtClean="0">
                <a:latin typeface="微软雅黑" pitchFamily="34" charset="-122"/>
                <a:ea typeface="微软雅黑" pitchFamily="34" charset="-122"/>
              </a:rPr>
              <a:t>：</a:t>
            </a:r>
            <a:r>
              <a:rPr lang="zh-CN" altLang="en-US" b="1" dirty="0" smtClean="0"/>
              <a:t>支持自动评测的在线实验体系</a:t>
            </a:r>
            <a:endParaRPr lang="en-US" altLang="zh-CN" dirty="0" smtClean="0">
              <a:latin typeface="微软雅黑" pitchFamily="34" charset="-122"/>
              <a:ea typeface="微软雅黑" pitchFamily="34" charset="-122"/>
            </a:endParaRPr>
          </a:p>
        </p:txBody>
      </p:sp>
      <p:sp>
        <p:nvSpPr>
          <p:cNvPr id="8"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平台：计算机组成在线实验</a:t>
            </a:r>
          </a:p>
        </p:txBody>
      </p:sp>
      <p:sp>
        <p:nvSpPr>
          <p:cNvPr id="185345" name="Rectangle 1"/>
          <p:cNvSpPr>
            <a:spLocks noChangeArrowheads="1"/>
          </p:cNvSpPr>
          <p:nvPr/>
        </p:nvSpPr>
        <p:spPr bwMode="auto">
          <a:xfrm>
            <a:off x="184558" y="1296580"/>
            <a:ext cx="2978092" cy="1638086"/>
          </a:xfrm>
          <a:prstGeom prst="rect">
            <a:avLst/>
          </a:prstGeom>
          <a:noFill/>
          <a:ln w="9525">
            <a:noFill/>
            <a:miter lim="800000"/>
            <a:headEnd/>
            <a:tailEnd/>
          </a:ln>
          <a:effectLst/>
        </p:spPr>
        <p:txBody>
          <a:bodyPr vert="horz" wrap="square" lIns="0" tIns="57132" rIns="91440" bIns="114264" numCol="1" anchor="ctr" anchorCtr="0" compatLnSpc="1">
            <a:prstTxWarp prst="textNoShape">
              <a:avLst/>
            </a:prstTxWarp>
            <a:spAutoFit/>
          </a:bodyPr>
          <a:lstStyle/>
          <a:p>
            <a:pPr>
              <a:lnSpc>
                <a:spcPct val="150000"/>
              </a:lnSpc>
            </a:pPr>
            <a:r>
              <a:rPr lang="zh-CN" altLang="en-US" sz="1300" b="1" dirty="0" smtClean="0">
                <a:latin typeface="微软雅黑" pitchFamily="34" charset="-122"/>
                <a:ea typeface="微软雅黑" pitchFamily="34" charset="-122"/>
                <a:cs typeface="宋体" pitchFamily="2" charset="-122"/>
              </a:rPr>
              <a:t>基于</a:t>
            </a:r>
            <a:r>
              <a:rPr lang="en-US" altLang="zh-CN" sz="1300" b="1" dirty="0" smtClean="0">
                <a:latin typeface="微软雅黑" pitchFamily="34" charset="-122"/>
                <a:ea typeface="微软雅黑" pitchFamily="34" charset="-122"/>
                <a:cs typeface="宋体" pitchFamily="2" charset="-122"/>
              </a:rPr>
              <a:t>B/S</a:t>
            </a:r>
            <a:r>
              <a:rPr lang="zh-CN" altLang="en-US" sz="1300" b="1" dirty="0" smtClean="0">
                <a:latin typeface="微软雅黑" pitchFamily="34" charset="-122"/>
                <a:ea typeface="微软雅黑" pitchFamily="34" charset="-122"/>
                <a:cs typeface="宋体" pitchFamily="2" charset="-122"/>
              </a:rPr>
              <a:t>架构的自动评测系统</a:t>
            </a:r>
            <a:endParaRPr lang="en-US" altLang="zh-CN" sz="1300" b="1" dirty="0" smtClean="0">
              <a:latin typeface="微软雅黑" pitchFamily="34" charset="-122"/>
              <a:ea typeface="微软雅黑" pitchFamily="34" charset="-122"/>
              <a:cs typeface="宋体" pitchFamily="2" charset="-122"/>
            </a:endParaRPr>
          </a:p>
          <a:p>
            <a:pPr>
              <a:lnSpc>
                <a:spcPct val="150000"/>
              </a:lnSpc>
            </a:pPr>
            <a:r>
              <a:rPr lang="zh-CN" altLang="en-US" sz="1300" dirty="0" smtClean="0">
                <a:latin typeface="微软雅黑" pitchFamily="34" charset="-122"/>
                <a:ea typeface="微软雅黑" pitchFamily="34" charset="-122"/>
              </a:rPr>
              <a:t>自动化评价学生提交的实验代码。在线自动化测试使得严谨完善的测试成为可能，同时测试结果的统计分析有力支撑了教学设计</a:t>
            </a:r>
            <a:r>
              <a:rPr lang="zh-CN" altLang="en-US" sz="1300" smtClean="0">
                <a:latin typeface="微软雅黑" pitchFamily="34" charset="-122"/>
                <a:ea typeface="微软雅黑" pitchFamily="34" charset="-122"/>
              </a:rPr>
              <a:t>改进。</a:t>
            </a:r>
            <a:endParaRPr kumimoji="0" lang="zh-CN" sz="1800" b="0" i="0" u="none" strike="noStrike" cap="none" normalizeH="0" baseline="0" dirty="0" smtClean="0">
              <a:ln>
                <a:noFill/>
              </a:ln>
              <a:effectLst/>
              <a:latin typeface="微软雅黑" pitchFamily="34" charset="-122"/>
              <a:ea typeface="微软雅黑" pitchFamily="34" charset="-122"/>
              <a:cs typeface="宋体" pitchFamily="2" charset="-122"/>
            </a:endParaRPr>
          </a:p>
        </p:txBody>
      </p:sp>
      <p:sp>
        <p:nvSpPr>
          <p:cNvPr id="20" name="矩形 19"/>
          <p:cNvSpPr/>
          <p:nvPr/>
        </p:nvSpPr>
        <p:spPr>
          <a:xfrm>
            <a:off x="67112" y="3028545"/>
            <a:ext cx="3015842" cy="1708160"/>
          </a:xfrm>
          <a:prstGeom prst="rect">
            <a:avLst/>
          </a:prstGeom>
        </p:spPr>
        <p:txBody>
          <a:bodyPr wrap="square">
            <a:spAutoFit/>
          </a:bodyPr>
          <a:lstStyle/>
          <a:p>
            <a:pPr>
              <a:lnSpc>
                <a:spcPct val="150000"/>
              </a:lnSpc>
            </a:pPr>
            <a:r>
              <a:rPr lang="zh-CN" altLang="en-US" sz="1400" b="1" smtClean="0">
                <a:latin typeface="微软雅黑" pitchFamily="34" charset="-122"/>
                <a:ea typeface="微软雅黑" pitchFamily="34" charset="-122"/>
                <a:cs typeface="宋体" pitchFamily="2" charset="-122"/>
              </a:rPr>
              <a:t>计算机组成实验体系</a:t>
            </a:r>
            <a:endParaRPr lang="en-US" altLang="zh-CN" sz="1400" b="1" smtClean="0">
              <a:latin typeface="微软雅黑" pitchFamily="34" charset="-122"/>
              <a:ea typeface="微软雅黑" pitchFamily="34" charset="-122"/>
              <a:cs typeface="宋体" pitchFamily="2" charset="-122"/>
            </a:endParaRPr>
          </a:p>
          <a:p>
            <a:pPr>
              <a:lnSpc>
                <a:spcPct val="150000"/>
              </a:lnSpc>
            </a:pPr>
            <a:r>
              <a:rPr lang="zh-CN" altLang="en-US" sz="1400" smtClean="0">
                <a:latin typeface="微软雅黑" pitchFamily="34" charset="-122"/>
                <a:ea typeface="微软雅黑" pitchFamily="34" charset="-122"/>
              </a:rPr>
              <a:t>涵盖</a:t>
            </a:r>
            <a:r>
              <a:rPr lang="en-US" altLang="zh-CN" sz="1400" smtClean="0">
                <a:latin typeface="微软雅黑" pitchFamily="34" charset="-122"/>
                <a:ea typeface="微软雅黑" pitchFamily="34" charset="-122"/>
              </a:rPr>
              <a:t>3</a:t>
            </a:r>
            <a:r>
              <a:rPr lang="zh-CN" altLang="en-US" sz="1400" smtClean="0">
                <a:latin typeface="微软雅黑" pitchFamily="34" charset="-122"/>
                <a:ea typeface="微软雅黑" pitchFamily="34" charset="-122"/>
              </a:rPr>
              <a:t>大类实验：数字逻辑、汇编语言、计算机组成。</a:t>
            </a:r>
          </a:p>
          <a:p>
            <a:pPr>
              <a:lnSpc>
                <a:spcPct val="150000"/>
              </a:lnSpc>
            </a:pPr>
            <a:r>
              <a:rPr lang="zh-CN" altLang="en-US" sz="1400" smtClean="0">
                <a:latin typeface="微软雅黑" pitchFamily="34" charset="-122"/>
                <a:ea typeface="微软雅黑" pitchFamily="34" charset="-122"/>
              </a:rPr>
              <a:t>语言</a:t>
            </a:r>
            <a:r>
              <a:rPr lang="en-US" altLang="zh-CN" sz="1400" smtClean="0">
                <a:latin typeface="微软雅黑" pitchFamily="34" charset="-122"/>
                <a:ea typeface="微软雅黑" pitchFamily="34" charset="-122"/>
              </a:rPr>
              <a:t>/</a:t>
            </a:r>
            <a:r>
              <a:rPr lang="zh-CN" altLang="en-US" sz="1400" smtClean="0">
                <a:latin typeface="微软雅黑" pitchFamily="34" charset="-122"/>
                <a:ea typeface="微软雅黑" pitchFamily="34" charset="-122"/>
              </a:rPr>
              <a:t>工具：</a:t>
            </a:r>
            <a:r>
              <a:rPr lang="en-US" altLang="zh-CN" sz="1400" smtClean="0">
                <a:latin typeface="微软雅黑" pitchFamily="34" charset="-122"/>
                <a:ea typeface="微软雅黑" pitchFamily="34" charset="-122"/>
              </a:rPr>
              <a:t>MIPS</a:t>
            </a:r>
            <a:r>
              <a:rPr lang="zh-CN" altLang="en-US" sz="1400" smtClean="0">
                <a:latin typeface="微软雅黑" pitchFamily="34" charset="-122"/>
                <a:ea typeface="微软雅黑" pitchFamily="34" charset="-122"/>
              </a:rPr>
              <a:t>汇编</a:t>
            </a:r>
            <a:r>
              <a:rPr lang="en-US" altLang="zh-CN" sz="1400" smtClean="0">
                <a:latin typeface="微软雅黑" pitchFamily="34" charset="-122"/>
                <a:ea typeface="微软雅黑" pitchFamily="34" charset="-122"/>
              </a:rPr>
              <a:t>/Verilog</a:t>
            </a:r>
            <a:r>
              <a:rPr lang="zh-CN" altLang="en-US" sz="1400" smtClean="0">
                <a:latin typeface="微软雅黑" pitchFamily="34" charset="-122"/>
                <a:ea typeface="微软雅黑" pitchFamily="34" charset="-122"/>
              </a:rPr>
              <a:t>、</a:t>
            </a:r>
            <a:r>
              <a:rPr lang="en-US" altLang="zh-CN" sz="1400" smtClean="0">
                <a:latin typeface="微软雅黑" pitchFamily="34" charset="-122"/>
                <a:ea typeface="微软雅黑" pitchFamily="34" charset="-122"/>
              </a:rPr>
              <a:t>Logisim</a:t>
            </a:r>
            <a:r>
              <a:rPr lang="zh-CN" altLang="en-US" sz="1400" smtClean="0">
                <a:latin typeface="微软雅黑" pitchFamily="34" charset="-122"/>
                <a:ea typeface="微软雅黑" pitchFamily="34" charset="-122"/>
              </a:rPr>
              <a:t>、</a:t>
            </a:r>
            <a:r>
              <a:rPr lang="en-US" altLang="zh-CN" sz="1400" smtClean="0">
                <a:latin typeface="微软雅黑" pitchFamily="34" charset="-122"/>
                <a:ea typeface="微软雅黑" pitchFamily="34" charset="-122"/>
              </a:rPr>
              <a:t>MARS</a:t>
            </a:r>
            <a:r>
              <a:rPr lang="zh-CN" altLang="en-US" sz="1400" smtClean="0">
                <a:latin typeface="微软雅黑" pitchFamily="34" charset="-122"/>
                <a:ea typeface="微软雅黑" pitchFamily="34" charset="-122"/>
              </a:rPr>
              <a:t>、</a:t>
            </a:r>
            <a:r>
              <a:rPr lang="en-US" altLang="zh-CN" sz="1400" smtClean="0">
                <a:latin typeface="微软雅黑" pitchFamily="34" charset="-122"/>
                <a:ea typeface="微软雅黑" pitchFamily="34" charset="-122"/>
              </a:rPr>
              <a:t>ISE</a:t>
            </a:r>
            <a:r>
              <a:rPr lang="zh-CN" altLang="zh-CN" sz="1050" smtClean="0">
                <a:latin typeface="微软雅黑" pitchFamily="34" charset="-122"/>
                <a:ea typeface="微软雅黑" pitchFamily="34" charset="-122"/>
                <a:cs typeface="宋体" pitchFamily="2" charset="-122"/>
              </a:rPr>
              <a:t>。</a:t>
            </a:r>
            <a:endParaRPr lang="zh-CN" altLang="zh-CN" sz="1050" dirty="0" smtClean="0">
              <a:latin typeface="微软雅黑" pitchFamily="34" charset="-122"/>
              <a:ea typeface="微软雅黑" pitchFamily="34" charset="-122"/>
              <a:cs typeface="宋体" pitchFamily="2" charset="-122"/>
            </a:endParaRPr>
          </a:p>
        </p:txBody>
      </p:sp>
      <p:pic>
        <p:nvPicPr>
          <p:cNvPr id="105474" name="Picture 2"/>
          <p:cNvPicPr>
            <a:picLocks noChangeAspect="1" noChangeArrowheads="1"/>
          </p:cNvPicPr>
          <p:nvPr/>
        </p:nvPicPr>
        <p:blipFill>
          <a:blip r:embed="rId3" cstate="print"/>
          <a:srcRect/>
          <a:stretch>
            <a:fillRect/>
          </a:stretch>
        </p:blipFill>
        <p:spPr bwMode="auto">
          <a:xfrm>
            <a:off x="3615656" y="1199626"/>
            <a:ext cx="4983060" cy="37582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3" cstate="print"/>
          <a:srcRect/>
          <a:stretch>
            <a:fillRect/>
          </a:stretch>
        </p:blipFill>
        <p:spPr bwMode="auto">
          <a:xfrm>
            <a:off x="3473042" y="1190933"/>
            <a:ext cx="5536734" cy="3952567"/>
          </a:xfrm>
          <a:prstGeom prst="rect">
            <a:avLst/>
          </a:prstGeom>
          <a:noFill/>
          <a:ln w="9525">
            <a:noFill/>
            <a:miter lim="800000"/>
            <a:headEnd/>
            <a:tailEnd/>
          </a:ln>
        </p:spPr>
      </p:pic>
      <p:sp>
        <p:nvSpPr>
          <p:cNvPr id="23" name="内容占位符 2"/>
          <p:cNvSpPr>
            <a:spLocks noGrp="1"/>
          </p:cNvSpPr>
          <p:nvPr>
            <p:ph idx="1"/>
          </p:nvPr>
        </p:nvSpPr>
        <p:spPr>
          <a:xfrm>
            <a:off x="123825" y="783847"/>
            <a:ext cx="9020175" cy="466113"/>
          </a:xfrm>
        </p:spPr>
        <p:txBody>
          <a:bodyPr/>
          <a:lstStyle/>
          <a:p>
            <a:r>
              <a:rPr lang="zh-CN" altLang="en-US" b="1" dirty="0" smtClean="0">
                <a:latin typeface="微软雅黑" pitchFamily="34" charset="-122"/>
                <a:ea typeface="微软雅黑" pitchFamily="34" charset="-122"/>
              </a:rPr>
              <a:t>计算机组成在线实验</a:t>
            </a:r>
            <a:r>
              <a:rPr lang="zh-CN" altLang="en-US" dirty="0" smtClean="0">
                <a:latin typeface="微软雅黑" pitchFamily="34" charset="-122"/>
                <a:ea typeface="微软雅黑" pitchFamily="34" charset="-122"/>
              </a:rPr>
              <a:t>：</a:t>
            </a:r>
            <a:r>
              <a:rPr lang="zh-CN" altLang="en-US" b="1" dirty="0" smtClean="0"/>
              <a:t>支持自动评测的在线实验体系</a:t>
            </a:r>
            <a:endParaRPr lang="en-US" altLang="zh-CN" dirty="0" smtClean="0">
              <a:latin typeface="微软雅黑" pitchFamily="34" charset="-122"/>
              <a:ea typeface="微软雅黑" pitchFamily="34" charset="-122"/>
            </a:endParaRPr>
          </a:p>
        </p:txBody>
      </p:sp>
      <p:sp>
        <p:nvSpPr>
          <p:cNvPr id="8"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平台：计算机组成在线实验</a:t>
            </a:r>
          </a:p>
        </p:txBody>
      </p:sp>
      <p:sp>
        <p:nvSpPr>
          <p:cNvPr id="185345" name="Rectangle 1"/>
          <p:cNvSpPr>
            <a:spLocks noChangeArrowheads="1"/>
          </p:cNvSpPr>
          <p:nvPr/>
        </p:nvSpPr>
        <p:spPr bwMode="auto">
          <a:xfrm>
            <a:off x="184558" y="1296580"/>
            <a:ext cx="2978092" cy="1638086"/>
          </a:xfrm>
          <a:prstGeom prst="rect">
            <a:avLst/>
          </a:prstGeom>
          <a:noFill/>
          <a:ln w="9525">
            <a:noFill/>
            <a:miter lim="800000"/>
            <a:headEnd/>
            <a:tailEnd/>
          </a:ln>
          <a:effectLst/>
        </p:spPr>
        <p:txBody>
          <a:bodyPr vert="horz" wrap="square" lIns="0" tIns="57132" rIns="91440" bIns="114264" numCol="1" anchor="ctr" anchorCtr="0" compatLnSpc="1">
            <a:prstTxWarp prst="textNoShape">
              <a:avLst/>
            </a:prstTxWarp>
            <a:spAutoFit/>
          </a:bodyPr>
          <a:lstStyle/>
          <a:p>
            <a:pPr>
              <a:lnSpc>
                <a:spcPct val="150000"/>
              </a:lnSpc>
            </a:pPr>
            <a:r>
              <a:rPr lang="zh-CN" altLang="en-US" sz="1300" b="1" dirty="0" smtClean="0">
                <a:latin typeface="微软雅黑" pitchFamily="34" charset="-122"/>
                <a:ea typeface="微软雅黑" pitchFamily="34" charset="-122"/>
                <a:cs typeface="宋体" pitchFamily="2" charset="-122"/>
              </a:rPr>
              <a:t>基于</a:t>
            </a:r>
            <a:r>
              <a:rPr lang="en-US" altLang="zh-CN" sz="1300" b="1" dirty="0" smtClean="0">
                <a:latin typeface="微软雅黑" pitchFamily="34" charset="-122"/>
                <a:ea typeface="微软雅黑" pitchFamily="34" charset="-122"/>
                <a:cs typeface="宋体" pitchFamily="2" charset="-122"/>
              </a:rPr>
              <a:t>B/S</a:t>
            </a:r>
            <a:r>
              <a:rPr lang="zh-CN" altLang="en-US" sz="1300" b="1" dirty="0" smtClean="0">
                <a:latin typeface="微软雅黑" pitchFamily="34" charset="-122"/>
                <a:ea typeface="微软雅黑" pitchFamily="34" charset="-122"/>
                <a:cs typeface="宋体" pitchFamily="2" charset="-122"/>
              </a:rPr>
              <a:t>架构的自动评测系统</a:t>
            </a:r>
            <a:endParaRPr lang="en-US" altLang="zh-CN" sz="1300" b="1" dirty="0" smtClean="0">
              <a:latin typeface="微软雅黑" pitchFamily="34" charset="-122"/>
              <a:ea typeface="微软雅黑" pitchFamily="34" charset="-122"/>
              <a:cs typeface="宋体" pitchFamily="2" charset="-122"/>
            </a:endParaRPr>
          </a:p>
          <a:p>
            <a:pPr>
              <a:lnSpc>
                <a:spcPct val="150000"/>
              </a:lnSpc>
            </a:pPr>
            <a:r>
              <a:rPr lang="zh-CN" altLang="en-US" sz="1300" dirty="0" smtClean="0">
                <a:latin typeface="微软雅黑" pitchFamily="34" charset="-122"/>
                <a:ea typeface="微软雅黑" pitchFamily="34" charset="-122"/>
              </a:rPr>
              <a:t>自动化评价学生提交的实验代码。在线自动化测试使得严谨完善的测试成为可能，同时测试结果的统计分析有力支撑了教学设计</a:t>
            </a:r>
            <a:r>
              <a:rPr lang="zh-CN" altLang="en-US" sz="1300" smtClean="0">
                <a:latin typeface="微软雅黑" pitchFamily="34" charset="-122"/>
                <a:ea typeface="微软雅黑" pitchFamily="34" charset="-122"/>
              </a:rPr>
              <a:t>改进。</a:t>
            </a:r>
            <a:endParaRPr kumimoji="0" lang="zh-CN" sz="1800" b="0" i="0" u="none" strike="noStrike" cap="none" normalizeH="0" baseline="0" dirty="0" smtClean="0">
              <a:ln>
                <a:noFill/>
              </a:ln>
              <a:effectLst/>
              <a:latin typeface="微软雅黑" pitchFamily="34" charset="-122"/>
              <a:ea typeface="微软雅黑" pitchFamily="34" charset="-122"/>
              <a:cs typeface="宋体" pitchFamily="2" charset="-122"/>
            </a:endParaRPr>
          </a:p>
        </p:txBody>
      </p:sp>
      <p:sp>
        <p:nvSpPr>
          <p:cNvPr id="20" name="矩形 19"/>
          <p:cNvSpPr/>
          <p:nvPr/>
        </p:nvSpPr>
        <p:spPr>
          <a:xfrm>
            <a:off x="67112" y="3028545"/>
            <a:ext cx="3015842" cy="1708160"/>
          </a:xfrm>
          <a:prstGeom prst="rect">
            <a:avLst/>
          </a:prstGeom>
        </p:spPr>
        <p:txBody>
          <a:bodyPr wrap="square">
            <a:spAutoFit/>
          </a:bodyPr>
          <a:lstStyle/>
          <a:p>
            <a:pPr>
              <a:lnSpc>
                <a:spcPct val="150000"/>
              </a:lnSpc>
            </a:pPr>
            <a:r>
              <a:rPr lang="zh-CN" altLang="en-US" sz="1400" b="1" smtClean="0">
                <a:latin typeface="微软雅黑" pitchFamily="34" charset="-122"/>
                <a:ea typeface="微软雅黑" pitchFamily="34" charset="-122"/>
                <a:cs typeface="宋体" pitchFamily="2" charset="-122"/>
              </a:rPr>
              <a:t>计算机组成实验体系</a:t>
            </a:r>
            <a:endParaRPr lang="en-US" altLang="zh-CN" sz="1400" b="1" smtClean="0">
              <a:latin typeface="微软雅黑" pitchFamily="34" charset="-122"/>
              <a:ea typeface="微软雅黑" pitchFamily="34" charset="-122"/>
              <a:cs typeface="宋体" pitchFamily="2" charset="-122"/>
            </a:endParaRPr>
          </a:p>
          <a:p>
            <a:pPr>
              <a:lnSpc>
                <a:spcPct val="150000"/>
              </a:lnSpc>
            </a:pPr>
            <a:r>
              <a:rPr lang="zh-CN" altLang="en-US" sz="1400" smtClean="0">
                <a:latin typeface="微软雅黑" pitchFamily="34" charset="-122"/>
                <a:ea typeface="微软雅黑" pitchFamily="34" charset="-122"/>
              </a:rPr>
              <a:t>涵盖</a:t>
            </a:r>
            <a:r>
              <a:rPr lang="en-US" altLang="zh-CN" sz="1400" smtClean="0">
                <a:latin typeface="微软雅黑" pitchFamily="34" charset="-122"/>
                <a:ea typeface="微软雅黑" pitchFamily="34" charset="-122"/>
              </a:rPr>
              <a:t>3</a:t>
            </a:r>
            <a:r>
              <a:rPr lang="zh-CN" altLang="en-US" sz="1400" smtClean="0">
                <a:latin typeface="微软雅黑" pitchFamily="34" charset="-122"/>
                <a:ea typeface="微软雅黑" pitchFamily="34" charset="-122"/>
              </a:rPr>
              <a:t>大类实验：数字逻辑、汇编语言、计算机组成。</a:t>
            </a:r>
          </a:p>
          <a:p>
            <a:pPr>
              <a:lnSpc>
                <a:spcPct val="150000"/>
              </a:lnSpc>
            </a:pPr>
            <a:r>
              <a:rPr lang="zh-CN" altLang="en-US" sz="1400" smtClean="0">
                <a:latin typeface="微软雅黑" pitchFamily="34" charset="-122"/>
                <a:ea typeface="微软雅黑" pitchFamily="34" charset="-122"/>
              </a:rPr>
              <a:t>语言</a:t>
            </a:r>
            <a:r>
              <a:rPr lang="en-US" altLang="zh-CN" sz="1400" smtClean="0">
                <a:latin typeface="微软雅黑" pitchFamily="34" charset="-122"/>
                <a:ea typeface="微软雅黑" pitchFamily="34" charset="-122"/>
              </a:rPr>
              <a:t>/</a:t>
            </a:r>
            <a:r>
              <a:rPr lang="zh-CN" altLang="en-US" sz="1400" smtClean="0">
                <a:latin typeface="微软雅黑" pitchFamily="34" charset="-122"/>
                <a:ea typeface="微软雅黑" pitchFamily="34" charset="-122"/>
              </a:rPr>
              <a:t>工具：</a:t>
            </a:r>
            <a:r>
              <a:rPr lang="en-US" altLang="zh-CN" sz="1400" smtClean="0">
                <a:latin typeface="微软雅黑" pitchFamily="34" charset="-122"/>
                <a:ea typeface="微软雅黑" pitchFamily="34" charset="-122"/>
              </a:rPr>
              <a:t>MIPS</a:t>
            </a:r>
            <a:r>
              <a:rPr lang="zh-CN" altLang="en-US" sz="1400" smtClean="0">
                <a:latin typeface="微软雅黑" pitchFamily="34" charset="-122"/>
                <a:ea typeface="微软雅黑" pitchFamily="34" charset="-122"/>
              </a:rPr>
              <a:t>汇编</a:t>
            </a:r>
            <a:r>
              <a:rPr lang="en-US" altLang="zh-CN" sz="1400" smtClean="0">
                <a:latin typeface="微软雅黑" pitchFamily="34" charset="-122"/>
                <a:ea typeface="微软雅黑" pitchFamily="34" charset="-122"/>
              </a:rPr>
              <a:t>/Verilog</a:t>
            </a:r>
            <a:r>
              <a:rPr lang="zh-CN" altLang="en-US" sz="1400" smtClean="0">
                <a:latin typeface="微软雅黑" pitchFamily="34" charset="-122"/>
                <a:ea typeface="微软雅黑" pitchFamily="34" charset="-122"/>
              </a:rPr>
              <a:t>、</a:t>
            </a:r>
            <a:r>
              <a:rPr lang="en-US" altLang="zh-CN" sz="1400" smtClean="0">
                <a:latin typeface="微软雅黑" pitchFamily="34" charset="-122"/>
                <a:ea typeface="微软雅黑" pitchFamily="34" charset="-122"/>
              </a:rPr>
              <a:t>Logisim</a:t>
            </a:r>
            <a:r>
              <a:rPr lang="zh-CN" altLang="en-US" sz="1400" smtClean="0">
                <a:latin typeface="微软雅黑" pitchFamily="34" charset="-122"/>
                <a:ea typeface="微软雅黑" pitchFamily="34" charset="-122"/>
              </a:rPr>
              <a:t>、</a:t>
            </a:r>
            <a:r>
              <a:rPr lang="en-US" altLang="zh-CN" sz="1400" smtClean="0">
                <a:latin typeface="微软雅黑" pitchFamily="34" charset="-122"/>
                <a:ea typeface="微软雅黑" pitchFamily="34" charset="-122"/>
              </a:rPr>
              <a:t>MARS</a:t>
            </a:r>
            <a:r>
              <a:rPr lang="zh-CN" altLang="en-US" sz="1400" smtClean="0">
                <a:latin typeface="微软雅黑" pitchFamily="34" charset="-122"/>
                <a:ea typeface="微软雅黑" pitchFamily="34" charset="-122"/>
              </a:rPr>
              <a:t>、</a:t>
            </a:r>
            <a:r>
              <a:rPr lang="en-US" altLang="zh-CN" sz="1400" smtClean="0">
                <a:latin typeface="微软雅黑" pitchFamily="34" charset="-122"/>
                <a:ea typeface="微软雅黑" pitchFamily="34" charset="-122"/>
              </a:rPr>
              <a:t>ISE</a:t>
            </a:r>
            <a:r>
              <a:rPr lang="zh-CN" altLang="zh-CN" sz="1050" smtClean="0">
                <a:latin typeface="微软雅黑" pitchFamily="34" charset="-122"/>
                <a:ea typeface="微软雅黑" pitchFamily="34" charset="-122"/>
                <a:cs typeface="宋体" pitchFamily="2" charset="-122"/>
              </a:rPr>
              <a:t>。</a:t>
            </a:r>
            <a:endParaRPr lang="zh-CN" altLang="zh-CN" sz="1050" dirty="0" smtClean="0">
              <a:latin typeface="微软雅黑" pitchFamily="34" charset="-122"/>
              <a:ea typeface="微软雅黑" pitchFamily="34" charset="-122"/>
              <a:cs typeface="宋体" pitchFamily="2" charset="-122"/>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5"/>
          <p:cNvSpPr>
            <a:spLocks noChangeArrowheads="1"/>
          </p:cNvSpPr>
          <p:nvPr/>
        </p:nvSpPr>
        <p:spPr bwMode="auto">
          <a:xfrm>
            <a:off x="3727254" y="1004890"/>
            <a:ext cx="1691878" cy="1699022"/>
          </a:xfrm>
          <a:prstGeom prst="ellipse">
            <a:avLst/>
          </a:prstGeom>
          <a:solidFill>
            <a:srgbClr val="4E4B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 name="Freeform 8"/>
          <p:cNvSpPr>
            <a:spLocks/>
          </p:cNvSpPr>
          <p:nvPr/>
        </p:nvSpPr>
        <p:spPr bwMode="auto">
          <a:xfrm>
            <a:off x="3643913" y="1846662"/>
            <a:ext cx="1858565" cy="940594"/>
          </a:xfrm>
          <a:custGeom>
            <a:avLst/>
            <a:gdLst>
              <a:gd name="T0" fmla="*/ 3963 w 3963"/>
              <a:gd name="T1" fmla="*/ 0 h 1997"/>
              <a:gd name="T2" fmla="*/ 3963 w 3963"/>
              <a:gd name="T3" fmla="*/ 16 h 1997"/>
              <a:gd name="T4" fmla="*/ 1982 w 3963"/>
              <a:gd name="T5" fmla="*/ 1997 h 1997"/>
              <a:gd name="T6" fmla="*/ 0 w 3963"/>
              <a:gd name="T7" fmla="*/ 16 h 1997"/>
            </a:gdLst>
            <a:ahLst/>
            <a:cxnLst>
              <a:cxn ang="0">
                <a:pos x="T0" y="T1"/>
              </a:cxn>
              <a:cxn ang="0">
                <a:pos x="T2" y="T3"/>
              </a:cxn>
              <a:cxn ang="0">
                <a:pos x="T4" y="T5"/>
              </a:cxn>
              <a:cxn ang="0">
                <a:pos x="T6" y="T7"/>
              </a:cxn>
            </a:cxnLst>
            <a:rect l="0" t="0" r="r" b="b"/>
            <a:pathLst>
              <a:path w="3963" h="1997">
                <a:moveTo>
                  <a:pt x="3963" y="0"/>
                </a:moveTo>
                <a:cubicBezTo>
                  <a:pt x="3963" y="5"/>
                  <a:pt x="3963" y="11"/>
                  <a:pt x="3963" y="16"/>
                </a:cubicBezTo>
                <a:cubicBezTo>
                  <a:pt x="3963" y="1110"/>
                  <a:pt x="3076" y="1997"/>
                  <a:pt x="1982" y="1997"/>
                </a:cubicBezTo>
                <a:cubicBezTo>
                  <a:pt x="888" y="1997"/>
                  <a:pt x="0" y="1110"/>
                  <a:pt x="0" y="16"/>
                </a:cubicBezTo>
              </a:path>
            </a:pathLst>
          </a:custGeom>
          <a:noFill/>
          <a:ln w="8" cap="flat" cmpd="sng">
            <a:solidFill>
              <a:srgbClr val="4E4B49"/>
            </a:solidFill>
            <a:prstDash val="dash"/>
            <a:round/>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a:p>
        </p:txBody>
      </p:sp>
      <p:sp>
        <p:nvSpPr>
          <p:cNvPr id="6" name="Oval 9"/>
          <p:cNvSpPr>
            <a:spLocks noChangeArrowheads="1"/>
          </p:cNvSpPr>
          <p:nvPr/>
        </p:nvSpPr>
        <p:spPr bwMode="auto">
          <a:xfrm>
            <a:off x="5450087" y="1784747"/>
            <a:ext cx="104775" cy="104775"/>
          </a:xfrm>
          <a:prstGeom prst="ellipse">
            <a:avLst/>
          </a:prstGeom>
          <a:solidFill>
            <a:srgbClr val="EB3D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7" name="Oval 10"/>
          <p:cNvSpPr>
            <a:spLocks noChangeArrowheads="1"/>
          </p:cNvSpPr>
          <p:nvPr/>
        </p:nvSpPr>
        <p:spPr bwMode="auto">
          <a:xfrm>
            <a:off x="3590334" y="1784747"/>
            <a:ext cx="103585" cy="104775"/>
          </a:xfrm>
          <a:prstGeom prst="ellipse">
            <a:avLst/>
          </a:prstGeom>
          <a:solidFill>
            <a:srgbClr val="EB3D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8" name="TextBox 13"/>
          <p:cNvSpPr txBox="1">
            <a:spLocks noChangeArrowheads="1"/>
          </p:cNvSpPr>
          <p:nvPr/>
        </p:nvSpPr>
        <p:spPr bwMode="auto">
          <a:xfrm>
            <a:off x="3967760" y="1194199"/>
            <a:ext cx="1255472" cy="1246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sz="7500" dirty="0" smtClean="0">
                <a:solidFill>
                  <a:srgbClr val="F8F8F8"/>
                </a:solidFill>
              </a:rPr>
              <a:t>10</a:t>
            </a:r>
            <a:endParaRPr lang="zh-CN" altLang="en-US" sz="7500" dirty="0">
              <a:solidFill>
                <a:srgbClr val="F8F8F8"/>
              </a:solidFill>
            </a:endParaRPr>
          </a:p>
        </p:txBody>
      </p:sp>
      <p:cxnSp>
        <p:nvCxnSpPr>
          <p:cNvPr id="9" name="直接连接符 15"/>
          <p:cNvCxnSpPr>
            <a:cxnSpLocks noChangeShapeType="1"/>
          </p:cNvCxnSpPr>
          <p:nvPr/>
        </p:nvCxnSpPr>
        <p:spPr bwMode="auto">
          <a:xfrm>
            <a:off x="2358033" y="3083719"/>
            <a:ext cx="4427934" cy="0"/>
          </a:xfrm>
          <a:prstGeom prst="line">
            <a:avLst/>
          </a:prstGeom>
          <a:noFill/>
          <a:ln w="9525" cmpd="sng">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0" name="TextBox 17"/>
          <p:cNvSpPr txBox="1">
            <a:spLocks noChangeArrowheads="1"/>
          </p:cNvSpPr>
          <p:nvPr/>
        </p:nvSpPr>
        <p:spPr bwMode="auto">
          <a:xfrm>
            <a:off x="1422967" y="3239805"/>
            <a:ext cx="642964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smtClean="0">
                <a:latin typeface="微软雅黑" panose="020B0503020204020204" pitchFamily="34" charset="-122"/>
                <a:ea typeface="微软雅黑" panose="020B0503020204020204" pitchFamily="34" charset="-122"/>
              </a:rPr>
              <a:t>大数据在线实验</a:t>
            </a:r>
            <a:r>
              <a:rPr lang="zh-CN" altLang="en-US" sz="2400" dirty="0" smtClean="0">
                <a:latin typeface="微软雅黑" panose="020B0503020204020204" pitchFamily="34" charset="-122"/>
                <a:ea typeface="微软雅黑" panose="020B0503020204020204" pitchFamily="34" charset="-122"/>
              </a:rPr>
              <a:t>：随时随地开展实验</a:t>
            </a:r>
          </a:p>
        </p:txBody>
      </p:sp>
      <p:sp>
        <p:nvSpPr>
          <p:cNvPr id="11" name="TextBox 49"/>
          <p:cNvSpPr txBox="1">
            <a:spLocks noChangeArrowheads="1"/>
          </p:cNvSpPr>
          <p:nvPr/>
        </p:nvSpPr>
        <p:spPr bwMode="auto">
          <a:xfrm>
            <a:off x="2692350" y="3661173"/>
            <a:ext cx="4269922" cy="1027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大数据专业一站式支持</a:t>
            </a:r>
            <a:r>
              <a:rPr lang="en-US" altLang="zh-CN" dirty="0" smtClean="0">
                <a:solidFill>
                  <a:srgbClr val="4D4D4D"/>
                </a:solidFill>
                <a:latin typeface="微软雅黑" panose="020B0503020204020204" pitchFamily="34" charset="-122"/>
                <a:ea typeface="微软雅黑" panose="020B0503020204020204" pitchFamily="34" charset="-122"/>
              </a:rPr>
              <a:t>	</a:t>
            </a: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充分利用现有云计算中心</a:t>
            </a:r>
            <a:endParaRPr lang="en-US" altLang="zh-CN" dirty="0" smtClean="0">
              <a:solidFill>
                <a:srgbClr val="4D4D4D"/>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实验全过程的数字化管理与分析</a:t>
            </a:r>
          </a:p>
          <a:p>
            <a:pPr eaLnBrk="1" hangingPunct="1">
              <a:lnSpc>
                <a:spcPct val="150000"/>
              </a:lnSpc>
            </a:pPr>
            <a:endParaRPr lang="zh-CN" altLang="en-US" dirty="0">
              <a:solidFill>
                <a:srgbClr val="4D4D4D"/>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2620635321"/>
      </p:ext>
    </p:extLst>
  </p:cSld>
  <p:clrMapOvr>
    <a:masterClrMapping/>
  </p:clrMapOvr>
  <p:transition>
    <p:blinds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8"/>
          <p:cNvGrpSpPr/>
          <p:nvPr/>
        </p:nvGrpSpPr>
        <p:grpSpPr>
          <a:xfrm>
            <a:off x="6954324" y="3227158"/>
            <a:ext cx="1954800" cy="886962"/>
            <a:chOff x="5983705" y="1580147"/>
            <a:chExt cx="1954800" cy="886962"/>
          </a:xfrm>
        </p:grpSpPr>
        <p:sp>
          <p:nvSpPr>
            <p:cNvPr id="4" name="TextBox 3"/>
            <p:cNvSpPr txBox="1"/>
            <p:nvPr/>
          </p:nvSpPr>
          <p:spPr>
            <a:xfrm>
              <a:off x="5983705" y="1580147"/>
              <a:ext cx="1954800" cy="246221"/>
            </a:xfrm>
            <a:prstGeom prst="rect">
              <a:avLst/>
            </a:prstGeom>
            <a:solidFill>
              <a:schemeClr val="accent1">
                <a:lumMod val="60000"/>
                <a:lumOff val="40000"/>
              </a:schemeClr>
            </a:solidFill>
            <a:ln w="3175">
              <a:noFill/>
            </a:ln>
          </p:spPr>
          <p:txBody>
            <a:bodyPr wrap="square" rtlCol="0">
              <a:spAutoFit/>
            </a:bodyPr>
            <a:lstStyle/>
            <a:p>
              <a:pPr algn="ctr"/>
              <a:r>
                <a:rPr lang="zh-CN" altLang="en-US" sz="1000" dirty="0" smtClean="0">
                  <a:latin typeface="微软雅黑" pitchFamily="34" charset="-122"/>
                  <a:ea typeface="微软雅黑" pitchFamily="34" charset="-122"/>
                </a:rPr>
                <a:t>服务器推荐配置</a:t>
              </a:r>
              <a:endParaRPr lang="zh-CN" altLang="en-US" sz="1000" dirty="0">
                <a:latin typeface="微软雅黑" pitchFamily="34" charset="-122"/>
                <a:ea typeface="微软雅黑" pitchFamily="34" charset="-122"/>
              </a:endParaRPr>
            </a:p>
          </p:txBody>
        </p:sp>
        <p:sp>
          <p:nvSpPr>
            <p:cNvPr id="5" name="TextBox 4"/>
            <p:cNvSpPr txBox="1"/>
            <p:nvPr/>
          </p:nvSpPr>
          <p:spPr>
            <a:xfrm>
              <a:off x="5983706" y="1820778"/>
              <a:ext cx="1949115" cy="646331"/>
            </a:xfrm>
            <a:prstGeom prst="rect">
              <a:avLst/>
            </a:prstGeom>
            <a:noFill/>
            <a:ln w="3175">
              <a:solidFill>
                <a:schemeClr val="tx1"/>
              </a:solidFill>
            </a:ln>
          </p:spPr>
          <p:txBody>
            <a:bodyPr wrap="square" rtlCol="0">
              <a:spAutoFit/>
            </a:bodyPr>
            <a:lstStyle/>
            <a:p>
              <a:pPr marL="228600" indent="-228600" algn="just">
                <a:lnSpc>
                  <a:spcPct val="150000"/>
                </a:lnSpc>
                <a:buFont typeface="+mj-lt"/>
                <a:buAutoNum type="arabicPeriod"/>
              </a:pPr>
              <a:r>
                <a:rPr lang="en-US" altLang="zh-CN" sz="800" dirty="0" smtClean="0">
                  <a:latin typeface="微软雅黑" pitchFamily="34" charset="-122"/>
                  <a:ea typeface="微软雅黑" pitchFamily="34" charset="-122"/>
                </a:rPr>
                <a:t>CPU: 2 * </a:t>
              </a:r>
              <a:r>
                <a:rPr lang="en-US" altLang="zh-CN" sz="800" dirty="0" err="1" smtClean="0">
                  <a:latin typeface="微软雅黑" pitchFamily="34" charset="-122"/>
                  <a:ea typeface="微软雅黑" pitchFamily="34" charset="-122"/>
                </a:rPr>
                <a:t>xeon</a:t>
              </a:r>
              <a:r>
                <a:rPr lang="en-US" altLang="zh-CN" sz="800" dirty="0" smtClean="0">
                  <a:latin typeface="微软雅黑" pitchFamily="34" charset="-122"/>
                  <a:ea typeface="微软雅黑" pitchFamily="34" charset="-122"/>
                </a:rPr>
                <a:t> E7, 15</a:t>
              </a:r>
              <a:r>
                <a:rPr lang="zh-CN" altLang="en-US" sz="800" dirty="0" smtClean="0">
                  <a:latin typeface="微软雅黑" pitchFamily="34" charset="-122"/>
                  <a:ea typeface="微软雅黑" pitchFamily="34" charset="-122"/>
                </a:rPr>
                <a:t>核</a:t>
              </a:r>
              <a:endParaRPr lang="en-US" altLang="zh-CN" sz="800" dirty="0" smtClean="0">
                <a:latin typeface="微软雅黑" pitchFamily="34" charset="-122"/>
                <a:ea typeface="微软雅黑" pitchFamily="34" charset="-122"/>
              </a:endParaRPr>
            </a:p>
            <a:p>
              <a:pPr marL="228600" indent="-228600" algn="just">
                <a:lnSpc>
                  <a:spcPct val="150000"/>
                </a:lnSpc>
                <a:buFont typeface="+mj-lt"/>
                <a:buAutoNum type="arabicPeriod"/>
              </a:pPr>
              <a:r>
                <a:rPr lang="zh-CN" altLang="en-US" sz="800" dirty="0" smtClean="0">
                  <a:latin typeface="微软雅黑" pitchFamily="34" charset="-122"/>
                  <a:ea typeface="微软雅黑" pitchFamily="34" charset="-122"/>
                </a:rPr>
                <a:t>内存：</a:t>
              </a:r>
              <a:r>
                <a:rPr lang="en-US" altLang="zh-CN" sz="800" dirty="0" smtClean="0">
                  <a:latin typeface="微软雅黑" pitchFamily="34" charset="-122"/>
                  <a:ea typeface="微软雅黑" pitchFamily="34" charset="-122"/>
                </a:rPr>
                <a:t>256GB</a:t>
              </a:r>
              <a:r>
                <a:rPr lang="zh-CN" altLang="en-US" sz="800" dirty="0" smtClean="0">
                  <a:latin typeface="微软雅黑" pitchFamily="34" charset="-122"/>
                  <a:ea typeface="微软雅黑" pitchFamily="34" charset="-122"/>
                </a:rPr>
                <a:t>。</a:t>
              </a:r>
              <a:endParaRPr lang="en-US" altLang="zh-CN" sz="800" dirty="0" smtClean="0">
                <a:latin typeface="微软雅黑" pitchFamily="34" charset="-122"/>
                <a:ea typeface="微软雅黑" pitchFamily="34" charset="-122"/>
              </a:endParaRPr>
            </a:p>
            <a:p>
              <a:pPr marL="228600" indent="-228600" algn="just">
                <a:lnSpc>
                  <a:spcPct val="150000"/>
                </a:lnSpc>
                <a:buFont typeface="+mj-lt"/>
                <a:buAutoNum type="arabicPeriod"/>
              </a:pPr>
              <a:r>
                <a:rPr lang="zh-CN" altLang="en-US" sz="800" dirty="0" smtClean="0">
                  <a:latin typeface="微软雅黑" pitchFamily="34" charset="-122"/>
                  <a:ea typeface="微软雅黑" pitchFamily="34" charset="-122"/>
                </a:rPr>
                <a:t>硬盘：</a:t>
              </a:r>
              <a:r>
                <a:rPr lang="en-US" altLang="zh-CN" sz="800" dirty="0" smtClean="0">
                  <a:latin typeface="微软雅黑" pitchFamily="34" charset="-122"/>
                  <a:ea typeface="微软雅黑" pitchFamily="34" charset="-122"/>
                </a:rPr>
                <a:t>4 </a:t>
              </a:r>
              <a:r>
                <a:rPr lang="zh-CN" altLang="en-US" sz="800" dirty="0" smtClean="0">
                  <a:latin typeface="微软雅黑" pitchFamily="34" charset="-122"/>
                  <a:ea typeface="微软雅黑" pitchFamily="34" charset="-122"/>
                </a:rPr>
                <a:t>* </a:t>
              </a:r>
              <a:r>
                <a:rPr lang="en-US" altLang="zh-CN" sz="800" dirty="0" smtClean="0">
                  <a:latin typeface="微软雅黑" pitchFamily="34" charset="-122"/>
                  <a:ea typeface="微软雅黑" pitchFamily="34" charset="-122"/>
                </a:rPr>
                <a:t>4TB</a:t>
              </a:r>
              <a:endParaRPr lang="zh-CN" altLang="en-US" sz="800" dirty="0">
                <a:latin typeface="微软雅黑" pitchFamily="34" charset="-122"/>
                <a:ea typeface="微软雅黑" pitchFamily="34" charset="-122"/>
              </a:endParaRPr>
            </a:p>
          </p:txBody>
        </p:sp>
      </p:grpSp>
      <p:sp>
        <p:nvSpPr>
          <p:cNvPr id="6" name="TextBox 5"/>
          <p:cNvSpPr txBox="1"/>
          <p:nvPr/>
        </p:nvSpPr>
        <p:spPr>
          <a:xfrm>
            <a:off x="813033" y="444707"/>
            <a:ext cx="7270910" cy="338554"/>
          </a:xfrm>
          <a:prstGeom prst="rect">
            <a:avLst/>
          </a:prstGeom>
          <a:noFill/>
        </p:spPr>
        <p:txBody>
          <a:bodyPr wrap="square" rtlCol="0">
            <a:spAutoFit/>
          </a:bodyPr>
          <a:lstStyle/>
          <a:p>
            <a:r>
              <a:rPr lang="zh-CN" altLang="en-US" sz="1600" b="1" dirty="0" smtClean="0">
                <a:solidFill>
                  <a:srgbClr val="FF0000"/>
                </a:solidFill>
                <a:latin typeface="微软雅黑" pitchFamily="34" charset="-122"/>
                <a:ea typeface="微软雅黑" pitchFamily="34" charset="-122"/>
              </a:rPr>
              <a:t>同时开</a:t>
            </a:r>
            <a:r>
              <a:rPr lang="en-US" altLang="zh-CN" sz="1600" dirty="0" smtClean="0">
                <a:latin typeface="微软雅黑" pitchFamily="34" charset="-122"/>
                <a:ea typeface="微软雅黑" pitchFamily="34" charset="-122"/>
              </a:rPr>
              <a:t>10</a:t>
            </a:r>
            <a:r>
              <a:rPr lang="zh-CN" altLang="en-US" sz="1600" dirty="0" smtClean="0">
                <a:latin typeface="微软雅黑" pitchFamily="34" charset="-122"/>
                <a:ea typeface="微软雅黑" pitchFamily="34" charset="-122"/>
              </a:rPr>
              <a:t>门实验课（每届</a:t>
            </a:r>
            <a:r>
              <a:rPr lang="en-US" altLang="zh-CN" sz="1600" dirty="0" smtClean="0">
                <a:latin typeface="微软雅黑" pitchFamily="34" charset="-122"/>
                <a:ea typeface="微软雅黑" pitchFamily="34" charset="-122"/>
              </a:rPr>
              <a:t>300</a:t>
            </a:r>
            <a:r>
              <a:rPr lang="zh-CN" altLang="en-US" sz="1600" dirty="0" smtClean="0">
                <a:latin typeface="微软雅黑" pitchFamily="34" charset="-122"/>
                <a:ea typeface="微软雅黑" pitchFamily="34" charset="-122"/>
              </a:rPr>
              <a:t>人）应该部署多少台虚拟机？以大数据课程为例</a:t>
            </a:r>
            <a:endParaRPr lang="zh-CN" altLang="en-US" sz="1600" dirty="0">
              <a:latin typeface="微软雅黑" pitchFamily="34" charset="-122"/>
              <a:ea typeface="微软雅黑" pitchFamily="34" charset="-122"/>
            </a:endParaRPr>
          </a:p>
        </p:txBody>
      </p:sp>
      <p:pic>
        <p:nvPicPr>
          <p:cNvPr id="102402" name="Picture 2" descr="C:\Program Files (x86)\Microsoft Office\MEDIA\CAGCAT10\j0292020.wmf"/>
          <p:cNvPicPr>
            <a:picLocks noChangeAspect="1" noChangeArrowheads="1"/>
          </p:cNvPicPr>
          <p:nvPr/>
        </p:nvPicPr>
        <p:blipFill>
          <a:blip r:embed="rId2" cstate="print"/>
          <a:srcRect/>
          <a:stretch>
            <a:fillRect/>
          </a:stretch>
        </p:blipFill>
        <p:spPr bwMode="auto">
          <a:xfrm>
            <a:off x="797180" y="1870053"/>
            <a:ext cx="343798" cy="326306"/>
          </a:xfrm>
          <a:prstGeom prst="rect">
            <a:avLst/>
          </a:prstGeom>
          <a:noFill/>
        </p:spPr>
      </p:pic>
      <p:grpSp>
        <p:nvGrpSpPr>
          <p:cNvPr id="3" name="组合 37"/>
          <p:cNvGrpSpPr/>
          <p:nvPr/>
        </p:nvGrpSpPr>
        <p:grpSpPr>
          <a:xfrm>
            <a:off x="2620471" y="2112021"/>
            <a:ext cx="1376997" cy="937327"/>
            <a:chOff x="2677115" y="2370967"/>
            <a:chExt cx="1376997" cy="937327"/>
          </a:xfrm>
        </p:grpSpPr>
        <p:sp>
          <p:nvSpPr>
            <p:cNvPr id="8" name="矩形 7"/>
            <p:cNvSpPr/>
            <p:nvPr/>
          </p:nvSpPr>
          <p:spPr>
            <a:xfrm>
              <a:off x="2686558" y="2379060"/>
              <a:ext cx="1367554" cy="922491"/>
            </a:xfrm>
            <a:prstGeom prst="rect">
              <a:avLst/>
            </a:prstGeom>
            <a:solidFill>
              <a:schemeClr val="tx1">
                <a:lumMod val="75000"/>
                <a:lumOff val="2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678464" y="2370967"/>
              <a:ext cx="825389" cy="20230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dirty="0" smtClean="0">
                  <a:solidFill>
                    <a:schemeClr val="tx1"/>
                  </a:solidFill>
                  <a:latin typeface="微软雅黑" pitchFamily="34" charset="-122"/>
                  <a:ea typeface="微软雅黑" pitchFamily="34" charset="-122"/>
                </a:rPr>
                <a:t>虚拟机  </a:t>
              </a:r>
              <a:r>
                <a:rPr lang="en-US" altLang="zh-CN" sz="700" dirty="0" smtClean="0">
                  <a:solidFill>
                    <a:schemeClr val="tx1"/>
                  </a:solidFill>
                  <a:latin typeface="微软雅黑" pitchFamily="34" charset="-122"/>
                  <a:ea typeface="微软雅黑" pitchFamily="34" charset="-122"/>
                </a:rPr>
                <a:t>1</a:t>
              </a:r>
              <a:endParaRPr lang="zh-CN" altLang="en-US" sz="700" dirty="0">
                <a:solidFill>
                  <a:schemeClr val="tx1"/>
                </a:solidFill>
                <a:latin typeface="微软雅黑" pitchFamily="34" charset="-122"/>
                <a:ea typeface="微软雅黑" pitchFamily="34" charset="-122"/>
              </a:endParaRPr>
            </a:p>
          </p:txBody>
        </p:sp>
        <p:sp>
          <p:nvSpPr>
            <p:cNvPr id="12" name="圆柱形 11"/>
            <p:cNvSpPr/>
            <p:nvPr/>
          </p:nvSpPr>
          <p:spPr>
            <a:xfrm>
              <a:off x="3738521" y="2621820"/>
              <a:ext cx="307497" cy="404601"/>
            </a:xfrm>
            <a:prstGeom prst="can">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smtClean="0">
                  <a:latin typeface="微软雅黑" pitchFamily="34" charset="-122"/>
                  <a:ea typeface="微软雅黑" pitchFamily="34" charset="-122"/>
                </a:rPr>
                <a:t>存储</a:t>
              </a:r>
              <a:endParaRPr lang="zh-CN" altLang="en-US" sz="800" dirty="0">
                <a:latin typeface="微软雅黑" pitchFamily="34" charset="-122"/>
                <a:ea typeface="微软雅黑" pitchFamily="34" charset="-122"/>
              </a:endParaRPr>
            </a:p>
          </p:txBody>
        </p:sp>
        <p:sp>
          <p:nvSpPr>
            <p:cNvPr id="13" name="矩形 12"/>
            <p:cNvSpPr/>
            <p:nvPr/>
          </p:nvSpPr>
          <p:spPr>
            <a:xfrm>
              <a:off x="2677116" y="2612379"/>
              <a:ext cx="825389" cy="20230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dirty="0" smtClean="0">
                  <a:solidFill>
                    <a:schemeClr val="tx1"/>
                  </a:solidFill>
                  <a:latin typeface="微软雅黑" pitchFamily="34" charset="-122"/>
                  <a:ea typeface="微软雅黑" pitchFamily="34" charset="-122"/>
                </a:rPr>
                <a:t>虚拟机  </a:t>
              </a:r>
              <a:r>
                <a:rPr lang="en-US" altLang="zh-CN" sz="700" dirty="0" smtClean="0">
                  <a:solidFill>
                    <a:schemeClr val="tx1"/>
                  </a:solidFill>
                  <a:latin typeface="微软雅黑" pitchFamily="34" charset="-122"/>
                  <a:ea typeface="微软雅黑" pitchFamily="34" charset="-122"/>
                </a:rPr>
                <a:t>2</a:t>
              </a:r>
              <a:endParaRPr lang="zh-CN" altLang="en-US" sz="700" dirty="0">
                <a:solidFill>
                  <a:schemeClr val="tx1"/>
                </a:solidFill>
                <a:latin typeface="微软雅黑" pitchFamily="34" charset="-122"/>
                <a:ea typeface="微软雅黑" pitchFamily="34" charset="-122"/>
              </a:endParaRPr>
            </a:p>
          </p:txBody>
        </p:sp>
        <p:sp>
          <p:nvSpPr>
            <p:cNvPr id="14" name="矩形 13"/>
            <p:cNvSpPr/>
            <p:nvPr/>
          </p:nvSpPr>
          <p:spPr>
            <a:xfrm>
              <a:off x="2677116" y="2863231"/>
              <a:ext cx="825389" cy="20230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dirty="0" smtClean="0">
                  <a:solidFill>
                    <a:schemeClr val="tx1"/>
                  </a:solidFill>
                  <a:latin typeface="微软雅黑" pitchFamily="34" charset="-122"/>
                  <a:ea typeface="微软雅黑" pitchFamily="34" charset="-122"/>
                </a:rPr>
                <a:t>虚拟机</a:t>
              </a:r>
              <a:r>
                <a:rPr lang="en-US" altLang="zh-CN" sz="700" dirty="0" smtClean="0">
                  <a:solidFill>
                    <a:schemeClr val="tx1"/>
                  </a:solidFill>
                  <a:latin typeface="微软雅黑" pitchFamily="34" charset="-122"/>
                  <a:ea typeface="微软雅黑" pitchFamily="34" charset="-122"/>
                </a:rPr>
                <a:t>...</a:t>
              </a:r>
              <a:endParaRPr lang="zh-CN" altLang="en-US" sz="700" dirty="0">
                <a:solidFill>
                  <a:schemeClr val="tx1"/>
                </a:solidFill>
                <a:latin typeface="微软雅黑" pitchFamily="34" charset="-122"/>
                <a:ea typeface="微软雅黑" pitchFamily="34" charset="-122"/>
              </a:endParaRPr>
            </a:p>
          </p:txBody>
        </p:sp>
        <p:sp>
          <p:nvSpPr>
            <p:cNvPr id="15" name="矩形 14"/>
            <p:cNvSpPr/>
            <p:nvPr/>
          </p:nvSpPr>
          <p:spPr>
            <a:xfrm>
              <a:off x="2677115" y="3105993"/>
              <a:ext cx="825389" cy="20230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dirty="0" smtClean="0">
                  <a:solidFill>
                    <a:schemeClr val="tx1"/>
                  </a:solidFill>
                  <a:latin typeface="微软雅黑" pitchFamily="34" charset="-122"/>
                  <a:ea typeface="微软雅黑" pitchFamily="34" charset="-122"/>
                </a:rPr>
                <a:t>虚拟机 </a:t>
              </a:r>
              <a:r>
                <a:rPr lang="en-US" altLang="zh-CN" sz="700" dirty="0" smtClean="0">
                  <a:solidFill>
                    <a:schemeClr val="tx1"/>
                  </a:solidFill>
                  <a:latin typeface="微软雅黑" pitchFamily="34" charset="-122"/>
                  <a:ea typeface="微软雅黑" pitchFamily="34" charset="-122"/>
                </a:rPr>
                <a:t>15</a:t>
              </a:r>
              <a:endParaRPr lang="zh-CN" altLang="en-US" sz="700" dirty="0">
                <a:solidFill>
                  <a:schemeClr val="tx1"/>
                </a:solidFill>
                <a:latin typeface="微软雅黑" pitchFamily="34" charset="-122"/>
                <a:ea typeface="微软雅黑" pitchFamily="34" charset="-122"/>
              </a:endParaRPr>
            </a:p>
          </p:txBody>
        </p:sp>
      </p:grpSp>
      <p:cxnSp>
        <p:nvCxnSpPr>
          <p:cNvPr id="17" name="直接连接符 16"/>
          <p:cNvCxnSpPr>
            <a:stCxn id="102402" idx="3"/>
            <a:endCxn id="9" idx="1"/>
          </p:cNvCxnSpPr>
          <p:nvPr/>
        </p:nvCxnSpPr>
        <p:spPr>
          <a:xfrm>
            <a:off x="1140978" y="2033206"/>
            <a:ext cx="1480842" cy="17996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接连接符 20"/>
          <p:cNvCxnSpPr>
            <a:stCxn id="28" idx="3"/>
            <a:endCxn id="9" idx="1"/>
          </p:cNvCxnSpPr>
          <p:nvPr/>
        </p:nvCxnSpPr>
        <p:spPr>
          <a:xfrm flipV="1">
            <a:off x="1139629" y="2213172"/>
            <a:ext cx="1482191" cy="182827"/>
          </a:xfrm>
          <a:prstGeom prst="line">
            <a:avLst/>
          </a:prstGeom>
        </p:spPr>
        <p:style>
          <a:lnRef idx="1">
            <a:schemeClr val="accent1"/>
          </a:lnRef>
          <a:fillRef idx="0">
            <a:schemeClr val="accent1"/>
          </a:fillRef>
          <a:effectRef idx="0">
            <a:schemeClr val="accent1"/>
          </a:effectRef>
          <a:fontRef idx="minor">
            <a:schemeClr val="tx1"/>
          </a:fontRef>
        </p:style>
      </p:cxnSp>
      <p:pic>
        <p:nvPicPr>
          <p:cNvPr id="28" name="Picture 2" descr="C:\Program Files (x86)\Microsoft Office\MEDIA\CAGCAT10\j0292020.wmf"/>
          <p:cNvPicPr>
            <a:picLocks noChangeAspect="1" noChangeArrowheads="1"/>
          </p:cNvPicPr>
          <p:nvPr/>
        </p:nvPicPr>
        <p:blipFill>
          <a:blip r:embed="rId2" cstate="print"/>
          <a:srcRect/>
          <a:stretch>
            <a:fillRect/>
          </a:stretch>
        </p:blipFill>
        <p:spPr bwMode="auto">
          <a:xfrm>
            <a:off x="795831" y="2232846"/>
            <a:ext cx="343798" cy="326306"/>
          </a:xfrm>
          <a:prstGeom prst="rect">
            <a:avLst/>
          </a:prstGeom>
          <a:noFill/>
        </p:spPr>
      </p:pic>
      <p:pic>
        <p:nvPicPr>
          <p:cNvPr id="32" name="Picture 2" descr="C:\Program Files (x86)\Microsoft Office\MEDIA\CAGCAT10\j0292020.wmf"/>
          <p:cNvPicPr>
            <a:picLocks noChangeAspect="1" noChangeArrowheads="1"/>
          </p:cNvPicPr>
          <p:nvPr/>
        </p:nvPicPr>
        <p:blipFill>
          <a:blip r:embed="rId2" cstate="print"/>
          <a:srcRect/>
          <a:stretch>
            <a:fillRect/>
          </a:stretch>
        </p:blipFill>
        <p:spPr bwMode="auto">
          <a:xfrm>
            <a:off x="794483" y="2725110"/>
            <a:ext cx="343798" cy="326306"/>
          </a:xfrm>
          <a:prstGeom prst="rect">
            <a:avLst/>
          </a:prstGeom>
          <a:noFill/>
        </p:spPr>
      </p:pic>
      <p:cxnSp>
        <p:nvCxnSpPr>
          <p:cNvPr id="33" name="直接连接符 32"/>
          <p:cNvCxnSpPr>
            <a:stCxn id="32" idx="3"/>
            <a:endCxn id="15" idx="1"/>
          </p:cNvCxnSpPr>
          <p:nvPr/>
        </p:nvCxnSpPr>
        <p:spPr>
          <a:xfrm>
            <a:off x="1138281" y="2888263"/>
            <a:ext cx="1482190" cy="5993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接连接符 35"/>
          <p:cNvCxnSpPr>
            <a:stCxn id="39" idx="3"/>
            <a:endCxn id="15" idx="1"/>
          </p:cNvCxnSpPr>
          <p:nvPr/>
        </p:nvCxnSpPr>
        <p:spPr>
          <a:xfrm flipV="1">
            <a:off x="1136932" y="2948198"/>
            <a:ext cx="1483539" cy="310950"/>
          </a:xfrm>
          <a:prstGeom prst="line">
            <a:avLst/>
          </a:prstGeom>
        </p:spPr>
        <p:style>
          <a:lnRef idx="1">
            <a:schemeClr val="accent1"/>
          </a:lnRef>
          <a:fillRef idx="0">
            <a:schemeClr val="accent1"/>
          </a:fillRef>
          <a:effectRef idx="0">
            <a:schemeClr val="accent1"/>
          </a:effectRef>
          <a:fontRef idx="minor">
            <a:schemeClr val="tx1"/>
          </a:fontRef>
        </p:style>
      </p:cxnSp>
      <p:pic>
        <p:nvPicPr>
          <p:cNvPr id="39" name="Picture 2" descr="C:\Program Files (x86)\Microsoft Office\MEDIA\CAGCAT10\j0292020.wmf"/>
          <p:cNvPicPr>
            <a:picLocks noChangeAspect="1" noChangeArrowheads="1"/>
          </p:cNvPicPr>
          <p:nvPr/>
        </p:nvPicPr>
        <p:blipFill>
          <a:blip r:embed="rId2" cstate="print"/>
          <a:srcRect/>
          <a:stretch>
            <a:fillRect/>
          </a:stretch>
        </p:blipFill>
        <p:spPr bwMode="auto">
          <a:xfrm>
            <a:off x="793134" y="3095995"/>
            <a:ext cx="343798" cy="326306"/>
          </a:xfrm>
          <a:prstGeom prst="rect">
            <a:avLst/>
          </a:prstGeom>
          <a:noFill/>
        </p:spPr>
      </p:pic>
      <p:pic>
        <p:nvPicPr>
          <p:cNvPr id="41" name="Picture 2" descr="C:\Program Files (x86)\Microsoft Office\MEDIA\CAGCAT10\j0292020.wmf"/>
          <p:cNvPicPr>
            <a:picLocks noChangeAspect="1" noChangeArrowheads="1"/>
          </p:cNvPicPr>
          <p:nvPr/>
        </p:nvPicPr>
        <p:blipFill>
          <a:blip r:embed="rId2" cstate="print"/>
          <a:srcRect/>
          <a:stretch>
            <a:fillRect/>
          </a:stretch>
        </p:blipFill>
        <p:spPr bwMode="auto">
          <a:xfrm>
            <a:off x="768859" y="3532965"/>
            <a:ext cx="343798" cy="326306"/>
          </a:xfrm>
          <a:prstGeom prst="rect">
            <a:avLst/>
          </a:prstGeom>
          <a:noFill/>
        </p:spPr>
      </p:pic>
      <p:pic>
        <p:nvPicPr>
          <p:cNvPr id="42" name="Picture 2" descr="C:\Program Files (x86)\Microsoft Office\MEDIA\CAGCAT10\j0292020.wmf"/>
          <p:cNvPicPr>
            <a:picLocks noChangeAspect="1" noChangeArrowheads="1"/>
          </p:cNvPicPr>
          <p:nvPr/>
        </p:nvPicPr>
        <p:blipFill>
          <a:blip r:embed="rId2" cstate="print"/>
          <a:srcRect/>
          <a:stretch>
            <a:fillRect/>
          </a:stretch>
        </p:blipFill>
        <p:spPr bwMode="auto">
          <a:xfrm>
            <a:off x="767510" y="3903850"/>
            <a:ext cx="343798" cy="326306"/>
          </a:xfrm>
          <a:prstGeom prst="rect">
            <a:avLst/>
          </a:prstGeom>
          <a:noFill/>
        </p:spPr>
      </p:pic>
      <p:cxnSp>
        <p:nvCxnSpPr>
          <p:cNvPr id="43" name="直接连接符 42"/>
          <p:cNvCxnSpPr>
            <a:stCxn id="41" idx="3"/>
            <a:endCxn id="45" idx="1"/>
          </p:cNvCxnSpPr>
          <p:nvPr/>
        </p:nvCxnSpPr>
        <p:spPr>
          <a:xfrm flipV="1">
            <a:off x="1112657" y="3417537"/>
            <a:ext cx="1507814" cy="278581"/>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直接连接符 45"/>
          <p:cNvCxnSpPr>
            <a:stCxn id="42" idx="3"/>
            <a:endCxn id="45" idx="1"/>
          </p:cNvCxnSpPr>
          <p:nvPr/>
        </p:nvCxnSpPr>
        <p:spPr>
          <a:xfrm flipV="1">
            <a:off x="1111308" y="3417537"/>
            <a:ext cx="1509163" cy="649466"/>
          </a:xfrm>
          <a:prstGeom prst="line">
            <a:avLst/>
          </a:prstGeom>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1100517" y="2168665"/>
            <a:ext cx="461246" cy="184666"/>
          </a:xfrm>
          <a:prstGeom prst="rect">
            <a:avLst/>
          </a:prstGeom>
          <a:noFill/>
        </p:spPr>
        <p:txBody>
          <a:bodyPr wrap="square" rtlCol="0">
            <a:spAutoFit/>
          </a:bodyPr>
          <a:lstStyle/>
          <a:p>
            <a:r>
              <a:rPr lang="en-US" altLang="zh-CN" sz="600" dirty="0" smtClean="0">
                <a:latin typeface="微软雅黑" pitchFamily="34" charset="-122"/>
                <a:ea typeface="微软雅黑" pitchFamily="34" charset="-122"/>
              </a:rPr>
              <a:t>1~20</a:t>
            </a:r>
            <a:endParaRPr lang="zh-CN" altLang="en-US" sz="600" dirty="0">
              <a:latin typeface="微软雅黑" pitchFamily="34" charset="-122"/>
              <a:ea typeface="微软雅黑" pitchFamily="34" charset="-122"/>
            </a:endParaRPr>
          </a:p>
        </p:txBody>
      </p:sp>
      <p:sp>
        <p:nvSpPr>
          <p:cNvPr id="56" name="TextBox 55"/>
          <p:cNvSpPr txBox="1"/>
          <p:nvPr/>
        </p:nvSpPr>
        <p:spPr>
          <a:xfrm>
            <a:off x="1099169" y="2968425"/>
            <a:ext cx="461246" cy="184666"/>
          </a:xfrm>
          <a:prstGeom prst="rect">
            <a:avLst/>
          </a:prstGeom>
          <a:noFill/>
        </p:spPr>
        <p:txBody>
          <a:bodyPr wrap="square" rtlCol="0">
            <a:spAutoFit/>
          </a:bodyPr>
          <a:lstStyle/>
          <a:p>
            <a:r>
              <a:rPr lang="en-US" altLang="zh-CN" sz="600" dirty="0" smtClean="0">
                <a:latin typeface="微软雅黑" pitchFamily="34" charset="-122"/>
                <a:ea typeface="微软雅黑" pitchFamily="34" charset="-122"/>
              </a:rPr>
              <a:t>1~20</a:t>
            </a:r>
            <a:endParaRPr lang="zh-CN" altLang="en-US" sz="600" dirty="0">
              <a:latin typeface="微软雅黑" pitchFamily="34" charset="-122"/>
              <a:ea typeface="微软雅黑" pitchFamily="34" charset="-122"/>
            </a:endParaRPr>
          </a:p>
        </p:txBody>
      </p:sp>
      <p:sp>
        <p:nvSpPr>
          <p:cNvPr id="57" name="TextBox 56"/>
          <p:cNvSpPr txBox="1"/>
          <p:nvPr/>
        </p:nvSpPr>
        <p:spPr>
          <a:xfrm>
            <a:off x="1099169" y="3753349"/>
            <a:ext cx="461246" cy="184666"/>
          </a:xfrm>
          <a:prstGeom prst="rect">
            <a:avLst/>
          </a:prstGeom>
          <a:noFill/>
        </p:spPr>
        <p:txBody>
          <a:bodyPr wrap="square" rtlCol="0">
            <a:spAutoFit/>
          </a:bodyPr>
          <a:lstStyle/>
          <a:p>
            <a:r>
              <a:rPr lang="en-US" altLang="zh-CN" sz="600" dirty="0" smtClean="0">
                <a:latin typeface="微软雅黑" pitchFamily="34" charset="-122"/>
                <a:ea typeface="微软雅黑" pitchFamily="34" charset="-122"/>
              </a:rPr>
              <a:t>1~20</a:t>
            </a:r>
            <a:endParaRPr lang="zh-CN" altLang="en-US" sz="600" dirty="0">
              <a:latin typeface="微软雅黑" pitchFamily="34" charset="-122"/>
              <a:ea typeface="微软雅黑" pitchFamily="34" charset="-122"/>
            </a:endParaRPr>
          </a:p>
        </p:txBody>
      </p:sp>
      <p:sp>
        <p:nvSpPr>
          <p:cNvPr id="58" name="TextBox 57"/>
          <p:cNvSpPr txBox="1"/>
          <p:nvPr/>
        </p:nvSpPr>
        <p:spPr>
          <a:xfrm>
            <a:off x="849663" y="938677"/>
            <a:ext cx="7824999" cy="646331"/>
          </a:xfrm>
          <a:prstGeom prst="rect">
            <a:avLst/>
          </a:prstGeom>
          <a:noFill/>
        </p:spPr>
        <p:txBody>
          <a:bodyPr wrap="square" rtlCol="0">
            <a:spAutoFit/>
          </a:bodyPr>
          <a:lstStyle/>
          <a:p>
            <a:pPr>
              <a:lnSpc>
                <a:spcPct val="150000"/>
              </a:lnSpc>
            </a:pPr>
            <a:r>
              <a:rPr lang="en-US" altLang="zh-CN" sz="1200" dirty="0" smtClean="0">
                <a:latin typeface="微软雅黑" pitchFamily="34" charset="-122"/>
                <a:ea typeface="微软雅黑" pitchFamily="34" charset="-122"/>
              </a:rPr>
              <a:t>10</a:t>
            </a:r>
            <a:r>
              <a:rPr lang="zh-CN" altLang="en-US" sz="1200" dirty="0" smtClean="0">
                <a:latin typeface="微软雅黑" pitchFamily="34" charset="-122"/>
                <a:ea typeface="微软雅黑" pitchFamily="34" charset="-122"/>
              </a:rPr>
              <a:t>台服务器：</a:t>
            </a:r>
            <a:r>
              <a:rPr lang="en-US" altLang="zh-CN" sz="1200" dirty="0" smtClean="0">
                <a:latin typeface="微软雅黑" pitchFamily="34" charset="-122"/>
                <a:ea typeface="微软雅黑" pitchFamily="34" charset="-122"/>
              </a:rPr>
              <a:t>150</a:t>
            </a:r>
            <a:r>
              <a:rPr lang="zh-CN" altLang="en-US" sz="1200" dirty="0" smtClean="0">
                <a:latin typeface="微软雅黑" pitchFamily="34" charset="-122"/>
                <a:ea typeface="微软雅黑" pitchFamily="34" charset="-122"/>
              </a:rPr>
              <a:t>个虚拟机，</a:t>
            </a:r>
            <a:r>
              <a:rPr lang="en-US" altLang="zh-CN" sz="1200" dirty="0" smtClean="0">
                <a:latin typeface="微软雅黑" pitchFamily="34" charset="-122"/>
                <a:ea typeface="微软雅黑" pitchFamily="34" charset="-122"/>
              </a:rPr>
              <a:t>20</a:t>
            </a:r>
            <a:r>
              <a:rPr lang="zh-CN" altLang="en-US" sz="1200" dirty="0" smtClean="0">
                <a:latin typeface="微软雅黑" pitchFamily="34" charset="-122"/>
                <a:ea typeface="微软雅黑" pitchFamily="34" charset="-122"/>
              </a:rPr>
              <a:t>用户</a:t>
            </a:r>
            <a:r>
              <a:rPr lang="en-US" altLang="zh-CN" sz="1200" dirty="0" smtClean="0">
                <a:latin typeface="微软雅黑" pitchFamily="34" charset="-122"/>
                <a:ea typeface="微软雅黑" pitchFamily="34" charset="-122"/>
              </a:rPr>
              <a:t>/</a:t>
            </a:r>
            <a:r>
              <a:rPr lang="zh-CN" altLang="en-US" sz="1200" dirty="0" smtClean="0">
                <a:latin typeface="微软雅黑" pitchFamily="34" charset="-122"/>
                <a:ea typeface="微软雅黑" pitchFamily="34" charset="-122"/>
              </a:rPr>
              <a:t>虚拟机，每人存储资源一般为 </a:t>
            </a:r>
            <a:r>
              <a:rPr lang="en-US" altLang="zh-CN" sz="1200" dirty="0" smtClean="0">
                <a:latin typeface="微软雅黑" pitchFamily="34" charset="-122"/>
                <a:ea typeface="微软雅黑" pitchFamily="34" charset="-122"/>
              </a:rPr>
              <a:t>30GB</a:t>
            </a:r>
            <a:r>
              <a:rPr lang="zh-CN" altLang="en-US" sz="1200" dirty="0" smtClean="0">
                <a:latin typeface="微软雅黑" pitchFamily="34" charset="-122"/>
                <a:ea typeface="微软雅黑" pitchFamily="34" charset="-122"/>
              </a:rPr>
              <a:t>（虚拟机实例）</a:t>
            </a:r>
            <a:r>
              <a:rPr lang="en-US" altLang="zh-CN" sz="1200" dirty="0" smtClean="0">
                <a:latin typeface="微软雅黑" pitchFamily="34" charset="-122"/>
                <a:ea typeface="微软雅黑" pitchFamily="34" charset="-122"/>
              </a:rPr>
              <a:t> / 20</a:t>
            </a:r>
          </a:p>
          <a:p>
            <a:pPr>
              <a:lnSpc>
                <a:spcPct val="150000"/>
              </a:lnSpc>
            </a:pPr>
            <a:r>
              <a:rPr lang="en-US" altLang="zh-CN" sz="1200" dirty="0" smtClean="0">
                <a:latin typeface="微软雅黑" pitchFamily="34" charset="-122"/>
                <a:ea typeface="微软雅黑" pitchFamily="34" charset="-122"/>
              </a:rPr>
              <a:t>1</a:t>
            </a:r>
            <a:r>
              <a:rPr lang="zh-CN" altLang="en-US" sz="1200" dirty="0" smtClean="0">
                <a:latin typeface="微软雅黑" pitchFamily="34" charset="-122"/>
                <a:ea typeface="微软雅黑" pitchFamily="34" charset="-122"/>
              </a:rPr>
              <a:t>台服务器：部署</a:t>
            </a:r>
            <a:r>
              <a:rPr lang="en-US" altLang="zh-CN" sz="1200" dirty="0" err="1" smtClean="0">
                <a:latin typeface="微软雅黑" pitchFamily="34" charset="-122"/>
                <a:ea typeface="微软雅黑" pitchFamily="34" charset="-122"/>
              </a:rPr>
              <a:t>Hadoop</a:t>
            </a:r>
            <a:r>
              <a:rPr lang="zh-CN" altLang="en-US" sz="1200" dirty="0" smtClean="0">
                <a:latin typeface="微软雅黑" pitchFamily="34" charset="-122"/>
                <a:ea typeface="微软雅黑" pitchFamily="34" charset="-122"/>
              </a:rPr>
              <a:t>、</a:t>
            </a:r>
            <a:r>
              <a:rPr lang="en-US" altLang="zh-CN" sz="1200" dirty="0" smtClean="0">
                <a:latin typeface="微软雅黑" pitchFamily="34" charset="-122"/>
                <a:ea typeface="微软雅黑" pitchFamily="34" charset="-122"/>
              </a:rPr>
              <a:t>Spark</a:t>
            </a:r>
            <a:r>
              <a:rPr lang="zh-CN" altLang="en-US" sz="1200" dirty="0" smtClean="0">
                <a:latin typeface="微软雅黑" pitchFamily="34" charset="-122"/>
                <a:ea typeface="微软雅黑" pitchFamily="34" charset="-122"/>
              </a:rPr>
              <a:t>等大数据运行环境，专门运行作业</a:t>
            </a:r>
            <a:endParaRPr lang="zh-CN" altLang="en-US" sz="1200" dirty="0">
              <a:latin typeface="微软雅黑" pitchFamily="34" charset="-122"/>
              <a:ea typeface="微软雅黑" pitchFamily="34" charset="-122"/>
            </a:endParaRPr>
          </a:p>
        </p:txBody>
      </p:sp>
      <p:sp>
        <p:nvSpPr>
          <p:cNvPr id="29" name="矩形 28"/>
          <p:cNvSpPr/>
          <p:nvPr/>
        </p:nvSpPr>
        <p:spPr>
          <a:xfrm>
            <a:off x="4967164" y="2660931"/>
            <a:ext cx="1367554" cy="922491"/>
          </a:xfrm>
          <a:prstGeom prst="rect">
            <a:avLst/>
          </a:prstGeom>
          <a:solidFill>
            <a:schemeClr val="tx1">
              <a:lumMod val="75000"/>
              <a:lumOff val="2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4959070" y="2652838"/>
            <a:ext cx="825389" cy="20230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dirty="0" smtClean="0">
                <a:solidFill>
                  <a:schemeClr val="tx1"/>
                </a:solidFill>
                <a:latin typeface="微软雅黑" pitchFamily="34" charset="-122"/>
                <a:ea typeface="微软雅黑" pitchFamily="34" charset="-122"/>
              </a:rPr>
              <a:t>虚拟机  </a:t>
            </a:r>
            <a:r>
              <a:rPr lang="en-US" altLang="zh-CN" sz="700" dirty="0" smtClean="0">
                <a:solidFill>
                  <a:schemeClr val="tx1"/>
                </a:solidFill>
                <a:latin typeface="微软雅黑" pitchFamily="34" charset="-122"/>
                <a:ea typeface="微软雅黑" pitchFamily="34" charset="-122"/>
              </a:rPr>
              <a:t>1</a:t>
            </a:r>
            <a:endParaRPr lang="zh-CN" altLang="en-US" sz="700" dirty="0">
              <a:solidFill>
                <a:schemeClr val="tx1"/>
              </a:solidFill>
              <a:latin typeface="微软雅黑" pitchFamily="34" charset="-122"/>
              <a:ea typeface="微软雅黑" pitchFamily="34" charset="-122"/>
            </a:endParaRPr>
          </a:p>
        </p:txBody>
      </p:sp>
      <p:sp>
        <p:nvSpPr>
          <p:cNvPr id="31" name="圆柱形 30"/>
          <p:cNvSpPr/>
          <p:nvPr/>
        </p:nvSpPr>
        <p:spPr>
          <a:xfrm>
            <a:off x="6019127" y="2855139"/>
            <a:ext cx="307497" cy="559699"/>
          </a:xfrm>
          <a:prstGeom prst="can">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smtClean="0">
                <a:latin typeface="微软雅黑" pitchFamily="34" charset="-122"/>
                <a:ea typeface="微软雅黑" pitchFamily="34" charset="-122"/>
              </a:rPr>
              <a:t>存储</a:t>
            </a:r>
            <a:endParaRPr lang="zh-CN" altLang="en-US" sz="800" dirty="0">
              <a:latin typeface="微软雅黑" pitchFamily="34" charset="-122"/>
              <a:ea typeface="微软雅黑" pitchFamily="34" charset="-122"/>
            </a:endParaRPr>
          </a:p>
        </p:txBody>
      </p:sp>
      <p:sp>
        <p:nvSpPr>
          <p:cNvPr id="34" name="矩形 33"/>
          <p:cNvSpPr/>
          <p:nvPr/>
        </p:nvSpPr>
        <p:spPr>
          <a:xfrm>
            <a:off x="4957722" y="2894250"/>
            <a:ext cx="825389" cy="20230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dirty="0" smtClean="0">
                <a:solidFill>
                  <a:schemeClr val="tx1"/>
                </a:solidFill>
                <a:latin typeface="微软雅黑" pitchFamily="34" charset="-122"/>
                <a:ea typeface="微软雅黑" pitchFamily="34" charset="-122"/>
              </a:rPr>
              <a:t>虚拟机  </a:t>
            </a:r>
            <a:r>
              <a:rPr lang="en-US" altLang="zh-CN" sz="700" dirty="0" smtClean="0">
                <a:solidFill>
                  <a:schemeClr val="tx1"/>
                </a:solidFill>
                <a:latin typeface="微软雅黑" pitchFamily="34" charset="-122"/>
                <a:ea typeface="微软雅黑" pitchFamily="34" charset="-122"/>
              </a:rPr>
              <a:t>2</a:t>
            </a:r>
            <a:endParaRPr lang="zh-CN" altLang="en-US" sz="700" dirty="0">
              <a:solidFill>
                <a:schemeClr val="tx1"/>
              </a:solidFill>
              <a:latin typeface="微软雅黑" pitchFamily="34" charset="-122"/>
              <a:ea typeface="微软雅黑" pitchFamily="34" charset="-122"/>
            </a:endParaRPr>
          </a:p>
        </p:txBody>
      </p:sp>
      <p:sp>
        <p:nvSpPr>
          <p:cNvPr id="35" name="矩形 34"/>
          <p:cNvSpPr/>
          <p:nvPr/>
        </p:nvSpPr>
        <p:spPr>
          <a:xfrm>
            <a:off x="4957722" y="3145102"/>
            <a:ext cx="825389" cy="20230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smtClean="0">
                <a:solidFill>
                  <a:schemeClr val="tx1"/>
                </a:solidFill>
                <a:latin typeface="微软雅黑" pitchFamily="34" charset="-122"/>
                <a:ea typeface="微软雅黑" pitchFamily="34" charset="-122"/>
              </a:rPr>
              <a:t>虚拟机</a:t>
            </a:r>
            <a:r>
              <a:rPr lang="en-US" altLang="zh-CN" sz="700" smtClean="0">
                <a:solidFill>
                  <a:schemeClr val="tx1"/>
                </a:solidFill>
                <a:latin typeface="微软雅黑" pitchFamily="34" charset="-122"/>
                <a:ea typeface="微软雅黑" pitchFamily="34" charset="-122"/>
              </a:rPr>
              <a:t> ...</a:t>
            </a:r>
            <a:endParaRPr lang="zh-CN" altLang="en-US" sz="700" dirty="0">
              <a:solidFill>
                <a:schemeClr val="tx1"/>
              </a:solidFill>
              <a:latin typeface="微软雅黑" pitchFamily="34" charset="-122"/>
              <a:ea typeface="微软雅黑" pitchFamily="34" charset="-122"/>
            </a:endParaRPr>
          </a:p>
        </p:txBody>
      </p:sp>
      <p:sp>
        <p:nvSpPr>
          <p:cNvPr id="37" name="矩形 36"/>
          <p:cNvSpPr/>
          <p:nvPr/>
        </p:nvSpPr>
        <p:spPr>
          <a:xfrm>
            <a:off x="4957721" y="3387864"/>
            <a:ext cx="825389" cy="20230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smtClean="0">
                <a:solidFill>
                  <a:schemeClr val="tx1"/>
                </a:solidFill>
                <a:latin typeface="微软雅黑" pitchFamily="34" charset="-122"/>
                <a:ea typeface="微软雅黑" pitchFamily="34" charset="-122"/>
              </a:rPr>
              <a:t>虚拟机 </a:t>
            </a:r>
            <a:r>
              <a:rPr lang="en-US" altLang="zh-CN" sz="700" smtClean="0">
                <a:solidFill>
                  <a:schemeClr val="tx1"/>
                </a:solidFill>
                <a:latin typeface="微软雅黑" pitchFamily="34" charset="-122"/>
                <a:ea typeface="微软雅黑" pitchFamily="34" charset="-122"/>
              </a:rPr>
              <a:t>10</a:t>
            </a:r>
            <a:endParaRPr lang="zh-CN" altLang="en-US" sz="700" dirty="0">
              <a:solidFill>
                <a:schemeClr val="tx1"/>
              </a:solidFill>
              <a:latin typeface="微软雅黑" pitchFamily="34" charset="-122"/>
              <a:ea typeface="微软雅黑" pitchFamily="34" charset="-122"/>
            </a:endParaRPr>
          </a:p>
        </p:txBody>
      </p:sp>
      <p:grpSp>
        <p:nvGrpSpPr>
          <p:cNvPr id="7" name="组合 39"/>
          <p:cNvGrpSpPr/>
          <p:nvPr/>
        </p:nvGrpSpPr>
        <p:grpSpPr>
          <a:xfrm>
            <a:off x="2619122" y="3316386"/>
            <a:ext cx="1376997" cy="937327"/>
            <a:chOff x="2677115" y="2370967"/>
            <a:chExt cx="1376997" cy="937327"/>
          </a:xfrm>
        </p:grpSpPr>
        <p:sp>
          <p:nvSpPr>
            <p:cNvPr id="44" name="矩形 43"/>
            <p:cNvSpPr/>
            <p:nvPr/>
          </p:nvSpPr>
          <p:spPr>
            <a:xfrm>
              <a:off x="2686558" y="2379060"/>
              <a:ext cx="1367554" cy="922491"/>
            </a:xfrm>
            <a:prstGeom prst="rect">
              <a:avLst/>
            </a:prstGeom>
            <a:solidFill>
              <a:schemeClr val="tx1">
                <a:lumMod val="75000"/>
                <a:lumOff val="2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2678464" y="2370967"/>
              <a:ext cx="825389" cy="20230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dirty="0" smtClean="0">
                  <a:solidFill>
                    <a:schemeClr val="tx1"/>
                  </a:solidFill>
                  <a:latin typeface="微软雅黑" pitchFamily="34" charset="-122"/>
                  <a:ea typeface="微软雅黑" pitchFamily="34" charset="-122"/>
                </a:rPr>
                <a:t>虚拟机  </a:t>
              </a:r>
              <a:r>
                <a:rPr lang="en-US" altLang="zh-CN" sz="700" dirty="0" smtClean="0">
                  <a:solidFill>
                    <a:schemeClr val="tx1"/>
                  </a:solidFill>
                  <a:latin typeface="微软雅黑" pitchFamily="34" charset="-122"/>
                  <a:ea typeface="微软雅黑" pitchFamily="34" charset="-122"/>
                </a:rPr>
                <a:t>1</a:t>
              </a:r>
              <a:endParaRPr lang="zh-CN" altLang="en-US" sz="700" dirty="0">
                <a:solidFill>
                  <a:schemeClr val="tx1"/>
                </a:solidFill>
                <a:latin typeface="微软雅黑" pitchFamily="34" charset="-122"/>
                <a:ea typeface="微软雅黑" pitchFamily="34" charset="-122"/>
              </a:endParaRPr>
            </a:p>
          </p:txBody>
        </p:sp>
        <p:sp>
          <p:nvSpPr>
            <p:cNvPr id="47" name="圆柱形 46"/>
            <p:cNvSpPr/>
            <p:nvPr/>
          </p:nvSpPr>
          <p:spPr>
            <a:xfrm>
              <a:off x="3738521" y="2621820"/>
              <a:ext cx="307497" cy="404601"/>
            </a:xfrm>
            <a:prstGeom prst="can">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smtClean="0">
                  <a:latin typeface="微软雅黑" pitchFamily="34" charset="-122"/>
                  <a:ea typeface="微软雅黑" pitchFamily="34" charset="-122"/>
                </a:rPr>
                <a:t>存储</a:t>
              </a:r>
              <a:endParaRPr lang="zh-CN" altLang="en-US" sz="800" dirty="0">
                <a:latin typeface="微软雅黑" pitchFamily="34" charset="-122"/>
                <a:ea typeface="微软雅黑" pitchFamily="34" charset="-122"/>
              </a:endParaRPr>
            </a:p>
          </p:txBody>
        </p:sp>
        <p:sp>
          <p:nvSpPr>
            <p:cNvPr id="48" name="矩形 47"/>
            <p:cNvSpPr/>
            <p:nvPr/>
          </p:nvSpPr>
          <p:spPr>
            <a:xfrm>
              <a:off x="2677116" y="2612379"/>
              <a:ext cx="825389" cy="20230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dirty="0" smtClean="0">
                  <a:solidFill>
                    <a:schemeClr val="tx1"/>
                  </a:solidFill>
                  <a:latin typeface="微软雅黑" pitchFamily="34" charset="-122"/>
                  <a:ea typeface="微软雅黑" pitchFamily="34" charset="-122"/>
                </a:rPr>
                <a:t>虚拟机  </a:t>
              </a:r>
              <a:r>
                <a:rPr lang="en-US" altLang="zh-CN" sz="700" dirty="0" smtClean="0">
                  <a:solidFill>
                    <a:schemeClr val="tx1"/>
                  </a:solidFill>
                  <a:latin typeface="微软雅黑" pitchFamily="34" charset="-122"/>
                  <a:ea typeface="微软雅黑" pitchFamily="34" charset="-122"/>
                </a:rPr>
                <a:t>2</a:t>
              </a:r>
              <a:endParaRPr lang="zh-CN" altLang="en-US" sz="700" dirty="0">
                <a:solidFill>
                  <a:schemeClr val="tx1"/>
                </a:solidFill>
                <a:latin typeface="微软雅黑" pitchFamily="34" charset="-122"/>
                <a:ea typeface="微软雅黑" pitchFamily="34" charset="-122"/>
              </a:endParaRPr>
            </a:p>
          </p:txBody>
        </p:sp>
        <p:sp>
          <p:nvSpPr>
            <p:cNvPr id="49" name="矩形 48"/>
            <p:cNvSpPr/>
            <p:nvPr/>
          </p:nvSpPr>
          <p:spPr>
            <a:xfrm>
              <a:off x="2677116" y="2863231"/>
              <a:ext cx="825389" cy="20230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dirty="0" smtClean="0">
                  <a:solidFill>
                    <a:schemeClr val="tx1"/>
                  </a:solidFill>
                  <a:latin typeface="微软雅黑" pitchFamily="34" charset="-122"/>
                  <a:ea typeface="微软雅黑" pitchFamily="34" charset="-122"/>
                </a:rPr>
                <a:t>虚拟机</a:t>
              </a:r>
              <a:r>
                <a:rPr lang="en-US" altLang="zh-CN" sz="700" dirty="0" smtClean="0">
                  <a:solidFill>
                    <a:schemeClr val="tx1"/>
                  </a:solidFill>
                  <a:latin typeface="微软雅黑" pitchFamily="34" charset="-122"/>
                  <a:ea typeface="微软雅黑" pitchFamily="34" charset="-122"/>
                </a:rPr>
                <a:t>...</a:t>
              </a:r>
              <a:endParaRPr lang="zh-CN" altLang="en-US" sz="700" dirty="0">
                <a:solidFill>
                  <a:schemeClr val="tx1"/>
                </a:solidFill>
                <a:latin typeface="微软雅黑" pitchFamily="34" charset="-122"/>
                <a:ea typeface="微软雅黑" pitchFamily="34" charset="-122"/>
              </a:endParaRPr>
            </a:p>
          </p:txBody>
        </p:sp>
        <p:sp>
          <p:nvSpPr>
            <p:cNvPr id="50" name="矩形 49"/>
            <p:cNvSpPr/>
            <p:nvPr/>
          </p:nvSpPr>
          <p:spPr>
            <a:xfrm>
              <a:off x="2677115" y="3105993"/>
              <a:ext cx="825389" cy="20230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dirty="0" smtClean="0">
                  <a:solidFill>
                    <a:schemeClr val="tx1"/>
                  </a:solidFill>
                  <a:latin typeface="微软雅黑" pitchFamily="34" charset="-122"/>
                  <a:ea typeface="微软雅黑" pitchFamily="34" charset="-122"/>
                </a:rPr>
                <a:t>虚拟机 </a:t>
              </a:r>
              <a:r>
                <a:rPr lang="en-US" altLang="zh-CN" sz="700" dirty="0" smtClean="0">
                  <a:solidFill>
                    <a:schemeClr val="tx1"/>
                  </a:solidFill>
                  <a:latin typeface="微软雅黑" pitchFamily="34" charset="-122"/>
                  <a:ea typeface="微软雅黑" pitchFamily="34" charset="-122"/>
                </a:rPr>
                <a:t>15</a:t>
              </a:r>
              <a:endParaRPr lang="zh-CN" altLang="en-US" sz="700" dirty="0">
                <a:solidFill>
                  <a:schemeClr val="tx1"/>
                </a:solidFill>
                <a:latin typeface="微软雅黑" pitchFamily="34" charset="-122"/>
                <a:ea typeface="微软雅黑" pitchFamily="34" charset="-122"/>
              </a:endParaRPr>
            </a:p>
          </p:txBody>
        </p:sp>
      </p:grpSp>
      <p:sp>
        <p:nvSpPr>
          <p:cNvPr id="51" name="TextBox 50"/>
          <p:cNvSpPr txBox="1"/>
          <p:nvPr/>
        </p:nvSpPr>
        <p:spPr>
          <a:xfrm>
            <a:off x="4943639" y="2256935"/>
            <a:ext cx="1545579" cy="369332"/>
          </a:xfrm>
          <a:prstGeom prst="rect">
            <a:avLst/>
          </a:prstGeom>
          <a:noFill/>
        </p:spPr>
        <p:txBody>
          <a:bodyPr wrap="square" rtlCol="0">
            <a:spAutoFit/>
          </a:bodyPr>
          <a:lstStyle/>
          <a:p>
            <a:r>
              <a:rPr lang="zh-CN" altLang="en-US" sz="1000" b="1" dirty="0" smtClean="0">
                <a:latin typeface="微软雅黑" pitchFamily="34" charset="-122"/>
                <a:ea typeface="微软雅黑" pitchFamily="34" charset="-122"/>
              </a:rPr>
              <a:t>大数据作业集群</a:t>
            </a:r>
            <a:endParaRPr lang="en-US" altLang="zh-CN" sz="1000" b="1" dirty="0" smtClean="0">
              <a:latin typeface="微软雅黑" pitchFamily="34" charset="-122"/>
              <a:ea typeface="微软雅黑" pitchFamily="34" charset="-122"/>
            </a:endParaRPr>
          </a:p>
          <a:p>
            <a:r>
              <a:rPr lang="zh-CN" altLang="en-US" sz="800" dirty="0" smtClean="0">
                <a:latin typeface="微软雅黑" pitchFamily="34" charset="-122"/>
                <a:ea typeface="微软雅黑" pitchFamily="34" charset="-122"/>
              </a:rPr>
              <a:t>部署</a:t>
            </a:r>
            <a:r>
              <a:rPr lang="en-US" altLang="zh-CN" sz="800" dirty="0" err="1" smtClean="0">
                <a:latin typeface="微软雅黑" pitchFamily="34" charset="-122"/>
                <a:ea typeface="微软雅黑" pitchFamily="34" charset="-122"/>
              </a:rPr>
              <a:t>Hadoop</a:t>
            </a:r>
            <a:r>
              <a:rPr lang="zh-CN" altLang="en-US" sz="800" dirty="0" smtClean="0">
                <a:latin typeface="微软雅黑" pitchFamily="34" charset="-122"/>
                <a:ea typeface="微软雅黑" pitchFamily="34" charset="-122"/>
              </a:rPr>
              <a:t>、</a:t>
            </a:r>
            <a:r>
              <a:rPr lang="en-US" altLang="zh-CN" sz="800" dirty="0" smtClean="0">
                <a:latin typeface="微软雅黑" pitchFamily="34" charset="-122"/>
                <a:ea typeface="微软雅黑" pitchFamily="34" charset="-122"/>
              </a:rPr>
              <a:t>Spark</a:t>
            </a:r>
            <a:r>
              <a:rPr lang="zh-CN" altLang="en-US" sz="800" dirty="0" smtClean="0">
                <a:latin typeface="微软雅黑" pitchFamily="34" charset="-122"/>
                <a:ea typeface="微软雅黑" pitchFamily="34" charset="-122"/>
              </a:rPr>
              <a:t>等工具</a:t>
            </a:r>
            <a:endParaRPr lang="zh-CN" altLang="en-US" sz="800" dirty="0">
              <a:latin typeface="微软雅黑" pitchFamily="34" charset="-122"/>
              <a:ea typeface="微软雅黑" pitchFamily="34" charset="-122"/>
            </a:endParaRPr>
          </a:p>
        </p:txBody>
      </p:sp>
      <p:sp>
        <p:nvSpPr>
          <p:cNvPr id="63" name="TextBox 62"/>
          <p:cNvSpPr txBox="1"/>
          <p:nvPr/>
        </p:nvSpPr>
        <p:spPr>
          <a:xfrm>
            <a:off x="2642532" y="1893536"/>
            <a:ext cx="1168817" cy="230832"/>
          </a:xfrm>
          <a:prstGeom prst="rect">
            <a:avLst/>
          </a:prstGeom>
          <a:noFill/>
        </p:spPr>
        <p:txBody>
          <a:bodyPr wrap="square" rtlCol="0">
            <a:spAutoFit/>
          </a:bodyPr>
          <a:lstStyle/>
          <a:p>
            <a:r>
              <a:rPr lang="zh-CN" altLang="en-US" sz="900" dirty="0" smtClean="0">
                <a:latin typeface="微软雅黑" pitchFamily="34" charset="-122"/>
                <a:ea typeface="微软雅黑" pitchFamily="34" charset="-122"/>
              </a:rPr>
              <a:t>课程</a:t>
            </a:r>
            <a:r>
              <a:rPr lang="en-US" altLang="zh-CN" sz="900" dirty="0" smtClean="0">
                <a:latin typeface="微软雅黑" pitchFamily="34" charset="-122"/>
                <a:ea typeface="微软雅黑" pitchFamily="34" charset="-122"/>
              </a:rPr>
              <a:t>1</a:t>
            </a:r>
            <a:r>
              <a:rPr lang="zh-CN" altLang="en-US" sz="900" dirty="0" smtClean="0">
                <a:latin typeface="微软雅黑" pitchFamily="34" charset="-122"/>
                <a:ea typeface="微软雅黑" pitchFamily="34" charset="-122"/>
              </a:rPr>
              <a:t>桌面服务器</a:t>
            </a:r>
            <a:endParaRPr lang="zh-CN" altLang="en-US" sz="900" dirty="0">
              <a:latin typeface="微软雅黑" pitchFamily="34" charset="-122"/>
              <a:ea typeface="微软雅黑" pitchFamily="34" charset="-122"/>
            </a:endParaRPr>
          </a:p>
        </p:txBody>
      </p:sp>
      <p:sp>
        <p:nvSpPr>
          <p:cNvPr id="64" name="TextBox 63"/>
          <p:cNvSpPr txBox="1"/>
          <p:nvPr/>
        </p:nvSpPr>
        <p:spPr>
          <a:xfrm>
            <a:off x="2650922" y="3114085"/>
            <a:ext cx="1241570" cy="230832"/>
          </a:xfrm>
          <a:prstGeom prst="rect">
            <a:avLst/>
          </a:prstGeom>
          <a:noFill/>
        </p:spPr>
        <p:txBody>
          <a:bodyPr wrap="square" rtlCol="0">
            <a:spAutoFit/>
          </a:bodyPr>
          <a:lstStyle/>
          <a:p>
            <a:r>
              <a:rPr lang="zh-CN" altLang="en-US" sz="900" dirty="0" smtClean="0">
                <a:latin typeface="微软雅黑" pitchFamily="34" charset="-122"/>
                <a:ea typeface="微软雅黑" pitchFamily="34" charset="-122"/>
              </a:rPr>
              <a:t>课程</a:t>
            </a:r>
            <a:r>
              <a:rPr lang="en-US" altLang="zh-CN" sz="900" dirty="0" smtClean="0">
                <a:latin typeface="微软雅黑" pitchFamily="34" charset="-122"/>
                <a:ea typeface="微软雅黑" pitchFamily="34" charset="-122"/>
              </a:rPr>
              <a:t>2</a:t>
            </a:r>
            <a:r>
              <a:rPr lang="zh-CN" altLang="en-US" sz="900" dirty="0" smtClean="0">
                <a:latin typeface="微软雅黑" pitchFamily="34" charset="-122"/>
                <a:ea typeface="微软雅黑" pitchFamily="34" charset="-122"/>
              </a:rPr>
              <a:t>桌面服务器</a:t>
            </a:r>
            <a:endParaRPr lang="zh-CN" altLang="en-US" sz="900" dirty="0">
              <a:latin typeface="微软雅黑" pitchFamily="34" charset="-122"/>
              <a:ea typeface="微软雅黑" pitchFamily="34" charset="-122"/>
            </a:endParaRPr>
          </a:p>
        </p:txBody>
      </p:sp>
      <p:cxnSp>
        <p:nvCxnSpPr>
          <p:cNvPr id="68" name="直接连接符 67"/>
          <p:cNvCxnSpPr>
            <a:stCxn id="12" idx="4"/>
            <a:endCxn id="30" idx="1"/>
          </p:cNvCxnSpPr>
          <p:nvPr/>
        </p:nvCxnSpPr>
        <p:spPr>
          <a:xfrm>
            <a:off x="3989374" y="2565175"/>
            <a:ext cx="969696" cy="18881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0" name="直接连接符 69"/>
          <p:cNvCxnSpPr>
            <a:stCxn id="47" idx="4"/>
            <a:endCxn id="30" idx="1"/>
          </p:cNvCxnSpPr>
          <p:nvPr/>
        </p:nvCxnSpPr>
        <p:spPr>
          <a:xfrm flipV="1">
            <a:off x="3988025" y="2753989"/>
            <a:ext cx="971045" cy="1015551"/>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4232134" y="2638003"/>
            <a:ext cx="372234" cy="707886"/>
          </a:xfrm>
          <a:prstGeom prst="rect">
            <a:avLst/>
          </a:prstGeom>
          <a:noFill/>
        </p:spPr>
        <p:txBody>
          <a:bodyPr wrap="square" rtlCol="0">
            <a:spAutoFit/>
          </a:bodyPr>
          <a:lstStyle/>
          <a:p>
            <a:r>
              <a:rPr lang="zh-CN" altLang="en-US" sz="1000" dirty="0" smtClean="0">
                <a:latin typeface="微软雅黑" pitchFamily="34" charset="-122"/>
                <a:ea typeface="微软雅黑" pitchFamily="34" charset="-122"/>
              </a:rPr>
              <a:t>发送作业</a:t>
            </a:r>
            <a:endParaRPr lang="zh-CN" altLang="en-US" sz="1000" dirty="0">
              <a:latin typeface="微软雅黑" pitchFamily="34" charset="-122"/>
              <a:ea typeface="微软雅黑" pitchFamily="34" charset="-122"/>
            </a:endParaRPr>
          </a:p>
        </p:txBody>
      </p:sp>
      <p:pic>
        <p:nvPicPr>
          <p:cNvPr id="76" name="Picture 2" descr="C:\Program Files (x86)\Microsoft Office\MEDIA\CAGCAT10\j0292020.wmf"/>
          <p:cNvPicPr>
            <a:picLocks noChangeAspect="1" noChangeArrowheads="1"/>
          </p:cNvPicPr>
          <p:nvPr/>
        </p:nvPicPr>
        <p:blipFill>
          <a:blip r:embed="rId2" cstate="print"/>
          <a:srcRect/>
          <a:stretch>
            <a:fillRect/>
          </a:stretch>
        </p:blipFill>
        <p:spPr bwMode="auto">
          <a:xfrm>
            <a:off x="759419" y="4397464"/>
            <a:ext cx="343798" cy="326306"/>
          </a:xfrm>
          <a:prstGeom prst="rect">
            <a:avLst/>
          </a:prstGeom>
          <a:noFill/>
        </p:spPr>
      </p:pic>
      <p:pic>
        <p:nvPicPr>
          <p:cNvPr id="77" name="Picture 2" descr="C:\Program Files (x86)\Microsoft Office\MEDIA\CAGCAT10\j0292020.wmf"/>
          <p:cNvPicPr>
            <a:picLocks noChangeAspect="1" noChangeArrowheads="1"/>
          </p:cNvPicPr>
          <p:nvPr/>
        </p:nvPicPr>
        <p:blipFill>
          <a:blip r:embed="rId2" cstate="print"/>
          <a:srcRect/>
          <a:stretch>
            <a:fillRect/>
          </a:stretch>
        </p:blipFill>
        <p:spPr bwMode="auto">
          <a:xfrm>
            <a:off x="758070" y="4768349"/>
            <a:ext cx="343798" cy="326306"/>
          </a:xfrm>
          <a:prstGeom prst="rect">
            <a:avLst/>
          </a:prstGeom>
          <a:noFill/>
        </p:spPr>
      </p:pic>
      <p:cxnSp>
        <p:nvCxnSpPr>
          <p:cNvPr id="78" name="直接连接符 77"/>
          <p:cNvCxnSpPr>
            <a:stCxn id="76" idx="3"/>
            <a:endCxn id="50" idx="1"/>
          </p:cNvCxnSpPr>
          <p:nvPr/>
        </p:nvCxnSpPr>
        <p:spPr>
          <a:xfrm flipV="1">
            <a:off x="1103217" y="4152563"/>
            <a:ext cx="1515905" cy="408054"/>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直接连接符 78"/>
          <p:cNvCxnSpPr>
            <a:stCxn id="77" idx="3"/>
            <a:endCxn id="50" idx="1"/>
          </p:cNvCxnSpPr>
          <p:nvPr/>
        </p:nvCxnSpPr>
        <p:spPr>
          <a:xfrm flipV="1">
            <a:off x="1101868" y="4152563"/>
            <a:ext cx="1517254" cy="778939"/>
          </a:xfrm>
          <a:prstGeom prst="line">
            <a:avLst/>
          </a:prstGeom>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1089729" y="4617848"/>
            <a:ext cx="461246" cy="184666"/>
          </a:xfrm>
          <a:prstGeom prst="rect">
            <a:avLst/>
          </a:prstGeom>
          <a:noFill/>
        </p:spPr>
        <p:txBody>
          <a:bodyPr wrap="square" rtlCol="0">
            <a:spAutoFit/>
          </a:bodyPr>
          <a:lstStyle/>
          <a:p>
            <a:r>
              <a:rPr lang="en-US" altLang="zh-CN" sz="600" dirty="0" smtClean="0">
                <a:latin typeface="微软雅黑" pitchFamily="34" charset="-122"/>
                <a:ea typeface="微软雅黑" pitchFamily="34" charset="-122"/>
              </a:rPr>
              <a:t>1~20</a:t>
            </a:r>
            <a:endParaRPr lang="zh-CN" altLang="en-US" sz="600" dirty="0">
              <a:latin typeface="微软雅黑" pitchFamily="34" charset="-122"/>
              <a:ea typeface="微软雅黑" pitchFamily="34" charset="-122"/>
            </a:endParaRPr>
          </a:p>
        </p:txBody>
      </p:sp>
      <p:grpSp>
        <p:nvGrpSpPr>
          <p:cNvPr id="10" name="组合 58"/>
          <p:cNvGrpSpPr/>
          <p:nvPr/>
        </p:nvGrpSpPr>
        <p:grpSpPr>
          <a:xfrm>
            <a:off x="6978387" y="1502632"/>
            <a:ext cx="1954800" cy="1625626"/>
            <a:chOff x="5983705" y="1580147"/>
            <a:chExt cx="1954800" cy="1625626"/>
          </a:xfrm>
        </p:grpSpPr>
        <p:sp>
          <p:nvSpPr>
            <p:cNvPr id="59" name="TextBox 58"/>
            <p:cNvSpPr txBox="1"/>
            <p:nvPr/>
          </p:nvSpPr>
          <p:spPr>
            <a:xfrm>
              <a:off x="5983705" y="1580147"/>
              <a:ext cx="1954800" cy="246221"/>
            </a:xfrm>
            <a:prstGeom prst="rect">
              <a:avLst/>
            </a:prstGeom>
            <a:solidFill>
              <a:srgbClr val="00B0F0"/>
            </a:solidFill>
            <a:ln w="3175">
              <a:noFill/>
            </a:ln>
          </p:spPr>
          <p:txBody>
            <a:bodyPr wrap="square" rtlCol="0">
              <a:spAutoFit/>
            </a:bodyPr>
            <a:lstStyle/>
            <a:p>
              <a:pPr algn="ctr"/>
              <a:r>
                <a:rPr lang="zh-CN" altLang="en-US" sz="1000" dirty="0" smtClean="0">
                  <a:latin typeface="微软雅黑" pitchFamily="34" charset="-122"/>
                  <a:ea typeface="微软雅黑" pitchFamily="34" charset="-122"/>
                </a:rPr>
                <a:t>说明</a:t>
              </a:r>
              <a:endParaRPr lang="zh-CN" altLang="en-US" sz="1000" dirty="0">
                <a:latin typeface="微软雅黑" pitchFamily="34" charset="-122"/>
                <a:ea typeface="微软雅黑" pitchFamily="34" charset="-122"/>
              </a:endParaRPr>
            </a:p>
          </p:txBody>
        </p:sp>
        <p:sp>
          <p:nvSpPr>
            <p:cNvPr id="60" name="TextBox 59"/>
            <p:cNvSpPr txBox="1"/>
            <p:nvPr/>
          </p:nvSpPr>
          <p:spPr>
            <a:xfrm>
              <a:off x="5983706" y="1820778"/>
              <a:ext cx="1949115" cy="1384995"/>
            </a:xfrm>
            <a:prstGeom prst="rect">
              <a:avLst/>
            </a:prstGeom>
            <a:noFill/>
            <a:ln w="3175">
              <a:solidFill>
                <a:schemeClr val="tx1"/>
              </a:solidFill>
            </a:ln>
          </p:spPr>
          <p:txBody>
            <a:bodyPr wrap="square" rtlCol="0">
              <a:spAutoFit/>
            </a:bodyPr>
            <a:lstStyle/>
            <a:p>
              <a:pPr marL="228600" indent="-228600" algn="just">
                <a:lnSpc>
                  <a:spcPct val="150000"/>
                </a:lnSpc>
                <a:buFont typeface="+mj-lt"/>
                <a:buAutoNum type="arabicPeriod"/>
              </a:pPr>
              <a:r>
                <a:rPr lang="zh-CN" altLang="en-US" sz="800" dirty="0" smtClean="0">
                  <a:latin typeface="微软雅黑" pitchFamily="34" charset="-122"/>
                  <a:ea typeface="微软雅黑" pitchFamily="34" charset="-122"/>
                </a:rPr>
                <a:t>一门课一般只有一个镜像，每位学生使用一个实例完成所有的实验。</a:t>
              </a:r>
              <a:endParaRPr lang="en-US" altLang="zh-CN" sz="800" dirty="0" smtClean="0">
                <a:latin typeface="微软雅黑" pitchFamily="34" charset="-122"/>
                <a:ea typeface="微软雅黑" pitchFamily="34" charset="-122"/>
              </a:endParaRPr>
            </a:p>
            <a:p>
              <a:pPr marL="228600" indent="-228600" algn="just">
                <a:lnSpc>
                  <a:spcPct val="150000"/>
                </a:lnSpc>
                <a:buFont typeface="+mj-lt"/>
                <a:buAutoNum type="arabicPeriod"/>
              </a:pPr>
              <a:r>
                <a:rPr lang="zh-CN" altLang="en-US" sz="800" b="1" dirty="0" smtClean="0">
                  <a:latin typeface="微软雅黑" pitchFamily="34" charset="-122"/>
                  <a:ea typeface="微软雅黑" pitchFamily="34" charset="-122"/>
                </a:rPr>
                <a:t>一门课对应一个学期，最大并发人数为学院每届招生人数</a:t>
              </a:r>
              <a:r>
                <a:rPr lang="zh-CN" altLang="en-US" sz="800" dirty="0" smtClean="0">
                  <a:latin typeface="微软雅黑" pitchFamily="34" charset="-122"/>
                  <a:ea typeface="微软雅黑" pitchFamily="34" charset="-122"/>
                </a:rPr>
                <a:t>。</a:t>
              </a:r>
              <a:endParaRPr lang="en-US" altLang="zh-CN" sz="800" dirty="0" smtClean="0">
                <a:latin typeface="微软雅黑" pitchFamily="34" charset="-122"/>
                <a:ea typeface="微软雅黑" pitchFamily="34" charset="-122"/>
              </a:endParaRPr>
            </a:p>
            <a:p>
              <a:pPr marL="228600" indent="-228600" algn="just">
                <a:lnSpc>
                  <a:spcPct val="150000"/>
                </a:lnSpc>
                <a:buFont typeface="+mj-lt"/>
                <a:buAutoNum type="arabicPeriod"/>
              </a:pPr>
              <a:r>
                <a:rPr lang="en-US" altLang="zh-CN" sz="800" dirty="0" smtClean="0">
                  <a:latin typeface="微软雅黑" pitchFamily="34" charset="-122"/>
                  <a:ea typeface="微软雅黑" pitchFamily="34" charset="-122"/>
                </a:rPr>
                <a:t>CG</a:t>
              </a:r>
              <a:r>
                <a:rPr lang="zh-CN" altLang="en-US" sz="800" dirty="0" smtClean="0">
                  <a:latin typeface="微软雅黑" pitchFamily="34" charset="-122"/>
                  <a:ea typeface="微软雅黑" pitchFamily="34" charset="-122"/>
                </a:rPr>
                <a:t>实验环境支持一台虚拟机多个用户，相比独占虚拟机，对资源的需求可以呈几十倍的减少。</a:t>
              </a:r>
              <a:endParaRPr lang="zh-CN" altLang="en-US" sz="800" dirty="0">
                <a:latin typeface="微软雅黑" pitchFamily="34" charset="-122"/>
                <a:ea typeface="微软雅黑" pitchFamily="34" charset="-122"/>
              </a:endParaRPr>
            </a:p>
          </p:txBody>
        </p:sp>
      </p:grpSp>
      <p:sp>
        <p:nvSpPr>
          <p:cNvPr id="61" name="TextBox 60"/>
          <p:cNvSpPr txBox="1"/>
          <p:nvPr/>
        </p:nvSpPr>
        <p:spPr>
          <a:xfrm>
            <a:off x="7355305" y="922421"/>
            <a:ext cx="1331495" cy="507831"/>
          </a:xfrm>
          <a:prstGeom prst="rect">
            <a:avLst/>
          </a:prstGeom>
          <a:noFill/>
        </p:spPr>
        <p:txBody>
          <a:bodyPr wrap="square" rtlCol="0">
            <a:spAutoFit/>
          </a:bodyPr>
          <a:lstStyle/>
          <a:p>
            <a:r>
              <a:rPr lang="zh-CN" altLang="en-US" b="1" dirty="0" smtClean="0">
                <a:latin typeface="微软雅黑" pitchFamily="34" charset="-122"/>
                <a:ea typeface="微软雅黑" pitchFamily="34" charset="-122"/>
              </a:rPr>
              <a:t>一门课只需要一台服务器</a:t>
            </a:r>
            <a:endParaRPr lang="zh-CN" altLang="en-US" b="1" dirty="0">
              <a:latin typeface="微软雅黑" pitchFamily="34" charset="-122"/>
              <a:ea typeface="微软雅黑" pitchFamily="34" charset="-122"/>
            </a:endParaRPr>
          </a:p>
        </p:txBody>
      </p:sp>
      <p:sp>
        <p:nvSpPr>
          <p:cNvPr id="62" name="TextBox 61"/>
          <p:cNvSpPr txBox="1"/>
          <p:nvPr/>
        </p:nvSpPr>
        <p:spPr>
          <a:xfrm>
            <a:off x="4886314" y="3718018"/>
            <a:ext cx="1545579" cy="246221"/>
          </a:xfrm>
          <a:prstGeom prst="rect">
            <a:avLst/>
          </a:prstGeom>
          <a:noFill/>
        </p:spPr>
        <p:txBody>
          <a:bodyPr wrap="square" rtlCol="0">
            <a:spAutoFit/>
          </a:bodyPr>
          <a:lstStyle/>
          <a:p>
            <a:r>
              <a:rPr lang="zh-CN" altLang="en-US" sz="1000" dirty="0" smtClean="0">
                <a:solidFill>
                  <a:srgbClr val="C00000"/>
                </a:solidFill>
                <a:latin typeface="微软雅黑" pitchFamily="34" charset="-122"/>
                <a:ea typeface="微软雅黑" pitchFamily="34" charset="-122"/>
              </a:rPr>
              <a:t>体验真实的生产环境</a:t>
            </a:r>
            <a:endParaRPr lang="zh-CN" altLang="en-US" sz="1000" dirty="0">
              <a:solidFill>
                <a:srgbClr val="C00000"/>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内容占位符 2"/>
          <p:cNvSpPr>
            <a:spLocks noGrp="1"/>
          </p:cNvSpPr>
          <p:nvPr>
            <p:ph idx="1"/>
          </p:nvPr>
        </p:nvSpPr>
        <p:spPr>
          <a:xfrm>
            <a:off x="417095" y="562495"/>
            <a:ext cx="8726905" cy="469350"/>
          </a:xfrm>
        </p:spPr>
        <p:txBody>
          <a:bodyPr/>
          <a:lstStyle/>
          <a:p>
            <a:r>
              <a:rPr lang="zh-CN" altLang="en-US" b="1" dirty="0" smtClean="0">
                <a:latin typeface="微软雅黑" pitchFamily="34" charset="-122"/>
                <a:ea typeface="微软雅黑" pitchFamily="34" charset="-122"/>
              </a:rPr>
              <a:t>大数据专业一站式解决方案</a:t>
            </a:r>
            <a:endParaRPr lang="en-US" altLang="zh-CN" dirty="0" smtClean="0">
              <a:latin typeface="微软雅黑" pitchFamily="34" charset="-122"/>
              <a:ea typeface="微软雅黑" pitchFamily="34" charset="-122"/>
            </a:endParaRPr>
          </a:p>
        </p:txBody>
      </p:sp>
      <p:sp>
        <p:nvSpPr>
          <p:cNvPr id="96" name="标题 1"/>
          <p:cNvSpPr txBox="1">
            <a:spLocks/>
          </p:cNvSpPr>
          <p:nvPr/>
        </p:nvSpPr>
        <p:spPr bwMode="auto">
          <a:xfrm>
            <a:off x="672867" y="0"/>
            <a:ext cx="7886700" cy="637563"/>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平台：大数据实验</a:t>
            </a:r>
          </a:p>
        </p:txBody>
      </p:sp>
      <p:grpSp>
        <p:nvGrpSpPr>
          <p:cNvPr id="206" name="组合 110"/>
          <p:cNvGrpSpPr/>
          <p:nvPr/>
        </p:nvGrpSpPr>
        <p:grpSpPr>
          <a:xfrm>
            <a:off x="276837" y="1032895"/>
            <a:ext cx="8707772" cy="4110605"/>
            <a:chOff x="58723" y="333402"/>
            <a:chExt cx="9043331" cy="4770540"/>
          </a:xfrm>
        </p:grpSpPr>
        <p:grpSp>
          <p:nvGrpSpPr>
            <p:cNvPr id="207" name="组合 125"/>
            <p:cNvGrpSpPr/>
            <p:nvPr/>
          </p:nvGrpSpPr>
          <p:grpSpPr>
            <a:xfrm>
              <a:off x="89972" y="333402"/>
              <a:ext cx="9012082" cy="4770540"/>
              <a:chOff x="22860" y="285777"/>
              <a:chExt cx="9012082" cy="4770539"/>
            </a:xfrm>
          </p:grpSpPr>
          <p:sp>
            <p:nvSpPr>
              <p:cNvPr id="214" name="立方体 213"/>
              <p:cNvSpPr/>
              <p:nvPr/>
            </p:nvSpPr>
            <p:spPr>
              <a:xfrm>
                <a:off x="22860" y="2926080"/>
                <a:ext cx="990600" cy="1691640"/>
              </a:xfrm>
              <a:prstGeom prst="cube">
                <a:avLst>
                  <a:gd name="adj" fmla="val 6888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smtClean="0">
                    <a:latin typeface="微软雅黑" pitchFamily="34" charset="-122"/>
                    <a:ea typeface="微软雅黑" pitchFamily="34" charset="-122"/>
                  </a:rPr>
                  <a:t>教育大数据</a:t>
                </a:r>
                <a:endParaRPr lang="zh-CN" altLang="en-US" sz="1000" b="1" dirty="0">
                  <a:latin typeface="微软雅黑" pitchFamily="34" charset="-122"/>
                  <a:ea typeface="微软雅黑" pitchFamily="34" charset="-122"/>
                </a:endParaRPr>
              </a:p>
            </p:txBody>
          </p:sp>
          <p:sp>
            <p:nvSpPr>
              <p:cNvPr id="215" name="矩形 214"/>
              <p:cNvSpPr/>
              <p:nvPr/>
            </p:nvSpPr>
            <p:spPr>
              <a:xfrm>
                <a:off x="3105068" y="4733151"/>
                <a:ext cx="3019507" cy="323165"/>
              </a:xfrm>
              <a:prstGeom prst="rect">
                <a:avLst/>
              </a:prstGeom>
            </p:spPr>
            <p:txBody>
              <a:bodyPr wrap="square">
                <a:spAutoFit/>
              </a:bodyPr>
              <a:lstStyle/>
              <a:p>
                <a:r>
                  <a:rPr lang="zh-CN" altLang="en-US" sz="1500" b="1" dirty="0" smtClean="0">
                    <a:latin typeface="微软雅黑" pitchFamily="34" charset="-122"/>
                    <a:ea typeface="微软雅黑" pitchFamily="34" charset="-122"/>
                  </a:rPr>
                  <a:t>大数据专业课一体化支撑平台</a:t>
                </a:r>
                <a:endParaRPr lang="en-US" altLang="zh-CN" sz="1500" b="1" dirty="0" smtClean="0">
                  <a:latin typeface="微软雅黑" pitchFamily="34" charset="-122"/>
                  <a:ea typeface="微软雅黑" pitchFamily="34" charset="-122"/>
                </a:endParaRPr>
              </a:p>
            </p:txBody>
          </p:sp>
          <p:sp>
            <p:nvSpPr>
              <p:cNvPr id="216" name="立方体 215"/>
              <p:cNvSpPr/>
              <p:nvPr/>
            </p:nvSpPr>
            <p:spPr>
              <a:xfrm>
                <a:off x="487681" y="3812554"/>
                <a:ext cx="8538873" cy="817615"/>
              </a:xfrm>
              <a:prstGeom prst="cube">
                <a:avLst>
                  <a:gd name="adj" fmla="val 68885"/>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217" name="TextBox 216"/>
              <p:cNvSpPr txBox="1"/>
              <p:nvPr/>
            </p:nvSpPr>
            <p:spPr>
              <a:xfrm>
                <a:off x="3054089" y="4362031"/>
                <a:ext cx="1842528" cy="321470"/>
              </a:xfrm>
              <a:prstGeom prst="rect">
                <a:avLst/>
              </a:prstGeom>
              <a:noFill/>
            </p:spPr>
            <p:txBody>
              <a:bodyPr wrap="square" rtlCol="0">
                <a:spAutoFit/>
              </a:bodyPr>
              <a:lstStyle/>
              <a:p>
                <a:r>
                  <a:rPr lang="zh-CN" altLang="en-US" sz="1200" b="1" dirty="0" smtClean="0">
                    <a:solidFill>
                      <a:schemeClr val="bg1"/>
                    </a:solidFill>
                    <a:latin typeface="微软雅黑" pitchFamily="34" charset="-122"/>
                    <a:ea typeface="微软雅黑" pitchFamily="34" charset="-122"/>
                  </a:rPr>
                  <a:t>系统管理与自动化运维</a:t>
                </a:r>
                <a:endParaRPr lang="zh-CN" altLang="en-US" sz="1200" b="1" dirty="0">
                  <a:solidFill>
                    <a:schemeClr val="bg1"/>
                  </a:solidFill>
                  <a:latin typeface="微软雅黑" pitchFamily="34" charset="-122"/>
                  <a:ea typeface="微软雅黑" pitchFamily="34" charset="-122"/>
                </a:endParaRPr>
              </a:p>
            </p:txBody>
          </p:sp>
          <p:grpSp>
            <p:nvGrpSpPr>
              <p:cNvPr id="218" name="组合 43"/>
              <p:cNvGrpSpPr/>
              <p:nvPr/>
            </p:nvGrpSpPr>
            <p:grpSpPr>
              <a:xfrm>
                <a:off x="2903788" y="3855586"/>
                <a:ext cx="557036" cy="486212"/>
                <a:chOff x="1266502" y="238"/>
                <a:chExt cx="668789" cy="668789"/>
              </a:xfrm>
            </p:grpSpPr>
            <p:sp>
              <p:nvSpPr>
                <p:cNvPr id="312" name="椭圆 311"/>
                <p:cNvSpPr/>
                <p:nvPr/>
              </p:nvSpPr>
              <p:spPr>
                <a:xfrm>
                  <a:off x="1266502" y="238"/>
                  <a:ext cx="668789" cy="668789"/>
                </a:xfrm>
                <a:prstGeom prst="ellipse">
                  <a:avLst/>
                </a:prstGeom>
                <a:ln>
                  <a:noFill/>
                </a:ln>
              </p:spPr>
              <p:style>
                <a:lnRef idx="2">
                  <a:schemeClr val="lt1">
                    <a:hueOff val="0"/>
                    <a:satOff val="0"/>
                    <a:lumOff val="0"/>
                    <a:alphaOff val="0"/>
                  </a:schemeClr>
                </a:lnRef>
                <a:fillRef idx="1">
                  <a:schemeClr val="accent5">
                    <a:alpha val="50000"/>
                    <a:hueOff val="-1241735"/>
                    <a:satOff val="4976"/>
                    <a:lumOff val="1078"/>
                    <a:alphaOff val="0"/>
                  </a:schemeClr>
                </a:fillRef>
                <a:effectRef idx="0">
                  <a:schemeClr val="accent5">
                    <a:alpha val="50000"/>
                    <a:hueOff val="-1241735"/>
                    <a:satOff val="4976"/>
                    <a:lumOff val="1078"/>
                    <a:alphaOff val="0"/>
                  </a:schemeClr>
                </a:effectRef>
                <a:fontRef idx="minor">
                  <a:schemeClr val="tx1"/>
                </a:fontRef>
              </p:style>
            </p:sp>
            <p:sp>
              <p:nvSpPr>
                <p:cNvPr id="313" name="椭圆 4"/>
                <p:cNvSpPr/>
                <p:nvPr/>
              </p:nvSpPr>
              <p:spPr>
                <a:xfrm>
                  <a:off x="1364444" y="98180"/>
                  <a:ext cx="472905" cy="47290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489">
                    <a:lnSpc>
                      <a:spcPct val="90000"/>
                    </a:lnSpc>
                    <a:spcAft>
                      <a:spcPct val="35000"/>
                    </a:spcAft>
                  </a:pPr>
                  <a:r>
                    <a:rPr lang="zh-CN" altLang="en-US" sz="1000" b="1" dirty="0" smtClean="0">
                      <a:latin typeface="微软雅黑" pitchFamily="34" charset="-122"/>
                      <a:ea typeface="微软雅黑" pitchFamily="34" charset="-122"/>
                    </a:rPr>
                    <a:t>系统</a:t>
                  </a:r>
                  <a:endParaRPr lang="en-US" altLang="zh-CN" sz="1000" b="1" dirty="0" smtClean="0">
                    <a:latin typeface="微软雅黑" pitchFamily="34" charset="-122"/>
                    <a:ea typeface="微软雅黑" pitchFamily="34" charset="-122"/>
                  </a:endParaRPr>
                </a:p>
                <a:p>
                  <a:pPr algn="ctr" defTabSz="444489">
                    <a:lnSpc>
                      <a:spcPct val="90000"/>
                    </a:lnSpc>
                    <a:spcAft>
                      <a:spcPct val="35000"/>
                    </a:spcAft>
                  </a:pPr>
                  <a:r>
                    <a:rPr lang="zh-CN" altLang="en-US" sz="1000" b="1" dirty="0" smtClean="0">
                      <a:latin typeface="微软雅黑" pitchFamily="34" charset="-122"/>
                      <a:ea typeface="微软雅黑" pitchFamily="34" charset="-122"/>
                    </a:rPr>
                    <a:t>备份</a:t>
                  </a:r>
                  <a:endParaRPr lang="zh-CN" altLang="en-US" sz="1000" b="1" dirty="0">
                    <a:latin typeface="微软雅黑" pitchFamily="34" charset="-122"/>
                    <a:ea typeface="微软雅黑" pitchFamily="34" charset="-122"/>
                  </a:endParaRPr>
                </a:p>
              </p:txBody>
            </p:sp>
          </p:grpSp>
          <p:grpSp>
            <p:nvGrpSpPr>
              <p:cNvPr id="219" name="组合 46"/>
              <p:cNvGrpSpPr/>
              <p:nvPr/>
            </p:nvGrpSpPr>
            <p:grpSpPr>
              <a:xfrm>
                <a:off x="1079675" y="3855586"/>
                <a:ext cx="556492" cy="485737"/>
                <a:chOff x="650660" y="255369"/>
                <a:chExt cx="668789" cy="668789"/>
              </a:xfrm>
            </p:grpSpPr>
            <p:sp>
              <p:nvSpPr>
                <p:cNvPr id="310" name="椭圆 309"/>
                <p:cNvSpPr/>
                <p:nvPr/>
              </p:nvSpPr>
              <p:spPr>
                <a:xfrm>
                  <a:off x="650660" y="255369"/>
                  <a:ext cx="668789" cy="668789"/>
                </a:xfrm>
                <a:prstGeom prst="ellipse">
                  <a:avLst/>
                </a:prstGeom>
                <a:ln>
                  <a:noFill/>
                </a:ln>
              </p:spPr>
              <p:style>
                <a:lnRef idx="2">
                  <a:schemeClr val="lt1">
                    <a:hueOff val="0"/>
                    <a:satOff val="0"/>
                    <a:lumOff val="0"/>
                    <a:alphaOff val="0"/>
                  </a:schemeClr>
                </a:lnRef>
                <a:fillRef idx="1">
                  <a:schemeClr val="accent5">
                    <a:alpha val="50000"/>
                    <a:hueOff val="-9933876"/>
                    <a:satOff val="39811"/>
                    <a:lumOff val="8628"/>
                    <a:alphaOff val="0"/>
                  </a:schemeClr>
                </a:fillRef>
                <a:effectRef idx="0">
                  <a:schemeClr val="accent5">
                    <a:alpha val="50000"/>
                    <a:hueOff val="-9933876"/>
                    <a:satOff val="39811"/>
                    <a:lumOff val="8628"/>
                    <a:alphaOff val="0"/>
                  </a:schemeClr>
                </a:effectRef>
                <a:fontRef idx="minor">
                  <a:schemeClr val="tx1"/>
                </a:fontRef>
              </p:style>
            </p:sp>
            <p:sp>
              <p:nvSpPr>
                <p:cNvPr id="311" name="椭圆 4"/>
                <p:cNvSpPr/>
                <p:nvPr/>
              </p:nvSpPr>
              <p:spPr>
                <a:xfrm>
                  <a:off x="748602" y="353311"/>
                  <a:ext cx="472905" cy="47290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489">
                    <a:lnSpc>
                      <a:spcPct val="90000"/>
                    </a:lnSpc>
                    <a:spcAft>
                      <a:spcPct val="35000"/>
                    </a:spcAft>
                  </a:pPr>
                  <a:r>
                    <a:rPr lang="zh-CN" altLang="en-US" sz="1000" b="1" dirty="0" smtClean="0">
                      <a:latin typeface="微软雅黑" pitchFamily="34" charset="-122"/>
                      <a:ea typeface="微软雅黑" pitchFamily="34" charset="-122"/>
                    </a:rPr>
                    <a:t>多课程管理</a:t>
                  </a:r>
                  <a:endParaRPr lang="zh-CN" altLang="en-US" sz="1000" b="1" dirty="0">
                    <a:latin typeface="微软雅黑" pitchFamily="34" charset="-122"/>
                    <a:ea typeface="微软雅黑" pitchFamily="34" charset="-122"/>
                  </a:endParaRPr>
                </a:p>
              </p:txBody>
            </p:sp>
          </p:grpSp>
          <p:grpSp>
            <p:nvGrpSpPr>
              <p:cNvPr id="220" name="组合 49"/>
              <p:cNvGrpSpPr/>
              <p:nvPr/>
            </p:nvGrpSpPr>
            <p:grpSpPr>
              <a:xfrm>
                <a:off x="3914904" y="3855586"/>
                <a:ext cx="557036" cy="486212"/>
                <a:chOff x="395430" y="871310"/>
                <a:chExt cx="668789" cy="668789"/>
              </a:xfrm>
            </p:grpSpPr>
            <p:sp>
              <p:nvSpPr>
                <p:cNvPr id="308" name="椭圆 307"/>
                <p:cNvSpPr/>
                <p:nvPr/>
              </p:nvSpPr>
              <p:spPr>
                <a:xfrm>
                  <a:off x="395430" y="871310"/>
                  <a:ext cx="668789" cy="668789"/>
                </a:xfrm>
                <a:prstGeom prst="ellipse">
                  <a:avLst/>
                </a:prstGeom>
                <a:ln>
                  <a:noFill/>
                </a:ln>
              </p:spPr>
              <p:style>
                <a:lnRef idx="2">
                  <a:schemeClr val="lt1">
                    <a:hueOff val="0"/>
                    <a:satOff val="0"/>
                    <a:lumOff val="0"/>
                    <a:alphaOff val="0"/>
                  </a:schemeClr>
                </a:lnRef>
                <a:fillRef idx="1">
                  <a:schemeClr val="accent5">
                    <a:alpha val="50000"/>
                    <a:hueOff val="-8692142"/>
                    <a:satOff val="34835"/>
                    <a:lumOff val="7549"/>
                    <a:alphaOff val="0"/>
                  </a:schemeClr>
                </a:fillRef>
                <a:effectRef idx="0">
                  <a:schemeClr val="accent5">
                    <a:alpha val="50000"/>
                    <a:hueOff val="-8692142"/>
                    <a:satOff val="34835"/>
                    <a:lumOff val="7549"/>
                    <a:alphaOff val="0"/>
                  </a:schemeClr>
                </a:effectRef>
                <a:fontRef idx="minor">
                  <a:schemeClr val="tx1"/>
                </a:fontRef>
              </p:style>
            </p:sp>
            <p:sp>
              <p:nvSpPr>
                <p:cNvPr id="309" name="椭圆 4"/>
                <p:cNvSpPr/>
                <p:nvPr/>
              </p:nvSpPr>
              <p:spPr>
                <a:xfrm>
                  <a:off x="493372" y="969252"/>
                  <a:ext cx="472905" cy="47290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489">
                    <a:lnSpc>
                      <a:spcPct val="90000"/>
                    </a:lnSpc>
                    <a:spcAft>
                      <a:spcPct val="35000"/>
                    </a:spcAft>
                  </a:pPr>
                  <a:r>
                    <a:rPr lang="zh-CN" altLang="en-US" sz="1000" b="1" dirty="0" smtClean="0">
                      <a:latin typeface="微软雅黑" pitchFamily="34" charset="-122"/>
                      <a:ea typeface="微软雅黑" pitchFamily="34" charset="-122"/>
                    </a:rPr>
                    <a:t>系统</a:t>
                  </a:r>
                  <a:endParaRPr lang="en-US" altLang="zh-CN" sz="1000" b="1" dirty="0" smtClean="0">
                    <a:latin typeface="微软雅黑" pitchFamily="34" charset="-122"/>
                    <a:ea typeface="微软雅黑" pitchFamily="34" charset="-122"/>
                  </a:endParaRPr>
                </a:p>
                <a:p>
                  <a:pPr algn="ctr" defTabSz="444489">
                    <a:lnSpc>
                      <a:spcPct val="90000"/>
                    </a:lnSpc>
                    <a:spcAft>
                      <a:spcPct val="35000"/>
                    </a:spcAft>
                  </a:pPr>
                  <a:r>
                    <a:rPr lang="zh-CN" altLang="en-US" sz="1000" b="1" dirty="0" smtClean="0">
                      <a:latin typeface="微软雅黑" pitchFamily="34" charset="-122"/>
                      <a:ea typeface="微软雅黑" pitchFamily="34" charset="-122"/>
                    </a:rPr>
                    <a:t>升级</a:t>
                  </a:r>
                  <a:endParaRPr lang="zh-CN" altLang="en-US" sz="1000" b="1" dirty="0">
                    <a:latin typeface="微软雅黑" pitchFamily="34" charset="-122"/>
                    <a:ea typeface="微软雅黑" pitchFamily="34" charset="-122"/>
                  </a:endParaRPr>
                </a:p>
              </p:txBody>
            </p:sp>
          </p:grpSp>
          <p:grpSp>
            <p:nvGrpSpPr>
              <p:cNvPr id="221" name="组合 55"/>
              <p:cNvGrpSpPr/>
              <p:nvPr/>
            </p:nvGrpSpPr>
            <p:grpSpPr>
              <a:xfrm>
                <a:off x="4990192" y="3847565"/>
                <a:ext cx="557036" cy="486212"/>
                <a:chOff x="1266502" y="1742382"/>
                <a:chExt cx="668789" cy="668789"/>
              </a:xfrm>
            </p:grpSpPr>
            <p:sp>
              <p:nvSpPr>
                <p:cNvPr id="306" name="椭圆 305"/>
                <p:cNvSpPr/>
                <p:nvPr/>
              </p:nvSpPr>
              <p:spPr>
                <a:xfrm>
                  <a:off x="1266502" y="1742382"/>
                  <a:ext cx="668789" cy="668789"/>
                </a:xfrm>
                <a:prstGeom prst="ellipse">
                  <a:avLst/>
                </a:prstGeom>
                <a:ln>
                  <a:noFill/>
                </a:ln>
              </p:spPr>
              <p:style>
                <a:lnRef idx="2">
                  <a:schemeClr val="lt1">
                    <a:hueOff val="0"/>
                    <a:satOff val="0"/>
                    <a:lumOff val="0"/>
                    <a:alphaOff val="0"/>
                  </a:schemeClr>
                </a:lnRef>
                <a:fillRef idx="1">
                  <a:schemeClr val="accent5">
                    <a:alpha val="50000"/>
                    <a:hueOff val="-6208672"/>
                    <a:satOff val="24882"/>
                    <a:lumOff val="5392"/>
                    <a:alphaOff val="0"/>
                  </a:schemeClr>
                </a:fillRef>
                <a:effectRef idx="0">
                  <a:schemeClr val="accent5">
                    <a:alpha val="50000"/>
                    <a:hueOff val="-6208672"/>
                    <a:satOff val="24882"/>
                    <a:lumOff val="5392"/>
                    <a:alphaOff val="0"/>
                  </a:schemeClr>
                </a:effectRef>
                <a:fontRef idx="minor">
                  <a:schemeClr val="tx1"/>
                </a:fontRef>
              </p:style>
            </p:sp>
            <p:sp>
              <p:nvSpPr>
                <p:cNvPr id="307" name="椭圆 4"/>
                <p:cNvSpPr/>
                <p:nvPr/>
              </p:nvSpPr>
              <p:spPr>
                <a:xfrm>
                  <a:off x="1364445" y="1840324"/>
                  <a:ext cx="472905" cy="47290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489">
                    <a:lnSpc>
                      <a:spcPct val="90000"/>
                    </a:lnSpc>
                    <a:spcAft>
                      <a:spcPct val="35000"/>
                    </a:spcAft>
                  </a:pPr>
                  <a:r>
                    <a:rPr lang="zh-CN" altLang="en-US" sz="1000" b="1" dirty="0" smtClean="0">
                      <a:latin typeface="微软雅黑" pitchFamily="34" charset="-122"/>
                      <a:ea typeface="微软雅黑" pitchFamily="34" charset="-122"/>
                    </a:rPr>
                    <a:t>系统</a:t>
                  </a:r>
                  <a:endParaRPr lang="en-US" altLang="zh-CN" sz="1000" b="1" dirty="0" smtClean="0">
                    <a:latin typeface="微软雅黑" pitchFamily="34" charset="-122"/>
                    <a:ea typeface="微软雅黑" pitchFamily="34" charset="-122"/>
                  </a:endParaRPr>
                </a:p>
                <a:p>
                  <a:pPr algn="ctr" defTabSz="444489">
                    <a:lnSpc>
                      <a:spcPct val="90000"/>
                    </a:lnSpc>
                    <a:spcAft>
                      <a:spcPct val="35000"/>
                    </a:spcAft>
                  </a:pPr>
                  <a:r>
                    <a:rPr lang="zh-CN" altLang="en-US" sz="1000" b="1" dirty="0" smtClean="0">
                      <a:latin typeface="微软雅黑" pitchFamily="34" charset="-122"/>
                      <a:ea typeface="微软雅黑" pitchFamily="34" charset="-122"/>
                    </a:rPr>
                    <a:t>迁移</a:t>
                  </a:r>
                  <a:endParaRPr lang="zh-CN" altLang="en-US" sz="1000" b="1" dirty="0">
                    <a:latin typeface="微软雅黑" pitchFamily="34" charset="-122"/>
                    <a:ea typeface="微软雅黑" pitchFamily="34" charset="-122"/>
                  </a:endParaRPr>
                </a:p>
              </p:txBody>
            </p:sp>
          </p:grpSp>
          <p:grpSp>
            <p:nvGrpSpPr>
              <p:cNvPr id="222" name="组合 61"/>
              <p:cNvGrpSpPr/>
              <p:nvPr/>
            </p:nvGrpSpPr>
            <p:grpSpPr>
              <a:xfrm>
                <a:off x="6024961" y="3842731"/>
                <a:ext cx="566725" cy="486212"/>
                <a:chOff x="650561" y="1487251"/>
                <a:chExt cx="668789" cy="668789"/>
              </a:xfrm>
            </p:grpSpPr>
            <p:sp>
              <p:nvSpPr>
                <p:cNvPr id="304" name="椭圆 303"/>
                <p:cNvSpPr/>
                <p:nvPr/>
              </p:nvSpPr>
              <p:spPr>
                <a:xfrm>
                  <a:off x="650561" y="1487251"/>
                  <a:ext cx="668789" cy="668789"/>
                </a:xfrm>
                <a:prstGeom prst="ellipse">
                  <a:avLst/>
                </a:prstGeom>
                <a:ln>
                  <a:noFill/>
                </a:ln>
              </p:spPr>
              <p:style>
                <a:lnRef idx="2">
                  <a:schemeClr val="lt1">
                    <a:hueOff val="0"/>
                    <a:satOff val="0"/>
                    <a:lumOff val="0"/>
                    <a:alphaOff val="0"/>
                  </a:schemeClr>
                </a:lnRef>
                <a:fillRef idx="1">
                  <a:schemeClr val="accent5">
                    <a:alpha val="50000"/>
                    <a:hueOff val="-7450407"/>
                    <a:satOff val="29858"/>
                    <a:lumOff val="6471"/>
                    <a:alphaOff val="0"/>
                  </a:schemeClr>
                </a:fillRef>
                <a:effectRef idx="0">
                  <a:schemeClr val="accent5">
                    <a:alpha val="50000"/>
                    <a:hueOff val="-7450407"/>
                    <a:satOff val="29858"/>
                    <a:lumOff val="6471"/>
                    <a:alphaOff val="0"/>
                  </a:schemeClr>
                </a:effectRef>
                <a:fontRef idx="minor">
                  <a:schemeClr val="tx1"/>
                </a:fontRef>
              </p:style>
            </p:sp>
            <p:sp>
              <p:nvSpPr>
                <p:cNvPr id="305" name="椭圆 4"/>
                <p:cNvSpPr/>
                <p:nvPr/>
              </p:nvSpPr>
              <p:spPr>
                <a:xfrm>
                  <a:off x="748503" y="1585193"/>
                  <a:ext cx="472905" cy="47290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489">
                    <a:lnSpc>
                      <a:spcPct val="90000"/>
                    </a:lnSpc>
                    <a:spcAft>
                      <a:spcPct val="35000"/>
                    </a:spcAft>
                  </a:pPr>
                  <a:r>
                    <a:rPr lang="zh-CN" altLang="en-US" sz="1100" b="1" dirty="0" smtClean="0">
                      <a:latin typeface="微软雅黑" pitchFamily="34" charset="-122"/>
                      <a:ea typeface="微软雅黑" pitchFamily="34" charset="-122"/>
                    </a:rPr>
                    <a:t>系统性能</a:t>
                  </a:r>
                  <a:endParaRPr lang="zh-CN" altLang="en-US" sz="1100" b="1" dirty="0">
                    <a:latin typeface="微软雅黑" pitchFamily="34" charset="-122"/>
                    <a:ea typeface="微软雅黑" pitchFamily="34" charset="-122"/>
                  </a:endParaRPr>
                </a:p>
              </p:txBody>
            </p:sp>
          </p:grpSp>
          <p:grpSp>
            <p:nvGrpSpPr>
              <p:cNvPr id="223" name="组合 67"/>
              <p:cNvGrpSpPr/>
              <p:nvPr/>
            </p:nvGrpSpPr>
            <p:grpSpPr>
              <a:xfrm>
                <a:off x="7043699" y="3855586"/>
                <a:ext cx="557036" cy="486212"/>
                <a:chOff x="650561" y="255369"/>
                <a:chExt cx="668789" cy="668789"/>
              </a:xfrm>
            </p:grpSpPr>
            <p:sp>
              <p:nvSpPr>
                <p:cNvPr id="302" name="椭圆 301"/>
                <p:cNvSpPr/>
                <p:nvPr/>
              </p:nvSpPr>
              <p:spPr>
                <a:xfrm>
                  <a:off x="650561" y="255369"/>
                  <a:ext cx="668789" cy="668789"/>
                </a:xfrm>
                <a:prstGeom prst="ellipse">
                  <a:avLst/>
                </a:prstGeom>
                <a:ln>
                  <a:noFill/>
                </a:ln>
              </p:spPr>
              <p:style>
                <a:lnRef idx="2">
                  <a:schemeClr val="lt1">
                    <a:hueOff val="0"/>
                    <a:satOff val="0"/>
                    <a:lumOff val="0"/>
                    <a:alphaOff val="0"/>
                  </a:schemeClr>
                </a:lnRef>
                <a:fillRef idx="1">
                  <a:schemeClr val="accent5">
                    <a:alpha val="50000"/>
                    <a:hueOff val="-9933876"/>
                    <a:satOff val="39811"/>
                    <a:lumOff val="8628"/>
                    <a:alphaOff val="0"/>
                  </a:schemeClr>
                </a:fillRef>
                <a:effectRef idx="0">
                  <a:schemeClr val="accent5">
                    <a:alpha val="50000"/>
                    <a:hueOff val="-9933876"/>
                    <a:satOff val="39811"/>
                    <a:lumOff val="8628"/>
                    <a:alphaOff val="0"/>
                  </a:schemeClr>
                </a:effectRef>
                <a:fontRef idx="minor">
                  <a:schemeClr val="tx1"/>
                </a:fontRef>
              </p:style>
            </p:sp>
            <p:sp>
              <p:nvSpPr>
                <p:cNvPr id="303" name="椭圆 4"/>
                <p:cNvSpPr/>
                <p:nvPr/>
              </p:nvSpPr>
              <p:spPr>
                <a:xfrm>
                  <a:off x="748503" y="353311"/>
                  <a:ext cx="472905" cy="47290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489">
                    <a:lnSpc>
                      <a:spcPct val="90000"/>
                    </a:lnSpc>
                    <a:spcAft>
                      <a:spcPct val="35000"/>
                    </a:spcAft>
                  </a:pPr>
                  <a:r>
                    <a:rPr lang="zh-CN" altLang="en-US" sz="1000" b="1" dirty="0" smtClean="0">
                      <a:latin typeface="微软雅黑" pitchFamily="34" charset="-122"/>
                      <a:ea typeface="微软雅黑" pitchFamily="34" charset="-122"/>
                    </a:rPr>
                    <a:t>系统</a:t>
                  </a:r>
                  <a:endParaRPr lang="en-US" altLang="zh-CN" sz="1000" b="1" dirty="0" smtClean="0">
                    <a:latin typeface="微软雅黑" pitchFamily="34" charset="-122"/>
                    <a:ea typeface="微软雅黑" pitchFamily="34" charset="-122"/>
                  </a:endParaRPr>
                </a:p>
                <a:p>
                  <a:pPr algn="ctr" defTabSz="444489">
                    <a:lnSpc>
                      <a:spcPct val="90000"/>
                    </a:lnSpc>
                    <a:spcAft>
                      <a:spcPct val="35000"/>
                    </a:spcAft>
                  </a:pPr>
                  <a:r>
                    <a:rPr lang="zh-CN" altLang="en-US" sz="1000" b="1" dirty="0" smtClean="0">
                      <a:latin typeface="微软雅黑" pitchFamily="34" charset="-122"/>
                      <a:ea typeface="微软雅黑" pitchFamily="34" charset="-122"/>
                    </a:rPr>
                    <a:t>外观</a:t>
                  </a:r>
                  <a:endParaRPr lang="zh-CN" altLang="en-US" sz="1000" b="1" dirty="0">
                    <a:latin typeface="微软雅黑" pitchFamily="34" charset="-122"/>
                    <a:ea typeface="微软雅黑" pitchFamily="34" charset="-122"/>
                  </a:endParaRPr>
                </a:p>
              </p:txBody>
            </p:sp>
          </p:grpSp>
          <p:grpSp>
            <p:nvGrpSpPr>
              <p:cNvPr id="224" name="组合 73"/>
              <p:cNvGrpSpPr>
                <a:grpSpLocks/>
              </p:cNvGrpSpPr>
              <p:nvPr/>
            </p:nvGrpSpPr>
            <p:grpSpPr>
              <a:xfrm>
                <a:off x="1991731" y="3855586"/>
                <a:ext cx="557036" cy="486212"/>
                <a:chOff x="395430" y="871310"/>
                <a:chExt cx="668789" cy="668789"/>
              </a:xfrm>
            </p:grpSpPr>
            <p:sp>
              <p:nvSpPr>
                <p:cNvPr id="300" name="椭圆 74"/>
                <p:cNvSpPr/>
                <p:nvPr/>
              </p:nvSpPr>
              <p:spPr>
                <a:xfrm>
                  <a:off x="395430" y="871310"/>
                  <a:ext cx="668789" cy="668789"/>
                </a:xfrm>
                <a:prstGeom prst="ellipse">
                  <a:avLst/>
                </a:prstGeom>
                <a:ln>
                  <a:noFill/>
                </a:ln>
              </p:spPr>
              <p:style>
                <a:lnRef idx="2">
                  <a:schemeClr val="lt1">
                    <a:hueOff val="0"/>
                    <a:satOff val="0"/>
                    <a:lumOff val="0"/>
                    <a:alphaOff val="0"/>
                  </a:schemeClr>
                </a:lnRef>
                <a:fillRef idx="1">
                  <a:schemeClr val="accent5">
                    <a:alpha val="50000"/>
                    <a:hueOff val="-8692142"/>
                    <a:satOff val="34835"/>
                    <a:lumOff val="7549"/>
                    <a:alphaOff val="0"/>
                  </a:schemeClr>
                </a:fillRef>
                <a:effectRef idx="0">
                  <a:schemeClr val="accent5">
                    <a:alpha val="50000"/>
                    <a:hueOff val="-8692142"/>
                    <a:satOff val="34835"/>
                    <a:lumOff val="7549"/>
                    <a:alphaOff val="0"/>
                  </a:schemeClr>
                </a:effectRef>
                <a:fontRef idx="minor">
                  <a:schemeClr val="tx1"/>
                </a:fontRef>
              </p:style>
            </p:sp>
            <p:sp>
              <p:nvSpPr>
                <p:cNvPr id="301" name="椭圆 4"/>
                <p:cNvSpPr/>
                <p:nvPr/>
              </p:nvSpPr>
              <p:spPr>
                <a:xfrm>
                  <a:off x="493372" y="969252"/>
                  <a:ext cx="472905" cy="47290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489">
                    <a:lnSpc>
                      <a:spcPct val="90000"/>
                    </a:lnSpc>
                    <a:spcAft>
                      <a:spcPct val="35000"/>
                    </a:spcAft>
                  </a:pPr>
                  <a:r>
                    <a:rPr lang="zh-CN" altLang="en-US" sz="1000" b="1" dirty="0" smtClean="0">
                      <a:latin typeface="微软雅黑" pitchFamily="34" charset="-122"/>
                      <a:ea typeface="微软雅黑" pitchFamily="34" charset="-122"/>
                    </a:rPr>
                    <a:t>教师权限管理</a:t>
                  </a:r>
                  <a:endParaRPr lang="zh-CN" altLang="en-US" sz="1000" b="1" dirty="0">
                    <a:latin typeface="微软雅黑" pitchFamily="34" charset="-122"/>
                    <a:ea typeface="微软雅黑" pitchFamily="34" charset="-122"/>
                  </a:endParaRPr>
                </a:p>
              </p:txBody>
            </p:sp>
          </p:grpSp>
          <p:sp>
            <p:nvSpPr>
              <p:cNvPr id="225" name="立方体 224"/>
              <p:cNvSpPr/>
              <p:nvPr/>
            </p:nvSpPr>
            <p:spPr>
              <a:xfrm>
                <a:off x="474397" y="2933770"/>
                <a:ext cx="8560545" cy="817615"/>
              </a:xfrm>
              <a:prstGeom prst="cube">
                <a:avLst>
                  <a:gd name="adj" fmla="val 6888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grpSp>
            <p:nvGrpSpPr>
              <p:cNvPr id="226" name="Diagram group"/>
              <p:cNvGrpSpPr/>
              <p:nvPr/>
            </p:nvGrpSpPr>
            <p:grpSpPr>
              <a:xfrm>
                <a:off x="871777" y="2976802"/>
                <a:ext cx="474708" cy="467939"/>
                <a:chOff x="2346933" y="2472"/>
                <a:chExt cx="783024" cy="783024"/>
              </a:xfrm>
              <a:scene3d>
                <a:camera prst="orthographicFront">
                  <a:rot lat="0" lon="0" rev="0"/>
                </a:camera>
                <a:lightRig rig="threePt" dir="t"/>
              </a:scene3d>
            </p:grpSpPr>
            <p:grpSp>
              <p:nvGrpSpPr>
                <p:cNvPr id="297" name="组合 6"/>
                <p:cNvGrpSpPr/>
                <p:nvPr/>
              </p:nvGrpSpPr>
              <p:grpSpPr>
                <a:xfrm>
                  <a:off x="2346933" y="2472"/>
                  <a:ext cx="783024" cy="783024"/>
                  <a:chOff x="2346933" y="2472"/>
                  <a:chExt cx="783024" cy="783024"/>
                </a:xfrm>
                <a:scene3d>
                  <a:camera prst="orthographicFront">
                    <a:rot lat="0" lon="0" rev="0"/>
                  </a:camera>
                  <a:lightRig rig="threePt" dir="t"/>
                </a:scene3d>
              </p:grpSpPr>
              <p:sp>
                <p:nvSpPr>
                  <p:cNvPr id="298" name="椭圆 7"/>
                  <p:cNvSpPr/>
                  <p:nvPr/>
                </p:nvSpPr>
                <p:spPr>
                  <a:xfrm>
                    <a:off x="2346933" y="2472"/>
                    <a:ext cx="783024" cy="783024"/>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9" name="椭圆 4"/>
                  <p:cNvSpPr/>
                  <p:nvPr/>
                </p:nvSpPr>
                <p:spPr>
                  <a:xfrm>
                    <a:off x="2461604" y="117143"/>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38">
                      <a:lnSpc>
                        <a:spcPct val="90000"/>
                      </a:lnSpc>
                      <a:spcAft>
                        <a:spcPct val="35000"/>
                      </a:spcAft>
                    </a:pPr>
                    <a:r>
                      <a:rPr lang="zh-CN" altLang="en-US" sz="1000" b="1" dirty="0" smtClean="0">
                        <a:latin typeface="微软雅黑" pitchFamily="34" charset="-122"/>
                        <a:ea typeface="微软雅黑" pitchFamily="34" charset="-122"/>
                      </a:rPr>
                      <a:t>在线考试</a:t>
                    </a:r>
                    <a:endParaRPr lang="zh-CN" altLang="en-US" sz="1000" b="1" dirty="0">
                      <a:latin typeface="微软雅黑" pitchFamily="34" charset="-122"/>
                      <a:ea typeface="微软雅黑" pitchFamily="34" charset="-122"/>
                    </a:endParaRPr>
                  </a:p>
                </p:txBody>
              </p:sp>
            </p:grpSp>
          </p:grpSp>
          <p:grpSp>
            <p:nvGrpSpPr>
              <p:cNvPr id="227" name="Diagram group"/>
              <p:cNvGrpSpPr/>
              <p:nvPr/>
            </p:nvGrpSpPr>
            <p:grpSpPr>
              <a:xfrm>
                <a:off x="1360080" y="2976802"/>
                <a:ext cx="515795" cy="467939"/>
                <a:chOff x="3231672" y="350700"/>
                <a:chExt cx="783024" cy="783024"/>
              </a:xfrm>
              <a:scene3d>
                <a:camera prst="orthographicFront">
                  <a:rot lat="0" lon="0" rev="0"/>
                </a:camera>
                <a:lightRig rig="threePt" dir="t"/>
              </a:scene3d>
            </p:grpSpPr>
            <p:grpSp>
              <p:nvGrpSpPr>
                <p:cNvPr id="294" name="组合 10"/>
                <p:cNvGrpSpPr/>
                <p:nvPr/>
              </p:nvGrpSpPr>
              <p:grpSpPr>
                <a:xfrm>
                  <a:off x="3231672" y="350700"/>
                  <a:ext cx="783024" cy="783024"/>
                  <a:chOff x="3231672" y="350700"/>
                  <a:chExt cx="783024" cy="783024"/>
                </a:xfrm>
                <a:scene3d>
                  <a:camera prst="orthographicFront">
                    <a:rot lat="0" lon="0" rev="0"/>
                  </a:camera>
                  <a:lightRig rig="threePt" dir="t"/>
                </a:scene3d>
              </p:grpSpPr>
              <p:sp>
                <p:nvSpPr>
                  <p:cNvPr id="295" name="椭圆 294"/>
                  <p:cNvSpPr/>
                  <p:nvPr/>
                </p:nvSpPr>
                <p:spPr>
                  <a:xfrm>
                    <a:off x="3231672" y="350700"/>
                    <a:ext cx="783024" cy="783024"/>
                  </a:xfrm>
                  <a:prstGeom prst="ellipse">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96" name="椭圆 4"/>
                  <p:cNvSpPr/>
                  <p:nvPr/>
                </p:nvSpPr>
                <p:spPr>
                  <a:xfrm>
                    <a:off x="3346343" y="465371"/>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38">
                      <a:lnSpc>
                        <a:spcPct val="90000"/>
                      </a:lnSpc>
                      <a:spcAft>
                        <a:spcPct val="35000"/>
                      </a:spcAft>
                    </a:pPr>
                    <a:r>
                      <a:rPr lang="zh-CN" altLang="en-US" sz="1000" b="1" dirty="0" smtClean="0">
                        <a:latin typeface="微软雅黑" pitchFamily="34" charset="-122"/>
                        <a:ea typeface="微软雅黑" pitchFamily="34" charset="-122"/>
                      </a:rPr>
                      <a:t>在线作业</a:t>
                    </a:r>
                    <a:endParaRPr lang="zh-CN" altLang="en-US" sz="1000" b="1" dirty="0">
                      <a:latin typeface="微软雅黑" pitchFamily="34" charset="-122"/>
                      <a:ea typeface="微软雅黑" pitchFamily="34" charset="-122"/>
                    </a:endParaRPr>
                  </a:p>
                </p:txBody>
              </p:sp>
            </p:grpSp>
          </p:grpSp>
          <p:grpSp>
            <p:nvGrpSpPr>
              <p:cNvPr id="228" name="Diagram group"/>
              <p:cNvGrpSpPr/>
              <p:nvPr/>
            </p:nvGrpSpPr>
            <p:grpSpPr>
              <a:xfrm>
                <a:off x="1896510" y="2976802"/>
                <a:ext cx="508755" cy="467939"/>
                <a:chOff x="3668739" y="1232442"/>
                <a:chExt cx="783024" cy="783024"/>
              </a:xfrm>
              <a:scene3d>
                <a:camera prst="orthographicFront">
                  <a:rot lat="0" lon="0" rev="0"/>
                </a:camera>
                <a:lightRig rig="threePt" dir="t"/>
              </a:scene3d>
            </p:grpSpPr>
            <p:grpSp>
              <p:nvGrpSpPr>
                <p:cNvPr id="291" name="组合 14"/>
                <p:cNvGrpSpPr/>
                <p:nvPr/>
              </p:nvGrpSpPr>
              <p:grpSpPr>
                <a:xfrm>
                  <a:off x="3668739" y="1232442"/>
                  <a:ext cx="783024" cy="783024"/>
                  <a:chOff x="3668739" y="1232442"/>
                  <a:chExt cx="783024" cy="783024"/>
                </a:xfrm>
                <a:scene3d>
                  <a:camera prst="orthographicFront">
                    <a:rot lat="0" lon="0" rev="0"/>
                  </a:camera>
                  <a:lightRig rig="threePt" dir="t"/>
                </a:scene3d>
              </p:grpSpPr>
              <p:sp>
                <p:nvSpPr>
                  <p:cNvPr id="292" name="椭圆 15"/>
                  <p:cNvSpPr/>
                  <p:nvPr/>
                </p:nvSpPr>
                <p:spPr>
                  <a:xfrm>
                    <a:off x="3668739" y="1232442"/>
                    <a:ext cx="783024" cy="783024"/>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293" name="椭圆 4"/>
                  <p:cNvSpPr/>
                  <p:nvPr/>
                </p:nvSpPr>
                <p:spPr>
                  <a:xfrm>
                    <a:off x="3783410" y="1347113"/>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38">
                      <a:lnSpc>
                        <a:spcPct val="90000"/>
                      </a:lnSpc>
                      <a:spcAft>
                        <a:spcPct val="35000"/>
                      </a:spcAft>
                    </a:pPr>
                    <a:r>
                      <a:rPr lang="zh-CN" altLang="en-US" sz="1000" b="1" dirty="0" smtClean="0">
                        <a:latin typeface="微软雅黑" pitchFamily="34" charset="-122"/>
                        <a:ea typeface="微软雅黑" pitchFamily="34" charset="-122"/>
                      </a:rPr>
                      <a:t>在线答疑</a:t>
                    </a:r>
                    <a:endParaRPr lang="zh-CN" altLang="en-US" sz="1000" b="1" dirty="0">
                      <a:latin typeface="微软雅黑" pitchFamily="34" charset="-122"/>
                      <a:ea typeface="微软雅黑" pitchFamily="34" charset="-122"/>
                    </a:endParaRPr>
                  </a:p>
                </p:txBody>
              </p:sp>
            </p:grpSp>
          </p:grpSp>
          <p:grpSp>
            <p:nvGrpSpPr>
              <p:cNvPr id="229" name="Diagram group"/>
              <p:cNvGrpSpPr/>
              <p:nvPr/>
            </p:nvGrpSpPr>
            <p:grpSpPr>
              <a:xfrm>
                <a:off x="2952822" y="2976802"/>
                <a:ext cx="503202" cy="467939"/>
                <a:chOff x="4221083" y="2235123"/>
                <a:chExt cx="783024" cy="783024"/>
              </a:xfrm>
              <a:scene3d>
                <a:camera prst="orthographicFront">
                  <a:rot lat="0" lon="0" rev="0"/>
                </a:camera>
                <a:lightRig rig="threePt" dir="t"/>
              </a:scene3d>
            </p:grpSpPr>
            <p:grpSp>
              <p:nvGrpSpPr>
                <p:cNvPr id="288" name="组合 18"/>
                <p:cNvGrpSpPr/>
                <p:nvPr/>
              </p:nvGrpSpPr>
              <p:grpSpPr>
                <a:xfrm>
                  <a:off x="4221083" y="2235123"/>
                  <a:ext cx="783024" cy="783024"/>
                  <a:chOff x="4221083" y="2235123"/>
                  <a:chExt cx="783024" cy="783024"/>
                </a:xfrm>
                <a:scene3d>
                  <a:camera prst="orthographicFront">
                    <a:rot lat="0" lon="0" rev="0"/>
                  </a:camera>
                  <a:lightRig rig="threePt" dir="t"/>
                </a:scene3d>
              </p:grpSpPr>
              <p:sp>
                <p:nvSpPr>
                  <p:cNvPr id="289" name="椭圆 19"/>
                  <p:cNvSpPr/>
                  <p:nvPr/>
                </p:nvSpPr>
                <p:spPr>
                  <a:xfrm>
                    <a:off x="4221083" y="2235123"/>
                    <a:ext cx="783024" cy="783024"/>
                  </a:xfrm>
                  <a:prstGeom prst="ellipse">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90" name="椭圆 4"/>
                  <p:cNvSpPr/>
                  <p:nvPr/>
                </p:nvSpPr>
                <p:spPr>
                  <a:xfrm>
                    <a:off x="4335754" y="2349794"/>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38">
                      <a:lnSpc>
                        <a:spcPct val="90000"/>
                      </a:lnSpc>
                      <a:spcAft>
                        <a:spcPct val="35000"/>
                      </a:spcAft>
                    </a:pPr>
                    <a:r>
                      <a:rPr lang="zh-CN" altLang="en-US" sz="1000" b="1" dirty="0" smtClean="0">
                        <a:latin typeface="微软雅黑" pitchFamily="34" charset="-122"/>
                        <a:ea typeface="微软雅黑" pitchFamily="34" charset="-122"/>
                      </a:rPr>
                      <a:t>成绩管理</a:t>
                    </a:r>
                    <a:endParaRPr lang="zh-CN" altLang="en-US" sz="1000" b="1" dirty="0">
                      <a:latin typeface="微软雅黑" pitchFamily="34" charset="-122"/>
                      <a:ea typeface="微软雅黑" pitchFamily="34" charset="-122"/>
                    </a:endParaRPr>
                  </a:p>
                </p:txBody>
              </p:sp>
            </p:grpSp>
          </p:grpSp>
          <p:grpSp>
            <p:nvGrpSpPr>
              <p:cNvPr id="230" name="Diagram group"/>
              <p:cNvGrpSpPr/>
              <p:nvPr/>
            </p:nvGrpSpPr>
            <p:grpSpPr>
              <a:xfrm>
                <a:off x="3481736" y="2976802"/>
                <a:ext cx="527742" cy="467939"/>
                <a:chOff x="2341915" y="2889576"/>
                <a:chExt cx="783024" cy="783024"/>
              </a:xfrm>
              <a:scene3d>
                <a:camera prst="orthographicFront">
                  <a:rot lat="0" lon="0" rev="0"/>
                </a:camera>
                <a:lightRig rig="threePt" dir="t"/>
              </a:scene3d>
            </p:grpSpPr>
            <p:grpSp>
              <p:nvGrpSpPr>
                <p:cNvPr id="285" name="组合 22"/>
                <p:cNvGrpSpPr/>
                <p:nvPr/>
              </p:nvGrpSpPr>
              <p:grpSpPr>
                <a:xfrm>
                  <a:off x="2341915" y="2889576"/>
                  <a:ext cx="783024" cy="783024"/>
                  <a:chOff x="2341915" y="2889576"/>
                  <a:chExt cx="783024" cy="783024"/>
                </a:xfrm>
                <a:scene3d>
                  <a:camera prst="orthographicFront">
                    <a:rot lat="0" lon="0" rev="0"/>
                  </a:camera>
                  <a:lightRig rig="threePt" dir="t"/>
                </a:scene3d>
              </p:grpSpPr>
              <p:sp>
                <p:nvSpPr>
                  <p:cNvPr id="286" name="椭圆 23"/>
                  <p:cNvSpPr/>
                  <p:nvPr/>
                </p:nvSpPr>
                <p:spPr>
                  <a:xfrm>
                    <a:off x="2341915" y="2889576"/>
                    <a:ext cx="783024" cy="783024"/>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87" name="椭圆 4"/>
                  <p:cNvSpPr/>
                  <p:nvPr/>
                </p:nvSpPr>
                <p:spPr>
                  <a:xfrm>
                    <a:off x="2456586" y="3004247"/>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38">
                      <a:lnSpc>
                        <a:spcPct val="90000"/>
                      </a:lnSpc>
                      <a:spcAft>
                        <a:spcPct val="35000"/>
                      </a:spcAft>
                    </a:pPr>
                    <a:r>
                      <a:rPr lang="zh-CN" altLang="en-US" sz="1000" b="1" dirty="0" smtClean="0">
                        <a:latin typeface="微软雅黑" pitchFamily="34" charset="-122"/>
                        <a:ea typeface="微软雅黑" pitchFamily="34" charset="-122"/>
                      </a:rPr>
                      <a:t>权限管理</a:t>
                    </a:r>
                    <a:endParaRPr lang="zh-CN" altLang="en-US" sz="1000" b="1" dirty="0">
                      <a:latin typeface="微软雅黑" pitchFamily="34" charset="-122"/>
                      <a:ea typeface="微软雅黑" pitchFamily="34" charset="-122"/>
                    </a:endParaRPr>
                  </a:p>
                </p:txBody>
              </p:sp>
            </p:grpSp>
          </p:grpSp>
          <p:grpSp>
            <p:nvGrpSpPr>
              <p:cNvPr id="231" name="Diagram group"/>
              <p:cNvGrpSpPr/>
              <p:nvPr/>
            </p:nvGrpSpPr>
            <p:grpSpPr>
              <a:xfrm>
                <a:off x="4033538" y="2984823"/>
                <a:ext cx="497305" cy="467939"/>
                <a:chOff x="3288056" y="2889576"/>
                <a:chExt cx="783024" cy="783024"/>
              </a:xfrm>
              <a:scene3d>
                <a:camera prst="orthographicFront">
                  <a:rot lat="0" lon="0" rev="0"/>
                </a:camera>
                <a:lightRig rig="threePt" dir="t"/>
              </a:scene3d>
            </p:grpSpPr>
            <p:grpSp>
              <p:nvGrpSpPr>
                <p:cNvPr id="282" name="组合 26"/>
                <p:cNvGrpSpPr/>
                <p:nvPr/>
              </p:nvGrpSpPr>
              <p:grpSpPr>
                <a:xfrm>
                  <a:off x="3288056" y="2889576"/>
                  <a:ext cx="783024" cy="783024"/>
                  <a:chOff x="3288056" y="2889576"/>
                  <a:chExt cx="783024" cy="783024"/>
                </a:xfrm>
                <a:scene3d>
                  <a:camera prst="orthographicFront">
                    <a:rot lat="0" lon="0" rev="0"/>
                  </a:camera>
                  <a:lightRig rig="threePt" dir="t"/>
                </a:scene3d>
              </p:grpSpPr>
              <p:sp>
                <p:nvSpPr>
                  <p:cNvPr id="283" name="椭圆 27"/>
                  <p:cNvSpPr/>
                  <p:nvPr/>
                </p:nvSpPr>
                <p:spPr>
                  <a:xfrm>
                    <a:off x="3288056" y="2889576"/>
                    <a:ext cx="783024" cy="783024"/>
                  </a:xfrm>
                  <a:prstGeom prst="ellipse">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284" name="椭圆 4"/>
                  <p:cNvSpPr/>
                  <p:nvPr/>
                </p:nvSpPr>
                <p:spPr>
                  <a:xfrm>
                    <a:off x="3402727" y="3004247"/>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38">
                      <a:lnSpc>
                        <a:spcPct val="90000"/>
                      </a:lnSpc>
                      <a:spcAft>
                        <a:spcPct val="35000"/>
                      </a:spcAft>
                    </a:pPr>
                    <a:r>
                      <a:rPr lang="zh-CN" altLang="en-US" sz="1000" b="1" dirty="0" smtClean="0">
                        <a:latin typeface="微软雅黑" pitchFamily="34" charset="-122"/>
                        <a:ea typeface="微软雅黑" pitchFamily="34" charset="-122"/>
                      </a:rPr>
                      <a:t>资源管理</a:t>
                    </a:r>
                    <a:endParaRPr lang="zh-CN" altLang="en-US" sz="1000" b="1" dirty="0">
                      <a:latin typeface="微软雅黑" pitchFamily="34" charset="-122"/>
                      <a:ea typeface="微软雅黑" pitchFamily="34" charset="-122"/>
                    </a:endParaRPr>
                  </a:p>
                </p:txBody>
              </p:sp>
            </p:grpSp>
          </p:grpSp>
          <p:grpSp>
            <p:nvGrpSpPr>
              <p:cNvPr id="232" name="Diagram group"/>
              <p:cNvGrpSpPr/>
              <p:nvPr/>
            </p:nvGrpSpPr>
            <p:grpSpPr>
              <a:xfrm>
                <a:off x="4554595" y="2976802"/>
                <a:ext cx="521684" cy="467939"/>
                <a:chOff x="1169144" y="1232442"/>
                <a:chExt cx="783024" cy="783024"/>
              </a:xfrm>
              <a:scene3d>
                <a:camera prst="orthographicFront">
                  <a:rot lat="0" lon="0" rev="0"/>
                </a:camera>
                <a:lightRig rig="threePt" dir="t"/>
              </a:scene3d>
            </p:grpSpPr>
            <p:grpSp>
              <p:nvGrpSpPr>
                <p:cNvPr id="279" name="组合 30"/>
                <p:cNvGrpSpPr/>
                <p:nvPr/>
              </p:nvGrpSpPr>
              <p:grpSpPr>
                <a:xfrm>
                  <a:off x="1169144" y="1232442"/>
                  <a:ext cx="783024" cy="783024"/>
                  <a:chOff x="1169144" y="1232442"/>
                  <a:chExt cx="783024" cy="783024"/>
                </a:xfrm>
                <a:scene3d>
                  <a:camera prst="orthographicFront">
                    <a:rot lat="0" lon="0" rev="0"/>
                  </a:camera>
                  <a:lightRig rig="threePt" dir="t"/>
                </a:scene3d>
              </p:grpSpPr>
              <p:sp>
                <p:nvSpPr>
                  <p:cNvPr id="280" name="椭圆 31"/>
                  <p:cNvSpPr/>
                  <p:nvPr/>
                </p:nvSpPr>
                <p:spPr>
                  <a:xfrm>
                    <a:off x="1169144" y="1232442"/>
                    <a:ext cx="783024" cy="783024"/>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281" name="椭圆 4"/>
                  <p:cNvSpPr/>
                  <p:nvPr/>
                </p:nvSpPr>
                <p:spPr>
                  <a:xfrm>
                    <a:off x="1275386" y="1347113"/>
                    <a:ext cx="553683"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38">
                      <a:lnSpc>
                        <a:spcPct val="90000"/>
                      </a:lnSpc>
                      <a:spcAft>
                        <a:spcPct val="35000"/>
                      </a:spcAft>
                    </a:pPr>
                    <a:r>
                      <a:rPr lang="zh-CN" altLang="en-US" sz="1000" b="1" dirty="0" smtClean="0">
                        <a:latin typeface="微软雅黑" pitchFamily="34" charset="-122"/>
                        <a:ea typeface="微软雅黑" pitchFamily="34" charset="-122"/>
                      </a:rPr>
                      <a:t>抄袭检测</a:t>
                    </a:r>
                    <a:endParaRPr lang="zh-CN" altLang="en-US" sz="1000" b="1" dirty="0">
                      <a:latin typeface="微软雅黑" pitchFamily="34" charset="-122"/>
                      <a:ea typeface="微软雅黑" pitchFamily="34" charset="-122"/>
                    </a:endParaRPr>
                  </a:p>
                </p:txBody>
              </p:sp>
            </p:grpSp>
          </p:grpSp>
          <p:sp>
            <p:nvSpPr>
              <p:cNvPr id="233" name="TextBox 232"/>
              <p:cNvSpPr txBox="1"/>
              <p:nvPr/>
            </p:nvSpPr>
            <p:spPr>
              <a:xfrm>
                <a:off x="3168153" y="3473300"/>
                <a:ext cx="1313489" cy="276999"/>
              </a:xfrm>
              <a:prstGeom prst="rect">
                <a:avLst/>
              </a:prstGeom>
              <a:noFill/>
            </p:spPr>
            <p:txBody>
              <a:bodyPr wrap="square" rtlCol="0">
                <a:spAutoFit/>
              </a:bodyPr>
              <a:lstStyle/>
              <a:p>
                <a:r>
                  <a:rPr lang="zh-CN" altLang="en-US" sz="1200" b="1" dirty="0" smtClean="0">
                    <a:solidFill>
                      <a:schemeClr val="bg1"/>
                    </a:solidFill>
                    <a:latin typeface="微软雅黑" pitchFamily="34" charset="-122"/>
                    <a:ea typeface="微软雅黑" pitchFamily="34" charset="-122"/>
                  </a:rPr>
                  <a:t>课程管理平台</a:t>
                </a:r>
                <a:endParaRPr lang="zh-CN" altLang="en-US" sz="1200" b="1" dirty="0">
                  <a:solidFill>
                    <a:schemeClr val="bg1"/>
                  </a:solidFill>
                  <a:latin typeface="微软雅黑" pitchFamily="34" charset="-122"/>
                  <a:ea typeface="微软雅黑" pitchFamily="34" charset="-122"/>
                </a:endParaRPr>
              </a:p>
            </p:txBody>
          </p:sp>
          <p:grpSp>
            <p:nvGrpSpPr>
              <p:cNvPr id="234" name="组合 40"/>
              <p:cNvGrpSpPr/>
              <p:nvPr/>
            </p:nvGrpSpPr>
            <p:grpSpPr>
              <a:xfrm>
                <a:off x="5091024" y="2982219"/>
                <a:ext cx="514644" cy="467939"/>
                <a:chOff x="3923987" y="2235123"/>
                <a:chExt cx="783024" cy="783024"/>
              </a:xfrm>
            </p:grpSpPr>
            <p:sp>
              <p:nvSpPr>
                <p:cNvPr id="277" name="椭圆 276"/>
                <p:cNvSpPr/>
                <p:nvPr/>
              </p:nvSpPr>
              <p:spPr>
                <a:xfrm>
                  <a:off x="3923987" y="2235123"/>
                  <a:ext cx="783024" cy="783024"/>
                </a:xfrm>
                <a:prstGeom prst="ellipse">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78" name="椭圆 4"/>
                <p:cNvSpPr/>
                <p:nvPr/>
              </p:nvSpPr>
              <p:spPr>
                <a:xfrm>
                  <a:off x="4038658" y="2349794"/>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38">
                    <a:lnSpc>
                      <a:spcPct val="90000"/>
                    </a:lnSpc>
                    <a:spcAft>
                      <a:spcPct val="35000"/>
                    </a:spcAft>
                  </a:pPr>
                  <a:r>
                    <a:rPr lang="zh-CN" altLang="en-US" sz="1000" b="1" dirty="0" smtClean="0">
                      <a:latin typeface="微软雅黑" pitchFamily="34" charset="-122"/>
                      <a:ea typeface="微软雅黑" pitchFamily="34" charset="-122"/>
                    </a:rPr>
                    <a:t>栏目定制</a:t>
                  </a:r>
                  <a:endParaRPr lang="zh-CN" altLang="en-US" sz="1000" b="1" dirty="0">
                    <a:latin typeface="微软雅黑" pitchFamily="34" charset="-122"/>
                    <a:ea typeface="微软雅黑" pitchFamily="34" charset="-122"/>
                  </a:endParaRPr>
                </a:p>
              </p:txBody>
            </p:sp>
          </p:grpSp>
          <p:grpSp>
            <p:nvGrpSpPr>
              <p:cNvPr id="235" name="组合 79"/>
              <p:cNvGrpSpPr/>
              <p:nvPr/>
            </p:nvGrpSpPr>
            <p:grpSpPr>
              <a:xfrm>
                <a:off x="2424919" y="2976802"/>
                <a:ext cx="493694" cy="467939"/>
                <a:chOff x="2209401" y="2870122"/>
                <a:chExt cx="493694" cy="467939"/>
              </a:xfrm>
            </p:grpSpPr>
            <p:sp>
              <p:nvSpPr>
                <p:cNvPr id="275" name="椭圆 274"/>
                <p:cNvSpPr/>
                <p:nvPr/>
              </p:nvSpPr>
              <p:spPr>
                <a:xfrm>
                  <a:off x="2209401" y="2870122"/>
                  <a:ext cx="493694" cy="467939"/>
                </a:xfrm>
                <a:prstGeom prst="ellipse">
                  <a:avLst/>
                </a:prstGeom>
                <a:scene3d>
                  <a:camera prst="orthographicFront">
                    <a:rot lat="0" lon="0" rev="0"/>
                  </a:camera>
                  <a:lightRig rig="threePt" dir="t"/>
                </a:scene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276" name="椭圆 4"/>
                <p:cNvSpPr/>
                <p:nvPr/>
              </p:nvSpPr>
              <p:spPr>
                <a:xfrm>
                  <a:off x="2272395" y="2938650"/>
                  <a:ext cx="392270" cy="330883"/>
                </a:xfrm>
                <a:prstGeom prst="rect">
                  <a:avLst/>
                </a:prstGeom>
                <a:scene3d>
                  <a:camera prst="orthographicFront">
                    <a:rot lat="0" lon="0" rev="0"/>
                  </a:camera>
                  <a:lightRig rig="threePt" dir="t"/>
                </a:scene3d>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38">
                    <a:lnSpc>
                      <a:spcPct val="90000"/>
                    </a:lnSpc>
                    <a:spcAft>
                      <a:spcPct val="35000"/>
                    </a:spcAft>
                  </a:pPr>
                  <a:r>
                    <a:rPr lang="zh-CN" altLang="en-US" sz="1000" b="1" dirty="0" smtClean="0">
                      <a:latin typeface="微软雅黑" pitchFamily="34" charset="-122"/>
                      <a:ea typeface="微软雅黑" pitchFamily="34" charset="-122"/>
                    </a:rPr>
                    <a:t>学生管理</a:t>
                  </a:r>
                  <a:endParaRPr lang="zh-CN" altLang="en-US" sz="1000" b="1" dirty="0">
                    <a:latin typeface="微软雅黑" pitchFamily="34" charset="-122"/>
                    <a:ea typeface="微软雅黑" pitchFamily="34" charset="-122"/>
                  </a:endParaRPr>
                </a:p>
              </p:txBody>
            </p:sp>
          </p:grpSp>
          <p:grpSp>
            <p:nvGrpSpPr>
              <p:cNvPr id="236" name="组合 40"/>
              <p:cNvGrpSpPr/>
              <p:nvPr/>
            </p:nvGrpSpPr>
            <p:grpSpPr>
              <a:xfrm>
                <a:off x="5625239" y="2992006"/>
                <a:ext cx="2948311" cy="467939"/>
                <a:chOff x="3923987" y="2235123"/>
                <a:chExt cx="1353856" cy="783024"/>
              </a:xfrm>
            </p:grpSpPr>
            <p:sp>
              <p:nvSpPr>
                <p:cNvPr id="273" name="椭圆 272"/>
                <p:cNvSpPr/>
                <p:nvPr/>
              </p:nvSpPr>
              <p:spPr>
                <a:xfrm>
                  <a:off x="3923987" y="2235123"/>
                  <a:ext cx="1353856" cy="783024"/>
                </a:xfrm>
                <a:prstGeom prst="ellipse">
                  <a:avLst/>
                </a:prstGeom>
                <a:solidFill>
                  <a:srgbClr val="C0000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74" name="椭圆 4"/>
                <p:cNvSpPr/>
                <p:nvPr/>
              </p:nvSpPr>
              <p:spPr>
                <a:xfrm>
                  <a:off x="4038658" y="2349794"/>
                  <a:ext cx="1054279"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38">
                    <a:lnSpc>
                      <a:spcPct val="90000"/>
                    </a:lnSpc>
                    <a:spcAft>
                      <a:spcPct val="35000"/>
                    </a:spcAft>
                  </a:pPr>
                  <a:r>
                    <a:rPr lang="zh-CN" altLang="en-US" sz="1800" b="1" dirty="0" smtClean="0">
                      <a:latin typeface="微软雅黑" pitchFamily="34" charset="-122"/>
                      <a:ea typeface="微软雅黑" pitchFamily="34" charset="-122"/>
                    </a:rPr>
                    <a:t>在线实验</a:t>
                  </a:r>
                  <a:endParaRPr lang="zh-CN" altLang="en-US" sz="1800" b="1" dirty="0">
                    <a:latin typeface="微软雅黑" pitchFamily="34" charset="-122"/>
                    <a:ea typeface="微软雅黑" pitchFamily="34" charset="-122"/>
                  </a:endParaRPr>
                </a:p>
              </p:txBody>
            </p:sp>
          </p:grpSp>
          <p:sp>
            <p:nvSpPr>
              <p:cNvPr id="237" name="矩形 236"/>
              <p:cNvSpPr/>
              <p:nvPr/>
            </p:nvSpPr>
            <p:spPr>
              <a:xfrm>
                <a:off x="1103641" y="774164"/>
                <a:ext cx="125834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程序设计课程</a:t>
                </a:r>
                <a:endParaRPr lang="en-US" altLang="zh-CN" sz="800" dirty="0" smtClean="0">
                  <a:latin typeface="微软雅黑" pitchFamily="34" charset="-122"/>
                  <a:ea typeface="微软雅黑" pitchFamily="34" charset="-122"/>
                </a:endParaRPr>
              </a:p>
              <a:p>
                <a:pPr algn="ctr"/>
                <a:r>
                  <a:rPr lang="en-US" altLang="zh-CN" sz="700" dirty="0" smtClean="0">
                    <a:latin typeface="微软雅黑" pitchFamily="34" charset="-122"/>
                    <a:ea typeface="微软雅黑" pitchFamily="34" charset="-122"/>
                  </a:rPr>
                  <a:t>C</a:t>
                </a:r>
                <a:r>
                  <a:rPr lang="zh-CN" altLang="en-US" sz="700" dirty="0" smtClean="0">
                    <a:latin typeface="微软雅黑" pitchFamily="34" charset="-122"/>
                    <a:ea typeface="微软雅黑" pitchFamily="34" charset="-122"/>
                  </a:rPr>
                  <a:t>、</a:t>
                </a:r>
                <a:r>
                  <a:rPr lang="en-US" altLang="zh-CN" sz="700" dirty="0" smtClean="0">
                    <a:latin typeface="微软雅黑" pitchFamily="34" charset="-122"/>
                    <a:ea typeface="微软雅黑" pitchFamily="34" charset="-122"/>
                  </a:rPr>
                  <a:t>C++</a:t>
                </a:r>
                <a:r>
                  <a:rPr lang="zh-CN" altLang="en-US" sz="700" dirty="0" smtClean="0">
                    <a:latin typeface="微软雅黑" pitchFamily="34" charset="-122"/>
                    <a:ea typeface="微软雅黑" pitchFamily="34" charset="-122"/>
                  </a:rPr>
                  <a:t>、</a:t>
                </a:r>
                <a:r>
                  <a:rPr lang="en-US" altLang="zh-CN" sz="700" dirty="0" smtClean="0">
                    <a:latin typeface="微软雅黑" pitchFamily="34" charset="-122"/>
                    <a:ea typeface="微软雅黑" pitchFamily="34" charset="-122"/>
                  </a:rPr>
                  <a:t>Java</a:t>
                </a:r>
                <a:r>
                  <a:rPr lang="zh-CN" altLang="en-US" sz="700" dirty="0" smtClean="0">
                    <a:latin typeface="微软雅黑" pitchFamily="34" charset="-122"/>
                    <a:ea typeface="微软雅黑" pitchFamily="34" charset="-122"/>
                  </a:rPr>
                  <a:t>、</a:t>
                </a:r>
                <a:r>
                  <a:rPr lang="en-US" altLang="zh-CN" sz="700" dirty="0" smtClean="0">
                    <a:latin typeface="微软雅黑" pitchFamily="34" charset="-122"/>
                    <a:ea typeface="微软雅黑" pitchFamily="34" charset="-122"/>
                  </a:rPr>
                  <a:t>Python</a:t>
                </a:r>
                <a:r>
                  <a:rPr lang="zh-CN" altLang="en-US" sz="700" dirty="0" smtClean="0">
                    <a:latin typeface="微软雅黑" pitchFamily="34" charset="-122"/>
                    <a:ea typeface="微软雅黑" pitchFamily="34" charset="-122"/>
                  </a:rPr>
                  <a:t>、</a:t>
                </a:r>
                <a:r>
                  <a:rPr lang="en-US" altLang="zh-CN" sz="700" dirty="0" smtClean="0">
                    <a:latin typeface="微软雅黑" pitchFamily="34" charset="-122"/>
                    <a:ea typeface="微软雅黑" pitchFamily="34" charset="-122"/>
                  </a:rPr>
                  <a:t>C#</a:t>
                </a:r>
                <a:endParaRPr lang="zh-CN" altLang="en-US" sz="700" dirty="0">
                  <a:latin typeface="微软雅黑" pitchFamily="34" charset="-122"/>
                  <a:ea typeface="微软雅黑" pitchFamily="34" charset="-122"/>
                </a:endParaRPr>
              </a:p>
            </p:txBody>
          </p:sp>
          <p:sp>
            <p:nvSpPr>
              <p:cNvPr id="238" name="圆角矩形 237"/>
              <p:cNvSpPr/>
              <p:nvPr/>
            </p:nvSpPr>
            <p:spPr>
              <a:xfrm>
                <a:off x="1019683" y="2346541"/>
                <a:ext cx="1380617" cy="511728"/>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b="1" dirty="0" smtClean="0">
                    <a:latin typeface="微软雅黑" pitchFamily="34" charset="-122"/>
                    <a:ea typeface="微软雅黑" pitchFamily="34" charset="-122"/>
                  </a:rPr>
                  <a:t>程序自动评判、算法可视化、大数据性能等</a:t>
                </a:r>
                <a:endParaRPr lang="zh-CN" altLang="en-US" sz="1000" b="1" dirty="0">
                  <a:latin typeface="微软雅黑" pitchFamily="34" charset="-122"/>
                  <a:ea typeface="微软雅黑" pitchFamily="34" charset="-122"/>
                </a:endParaRPr>
              </a:p>
            </p:txBody>
          </p:sp>
          <p:sp>
            <p:nvSpPr>
              <p:cNvPr id="239" name="圆角矩形 238"/>
              <p:cNvSpPr/>
              <p:nvPr/>
            </p:nvSpPr>
            <p:spPr>
              <a:xfrm>
                <a:off x="4363453" y="2348708"/>
                <a:ext cx="778042" cy="511728"/>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b="1" dirty="0" smtClean="0">
                    <a:latin typeface="微软雅黑" pitchFamily="34" charset="-122"/>
                    <a:ea typeface="微软雅黑" pitchFamily="34" charset="-122"/>
                  </a:rPr>
                  <a:t>SQL</a:t>
                </a:r>
                <a:r>
                  <a:rPr lang="zh-CN" altLang="en-US" sz="1000" b="1" dirty="0" smtClean="0">
                    <a:latin typeface="微软雅黑" pitchFamily="34" charset="-122"/>
                    <a:ea typeface="微软雅黑" pitchFamily="34" charset="-122"/>
                  </a:rPr>
                  <a:t>自动评测</a:t>
                </a:r>
                <a:endParaRPr lang="zh-CN" altLang="en-US" sz="1000" b="1" dirty="0">
                  <a:latin typeface="微软雅黑" pitchFamily="34" charset="-122"/>
                  <a:ea typeface="微软雅黑" pitchFamily="34" charset="-122"/>
                </a:endParaRPr>
              </a:p>
            </p:txBody>
          </p:sp>
          <p:sp>
            <p:nvSpPr>
              <p:cNvPr id="240" name="矩形 239"/>
              <p:cNvSpPr/>
              <p:nvPr/>
            </p:nvSpPr>
            <p:spPr>
              <a:xfrm>
                <a:off x="1103641" y="1162784"/>
                <a:ext cx="125834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数据结构与算法课程</a:t>
                </a:r>
                <a:endParaRPr lang="en-US" altLang="zh-CN" sz="800" dirty="0" smtClean="0">
                  <a:latin typeface="微软雅黑" pitchFamily="34" charset="-122"/>
                  <a:ea typeface="微软雅黑" pitchFamily="34" charset="-122"/>
                </a:endParaRPr>
              </a:p>
            </p:txBody>
          </p:sp>
          <p:sp>
            <p:nvSpPr>
              <p:cNvPr id="241" name="矩形 240"/>
              <p:cNvSpPr/>
              <p:nvPr/>
            </p:nvSpPr>
            <p:spPr>
              <a:xfrm>
                <a:off x="4371475" y="1940024"/>
                <a:ext cx="770020"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数据库系统概论</a:t>
                </a:r>
                <a:endParaRPr lang="en-US" altLang="zh-CN" sz="800" dirty="0" smtClean="0">
                  <a:latin typeface="微软雅黑" pitchFamily="34" charset="-122"/>
                  <a:ea typeface="微软雅黑" pitchFamily="34" charset="-122"/>
                </a:endParaRPr>
              </a:p>
            </p:txBody>
          </p:sp>
          <p:sp>
            <p:nvSpPr>
              <p:cNvPr id="242" name="矩形 241"/>
              <p:cNvSpPr/>
              <p:nvPr/>
            </p:nvSpPr>
            <p:spPr>
              <a:xfrm>
                <a:off x="1103641" y="1551404"/>
                <a:ext cx="125834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算法设计与分析</a:t>
                </a:r>
                <a:endParaRPr lang="en-US" altLang="zh-CN" sz="800" dirty="0" smtClean="0">
                  <a:latin typeface="微软雅黑" pitchFamily="34" charset="-122"/>
                  <a:ea typeface="微软雅黑" pitchFamily="34" charset="-122"/>
                </a:endParaRPr>
              </a:p>
            </p:txBody>
          </p:sp>
          <p:sp>
            <p:nvSpPr>
              <p:cNvPr id="243" name="矩形 242"/>
              <p:cNvSpPr/>
              <p:nvPr/>
            </p:nvSpPr>
            <p:spPr>
              <a:xfrm>
                <a:off x="1103641" y="1940024"/>
                <a:ext cx="125834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计算概论</a:t>
                </a:r>
                <a:endParaRPr lang="en-US" altLang="zh-CN" sz="800" dirty="0" smtClean="0">
                  <a:latin typeface="微软雅黑" pitchFamily="34" charset="-122"/>
                  <a:ea typeface="微软雅黑" pitchFamily="34" charset="-122"/>
                </a:endParaRPr>
              </a:p>
            </p:txBody>
          </p:sp>
          <p:sp>
            <p:nvSpPr>
              <p:cNvPr id="244" name="圆角矩形 243"/>
              <p:cNvSpPr/>
              <p:nvPr/>
            </p:nvSpPr>
            <p:spPr>
              <a:xfrm>
                <a:off x="2421014" y="2356328"/>
                <a:ext cx="992345" cy="511728"/>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b="1" dirty="0" smtClean="0">
                    <a:latin typeface="微软雅黑" pitchFamily="34" charset="-122"/>
                    <a:ea typeface="微软雅黑" pitchFamily="34" charset="-122"/>
                  </a:rPr>
                  <a:t>小组作业、小组互评、</a:t>
                </a:r>
                <a:r>
                  <a:rPr lang="en-US" altLang="zh-CN" sz="1000" b="1" dirty="0" err="1" smtClean="0">
                    <a:latin typeface="微软雅黑" pitchFamily="34" charset="-122"/>
                    <a:ea typeface="微软雅黑" pitchFamily="34" charset="-122"/>
                  </a:rPr>
                  <a:t>Github</a:t>
                </a:r>
                <a:endParaRPr lang="zh-CN" altLang="en-US" sz="1000" b="1" dirty="0">
                  <a:latin typeface="微软雅黑" pitchFamily="34" charset="-122"/>
                  <a:ea typeface="微软雅黑" pitchFamily="34" charset="-122"/>
                </a:endParaRPr>
              </a:p>
            </p:txBody>
          </p:sp>
          <p:sp>
            <p:nvSpPr>
              <p:cNvPr id="245" name="矩形 244"/>
              <p:cNvSpPr/>
              <p:nvPr/>
            </p:nvSpPr>
            <p:spPr>
              <a:xfrm>
                <a:off x="2458798" y="766544"/>
                <a:ext cx="94613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软件工程</a:t>
                </a:r>
                <a:endParaRPr lang="en-US" altLang="zh-CN" sz="800" dirty="0" smtClean="0">
                  <a:latin typeface="微软雅黑" pitchFamily="34" charset="-122"/>
                  <a:ea typeface="微软雅黑" pitchFamily="34" charset="-122"/>
                </a:endParaRPr>
              </a:p>
            </p:txBody>
          </p:sp>
          <p:sp>
            <p:nvSpPr>
              <p:cNvPr id="246" name="矩形 245"/>
              <p:cNvSpPr/>
              <p:nvPr/>
            </p:nvSpPr>
            <p:spPr>
              <a:xfrm>
                <a:off x="2458798" y="1155164"/>
                <a:ext cx="94613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面向对象设计</a:t>
                </a:r>
                <a:endParaRPr lang="en-US" altLang="zh-CN" sz="800" dirty="0" smtClean="0">
                  <a:latin typeface="微软雅黑" pitchFamily="34" charset="-122"/>
                  <a:ea typeface="微软雅黑" pitchFamily="34" charset="-122"/>
                </a:endParaRPr>
              </a:p>
            </p:txBody>
          </p:sp>
          <p:sp>
            <p:nvSpPr>
              <p:cNvPr id="247" name="矩形 246"/>
              <p:cNvSpPr/>
              <p:nvPr/>
            </p:nvSpPr>
            <p:spPr>
              <a:xfrm>
                <a:off x="2458798" y="1543784"/>
                <a:ext cx="94613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软件体系结构</a:t>
                </a:r>
                <a:endParaRPr lang="en-US" altLang="zh-CN" sz="800" dirty="0" smtClean="0">
                  <a:latin typeface="微软雅黑" pitchFamily="34" charset="-122"/>
                  <a:ea typeface="微软雅黑" pitchFamily="34" charset="-122"/>
                </a:endParaRPr>
              </a:p>
            </p:txBody>
          </p:sp>
          <p:sp>
            <p:nvSpPr>
              <p:cNvPr id="248" name="矩形 247"/>
              <p:cNvSpPr/>
              <p:nvPr/>
            </p:nvSpPr>
            <p:spPr>
              <a:xfrm>
                <a:off x="2458798" y="1932404"/>
                <a:ext cx="94613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软件测试</a:t>
                </a:r>
                <a:endParaRPr lang="en-US" altLang="zh-CN" sz="800" dirty="0" smtClean="0">
                  <a:latin typeface="微软雅黑" pitchFamily="34" charset="-122"/>
                  <a:ea typeface="微软雅黑" pitchFamily="34" charset="-122"/>
                </a:endParaRPr>
              </a:p>
            </p:txBody>
          </p:sp>
          <p:sp>
            <p:nvSpPr>
              <p:cNvPr id="249" name="圆角矩形 248"/>
              <p:cNvSpPr/>
              <p:nvPr/>
            </p:nvSpPr>
            <p:spPr>
              <a:xfrm>
                <a:off x="3434073" y="2348708"/>
                <a:ext cx="908525" cy="511728"/>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b="1" dirty="0" smtClean="0">
                    <a:latin typeface="微软雅黑" pitchFamily="34" charset="-122"/>
                    <a:ea typeface="微软雅黑" pitchFamily="34" charset="-122"/>
                  </a:rPr>
                  <a:t>计算机系统</a:t>
                </a:r>
                <a:endParaRPr lang="zh-CN" altLang="en-US" sz="1000" b="1" dirty="0">
                  <a:latin typeface="微软雅黑" pitchFamily="34" charset="-122"/>
                  <a:ea typeface="微软雅黑" pitchFamily="34" charset="-122"/>
                </a:endParaRPr>
              </a:p>
            </p:txBody>
          </p:sp>
          <p:sp>
            <p:nvSpPr>
              <p:cNvPr id="250" name="矩形 249"/>
              <p:cNvSpPr/>
              <p:nvPr/>
            </p:nvSpPr>
            <p:spPr>
              <a:xfrm>
                <a:off x="3495118" y="774164"/>
                <a:ext cx="80897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计算机组成原理</a:t>
                </a:r>
                <a:endParaRPr lang="en-US" altLang="zh-CN" sz="800" dirty="0" smtClean="0">
                  <a:latin typeface="微软雅黑" pitchFamily="34" charset="-122"/>
                  <a:ea typeface="微软雅黑" pitchFamily="34" charset="-122"/>
                </a:endParaRPr>
              </a:p>
            </p:txBody>
          </p:sp>
          <p:sp>
            <p:nvSpPr>
              <p:cNvPr id="251" name="矩形 250"/>
              <p:cNvSpPr/>
              <p:nvPr/>
            </p:nvSpPr>
            <p:spPr>
              <a:xfrm>
                <a:off x="3495118" y="1162784"/>
                <a:ext cx="80897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多核程序设计</a:t>
                </a:r>
                <a:endParaRPr lang="en-US" altLang="zh-CN" sz="800" dirty="0" smtClean="0">
                  <a:latin typeface="微软雅黑" pitchFamily="34" charset="-122"/>
                  <a:ea typeface="微软雅黑" pitchFamily="34" charset="-122"/>
                </a:endParaRPr>
              </a:p>
            </p:txBody>
          </p:sp>
          <p:sp>
            <p:nvSpPr>
              <p:cNvPr id="252" name="矩形 251"/>
              <p:cNvSpPr/>
              <p:nvPr/>
            </p:nvSpPr>
            <p:spPr>
              <a:xfrm>
                <a:off x="3495118" y="1551404"/>
                <a:ext cx="80897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高性能计算</a:t>
                </a:r>
                <a:endParaRPr lang="en-US" altLang="zh-CN" sz="800" dirty="0" smtClean="0">
                  <a:latin typeface="微软雅黑" pitchFamily="34" charset="-122"/>
                  <a:ea typeface="微软雅黑" pitchFamily="34" charset="-122"/>
                </a:endParaRPr>
              </a:p>
            </p:txBody>
          </p:sp>
          <p:sp>
            <p:nvSpPr>
              <p:cNvPr id="253" name="矩形 252"/>
              <p:cNvSpPr/>
              <p:nvPr/>
            </p:nvSpPr>
            <p:spPr>
              <a:xfrm>
                <a:off x="3495118" y="1940024"/>
                <a:ext cx="80897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并行计算</a:t>
                </a:r>
                <a:endParaRPr lang="en-US" altLang="zh-CN" sz="800" dirty="0" smtClean="0">
                  <a:latin typeface="微软雅黑" pitchFamily="34" charset="-122"/>
                  <a:ea typeface="微软雅黑" pitchFamily="34" charset="-122"/>
                </a:endParaRPr>
              </a:p>
            </p:txBody>
          </p:sp>
          <p:sp>
            <p:nvSpPr>
              <p:cNvPr id="254" name="圆角矩形 253"/>
              <p:cNvSpPr/>
              <p:nvPr/>
            </p:nvSpPr>
            <p:spPr>
              <a:xfrm>
                <a:off x="5208026" y="2348708"/>
                <a:ext cx="1075327" cy="51172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000" b="1" dirty="0" smtClean="0">
                    <a:latin typeface="微软雅黑" pitchFamily="34" charset="-122"/>
                    <a:ea typeface="微软雅黑" pitchFamily="34" charset="-122"/>
                  </a:rPr>
                  <a:t>OS</a:t>
                </a:r>
                <a:r>
                  <a:rPr lang="zh-CN" altLang="en-US" sz="1000" b="1" dirty="0" smtClean="0">
                    <a:latin typeface="微软雅黑" pitchFamily="34" charset="-122"/>
                    <a:ea typeface="微软雅黑" pitchFamily="34" charset="-122"/>
                  </a:rPr>
                  <a:t>实验环境</a:t>
                </a:r>
                <a:endParaRPr lang="zh-CN" altLang="en-US" sz="1000" b="1" dirty="0">
                  <a:latin typeface="微软雅黑" pitchFamily="34" charset="-122"/>
                  <a:ea typeface="微软雅黑" pitchFamily="34" charset="-122"/>
                </a:endParaRPr>
              </a:p>
            </p:txBody>
          </p:sp>
          <p:sp>
            <p:nvSpPr>
              <p:cNvPr id="255" name="矩形 254"/>
              <p:cNvSpPr/>
              <p:nvPr/>
            </p:nvSpPr>
            <p:spPr>
              <a:xfrm>
                <a:off x="5231372" y="1940024"/>
                <a:ext cx="1018731"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操作系统</a:t>
                </a:r>
                <a:endParaRPr lang="en-US" altLang="zh-CN" sz="800" dirty="0" smtClean="0">
                  <a:latin typeface="微软雅黑" pitchFamily="34" charset="-122"/>
                  <a:ea typeface="微软雅黑" pitchFamily="34" charset="-122"/>
                </a:endParaRPr>
              </a:p>
              <a:p>
                <a:pPr algn="ctr"/>
                <a:r>
                  <a:rPr lang="zh-CN" altLang="en-US" sz="800" dirty="0" smtClean="0">
                    <a:latin typeface="微软雅黑" pitchFamily="34" charset="-122"/>
                    <a:ea typeface="微软雅黑" pitchFamily="34" charset="-122"/>
                  </a:rPr>
                  <a:t>实验</a:t>
                </a:r>
                <a:endParaRPr lang="en-US" altLang="zh-CN" sz="800" dirty="0" smtClean="0">
                  <a:latin typeface="微软雅黑" pitchFamily="34" charset="-122"/>
                  <a:ea typeface="微软雅黑" pitchFamily="34" charset="-122"/>
                </a:endParaRPr>
              </a:p>
            </p:txBody>
          </p:sp>
          <p:sp>
            <p:nvSpPr>
              <p:cNvPr id="256" name="圆角矩形 255"/>
              <p:cNvSpPr/>
              <p:nvPr/>
            </p:nvSpPr>
            <p:spPr>
              <a:xfrm>
                <a:off x="6333688" y="2348708"/>
                <a:ext cx="2281806" cy="51172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b="1" dirty="0" smtClean="0">
                    <a:latin typeface="微软雅黑" pitchFamily="34" charset="-122"/>
                    <a:ea typeface="微软雅黑" pitchFamily="34" charset="-122"/>
                  </a:rPr>
                  <a:t>大数据实验环境</a:t>
                </a:r>
                <a:endParaRPr lang="zh-CN" altLang="en-US" sz="1000" b="1" dirty="0">
                  <a:latin typeface="微软雅黑" pitchFamily="34" charset="-122"/>
                  <a:ea typeface="微软雅黑" pitchFamily="34" charset="-122"/>
                </a:endParaRPr>
              </a:p>
            </p:txBody>
          </p:sp>
          <p:sp>
            <p:nvSpPr>
              <p:cNvPr id="257" name="矩形 256"/>
              <p:cNvSpPr/>
              <p:nvPr/>
            </p:nvSpPr>
            <p:spPr>
              <a:xfrm>
                <a:off x="6375633" y="1944918"/>
                <a:ext cx="2164360"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大数据基础</a:t>
                </a:r>
                <a:endParaRPr lang="en-US" altLang="zh-CN" sz="800" dirty="0" smtClean="0">
                  <a:latin typeface="微软雅黑" pitchFamily="34" charset="-122"/>
                  <a:ea typeface="微软雅黑" pitchFamily="34" charset="-122"/>
                </a:endParaRPr>
              </a:p>
            </p:txBody>
          </p:sp>
          <p:sp>
            <p:nvSpPr>
              <p:cNvPr id="258" name="TextBox 257"/>
              <p:cNvSpPr txBox="1"/>
              <p:nvPr/>
            </p:nvSpPr>
            <p:spPr>
              <a:xfrm>
                <a:off x="2404486" y="285777"/>
                <a:ext cx="2014895" cy="300082"/>
              </a:xfrm>
              <a:prstGeom prst="rect">
                <a:avLst/>
              </a:prstGeom>
              <a:noFill/>
            </p:spPr>
            <p:txBody>
              <a:bodyPr wrap="square" rtlCol="0">
                <a:spAutoFit/>
              </a:bodyPr>
              <a:lstStyle/>
              <a:p>
                <a:pPr algn="ctr"/>
                <a:r>
                  <a:rPr lang="zh-CN" altLang="en-US" b="1" dirty="0" smtClean="0">
                    <a:latin typeface="微软雅黑" pitchFamily="34" charset="-122"/>
                    <a:ea typeface="微软雅黑" pitchFamily="34" charset="-122"/>
                  </a:rPr>
                  <a:t>大数据基础能力培养</a:t>
                </a:r>
                <a:endParaRPr lang="zh-CN" altLang="en-US" b="1" dirty="0">
                  <a:latin typeface="微软雅黑" pitchFamily="34" charset="-122"/>
                  <a:ea typeface="微软雅黑" pitchFamily="34" charset="-122"/>
                </a:endParaRPr>
              </a:p>
            </p:txBody>
          </p:sp>
          <p:sp>
            <p:nvSpPr>
              <p:cNvPr id="259" name="TextBox 258"/>
              <p:cNvSpPr txBox="1"/>
              <p:nvPr/>
            </p:nvSpPr>
            <p:spPr>
              <a:xfrm>
                <a:off x="6333750" y="285777"/>
                <a:ext cx="2064600" cy="300082"/>
              </a:xfrm>
              <a:prstGeom prst="rect">
                <a:avLst/>
              </a:prstGeom>
              <a:noFill/>
            </p:spPr>
            <p:txBody>
              <a:bodyPr wrap="square" rtlCol="0">
                <a:spAutoFit/>
              </a:bodyPr>
              <a:lstStyle/>
              <a:p>
                <a:pPr algn="ctr"/>
                <a:r>
                  <a:rPr lang="zh-CN" altLang="en-US" b="1" dirty="0" smtClean="0">
                    <a:latin typeface="微软雅黑" pitchFamily="34" charset="-122"/>
                    <a:ea typeface="微软雅黑" pitchFamily="34" charset="-122"/>
                  </a:rPr>
                  <a:t>大数据专业能力培养</a:t>
                </a:r>
                <a:endParaRPr lang="zh-CN" altLang="en-US" b="1" dirty="0">
                  <a:latin typeface="微软雅黑" pitchFamily="34" charset="-122"/>
                  <a:ea typeface="微软雅黑" pitchFamily="34" charset="-122"/>
                </a:endParaRPr>
              </a:p>
            </p:txBody>
          </p:sp>
          <p:sp>
            <p:nvSpPr>
              <p:cNvPr id="260" name="矩形 259"/>
              <p:cNvSpPr/>
              <p:nvPr/>
            </p:nvSpPr>
            <p:spPr>
              <a:xfrm>
                <a:off x="1074419" y="622935"/>
                <a:ext cx="5150211"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261" name="矩形 260"/>
              <p:cNvSpPr/>
              <p:nvPr/>
            </p:nvSpPr>
            <p:spPr>
              <a:xfrm>
                <a:off x="6367243" y="630555"/>
                <a:ext cx="2016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grpSp>
            <p:nvGrpSpPr>
              <p:cNvPr id="262" name="组合 67"/>
              <p:cNvGrpSpPr/>
              <p:nvPr/>
            </p:nvGrpSpPr>
            <p:grpSpPr>
              <a:xfrm>
                <a:off x="7935239" y="3863206"/>
                <a:ext cx="557036" cy="486212"/>
                <a:chOff x="650561" y="255369"/>
                <a:chExt cx="668789" cy="668789"/>
              </a:xfrm>
              <a:solidFill>
                <a:srgbClr val="FFC000"/>
              </a:solidFill>
            </p:grpSpPr>
            <p:sp>
              <p:nvSpPr>
                <p:cNvPr id="271" name="椭圆 270"/>
                <p:cNvSpPr/>
                <p:nvPr/>
              </p:nvSpPr>
              <p:spPr>
                <a:xfrm>
                  <a:off x="650561" y="255369"/>
                  <a:ext cx="668789" cy="668789"/>
                </a:xfrm>
                <a:prstGeom prst="ellipse">
                  <a:avLst/>
                </a:prstGeom>
                <a:grpFill/>
                <a:ln>
                  <a:noFill/>
                </a:ln>
              </p:spPr>
              <p:style>
                <a:lnRef idx="2">
                  <a:schemeClr val="lt1">
                    <a:hueOff val="0"/>
                    <a:satOff val="0"/>
                    <a:lumOff val="0"/>
                    <a:alphaOff val="0"/>
                  </a:schemeClr>
                </a:lnRef>
                <a:fillRef idx="1">
                  <a:schemeClr val="accent5">
                    <a:alpha val="50000"/>
                    <a:hueOff val="-9933876"/>
                    <a:satOff val="39811"/>
                    <a:lumOff val="8628"/>
                    <a:alphaOff val="0"/>
                  </a:schemeClr>
                </a:fillRef>
                <a:effectRef idx="0">
                  <a:schemeClr val="accent5">
                    <a:alpha val="50000"/>
                    <a:hueOff val="-9933876"/>
                    <a:satOff val="39811"/>
                    <a:lumOff val="8628"/>
                    <a:alphaOff val="0"/>
                  </a:schemeClr>
                </a:effectRef>
                <a:fontRef idx="minor">
                  <a:schemeClr val="tx1"/>
                </a:fontRef>
              </p:style>
            </p:sp>
            <p:sp>
              <p:nvSpPr>
                <p:cNvPr id="272" name="椭圆 4"/>
                <p:cNvSpPr/>
                <p:nvPr/>
              </p:nvSpPr>
              <p:spPr>
                <a:xfrm>
                  <a:off x="748503" y="353311"/>
                  <a:ext cx="472905" cy="472905"/>
                </a:xfrm>
                <a:prstGeom prst="rect">
                  <a:avLst/>
                </a:prstGeom>
                <a:grpFill/>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489">
                    <a:lnSpc>
                      <a:spcPct val="90000"/>
                    </a:lnSpc>
                    <a:spcAft>
                      <a:spcPct val="35000"/>
                    </a:spcAft>
                  </a:pPr>
                  <a:r>
                    <a:rPr lang="zh-CN" altLang="en-US" sz="1000" b="1" dirty="0" smtClean="0">
                      <a:latin typeface="微软雅黑" pitchFamily="34" charset="-122"/>
                      <a:ea typeface="微软雅黑" pitchFamily="34" charset="-122"/>
                    </a:rPr>
                    <a:t>统计</a:t>
                  </a:r>
                  <a:endParaRPr lang="en-US" altLang="zh-CN" sz="1000" b="1" dirty="0" smtClean="0">
                    <a:latin typeface="微软雅黑" pitchFamily="34" charset="-122"/>
                    <a:ea typeface="微软雅黑" pitchFamily="34" charset="-122"/>
                  </a:endParaRPr>
                </a:p>
                <a:p>
                  <a:pPr algn="ctr" defTabSz="444489">
                    <a:lnSpc>
                      <a:spcPct val="90000"/>
                    </a:lnSpc>
                    <a:spcAft>
                      <a:spcPct val="35000"/>
                    </a:spcAft>
                  </a:pPr>
                  <a:r>
                    <a:rPr lang="zh-CN" altLang="en-US" sz="1000" b="1" dirty="0" smtClean="0">
                      <a:latin typeface="微软雅黑" pitchFamily="34" charset="-122"/>
                      <a:ea typeface="微软雅黑" pitchFamily="34" charset="-122"/>
                    </a:rPr>
                    <a:t>分析</a:t>
                  </a:r>
                  <a:endParaRPr lang="zh-CN" altLang="en-US" sz="1000" b="1" dirty="0">
                    <a:latin typeface="微软雅黑" pitchFamily="34" charset="-122"/>
                    <a:ea typeface="微软雅黑" pitchFamily="34" charset="-122"/>
                  </a:endParaRPr>
                </a:p>
              </p:txBody>
            </p:sp>
          </p:grpSp>
          <p:grpSp>
            <p:nvGrpSpPr>
              <p:cNvPr id="263" name="Diagram group"/>
              <p:cNvGrpSpPr/>
              <p:nvPr/>
            </p:nvGrpSpPr>
            <p:grpSpPr>
              <a:xfrm>
                <a:off x="437437" y="2702482"/>
                <a:ext cx="474708" cy="467939"/>
                <a:chOff x="2346933" y="2472"/>
                <a:chExt cx="783024" cy="783024"/>
              </a:xfrm>
              <a:solidFill>
                <a:srgbClr val="00B050"/>
              </a:solidFill>
              <a:scene3d>
                <a:camera prst="orthographicFront">
                  <a:rot lat="0" lon="0" rev="0"/>
                </a:camera>
                <a:lightRig rig="threePt" dir="t"/>
              </a:scene3d>
            </p:grpSpPr>
            <p:grpSp>
              <p:nvGrpSpPr>
                <p:cNvPr id="268" name="组合 6"/>
                <p:cNvGrpSpPr/>
                <p:nvPr/>
              </p:nvGrpSpPr>
              <p:grpSpPr>
                <a:xfrm>
                  <a:off x="2346933" y="2472"/>
                  <a:ext cx="783024" cy="783024"/>
                  <a:chOff x="2346933" y="2472"/>
                  <a:chExt cx="783024" cy="783024"/>
                </a:xfrm>
                <a:grpFill/>
                <a:scene3d>
                  <a:camera prst="orthographicFront">
                    <a:rot lat="0" lon="0" rev="0"/>
                  </a:camera>
                  <a:lightRig rig="threePt" dir="t"/>
                </a:scene3d>
              </p:grpSpPr>
              <p:sp>
                <p:nvSpPr>
                  <p:cNvPr id="269" name="椭圆 268"/>
                  <p:cNvSpPr/>
                  <p:nvPr/>
                </p:nvSpPr>
                <p:spPr>
                  <a:xfrm>
                    <a:off x="2346933" y="2472"/>
                    <a:ext cx="783024" cy="783024"/>
                  </a:xfrm>
                  <a:prstGeom prst="ellipse">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70" name="椭圆 4"/>
                  <p:cNvSpPr/>
                  <p:nvPr/>
                </p:nvSpPr>
                <p:spPr>
                  <a:xfrm>
                    <a:off x="2461604" y="117143"/>
                    <a:ext cx="553682" cy="55368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38">
                      <a:lnSpc>
                        <a:spcPct val="90000"/>
                      </a:lnSpc>
                      <a:spcAft>
                        <a:spcPct val="35000"/>
                      </a:spcAft>
                    </a:pPr>
                    <a:r>
                      <a:rPr lang="zh-CN" altLang="en-US" sz="1000" b="1" dirty="0" smtClean="0">
                        <a:latin typeface="微软雅黑" pitchFamily="34" charset="-122"/>
                        <a:ea typeface="微软雅黑" pitchFamily="34" charset="-122"/>
                      </a:rPr>
                      <a:t>数据</a:t>
                    </a:r>
                    <a:r>
                      <a:rPr lang="en-US" altLang="zh-CN" sz="1000" b="1" dirty="0" smtClean="0">
                        <a:latin typeface="微软雅黑" pitchFamily="34" charset="-122"/>
                        <a:ea typeface="微软雅黑" pitchFamily="34" charset="-122"/>
                      </a:rPr>
                      <a:t>API</a:t>
                    </a:r>
                    <a:endParaRPr lang="zh-CN" altLang="en-US" sz="1000" b="1" dirty="0">
                      <a:latin typeface="微软雅黑" pitchFamily="34" charset="-122"/>
                      <a:ea typeface="微软雅黑" pitchFamily="34" charset="-122"/>
                    </a:endParaRPr>
                  </a:p>
                </p:txBody>
              </p:sp>
            </p:grpSp>
          </p:grpSp>
          <p:grpSp>
            <p:nvGrpSpPr>
              <p:cNvPr id="264" name="Diagram group"/>
              <p:cNvGrpSpPr/>
              <p:nvPr/>
            </p:nvGrpSpPr>
            <p:grpSpPr>
              <a:xfrm>
                <a:off x="86917" y="3068242"/>
                <a:ext cx="474708" cy="467939"/>
                <a:chOff x="2346933" y="2472"/>
                <a:chExt cx="783024" cy="783024"/>
              </a:xfrm>
              <a:solidFill>
                <a:srgbClr val="00B050"/>
              </a:solidFill>
              <a:scene3d>
                <a:camera prst="orthographicFront">
                  <a:rot lat="0" lon="0" rev="0"/>
                </a:camera>
                <a:lightRig rig="threePt" dir="t"/>
              </a:scene3d>
            </p:grpSpPr>
            <p:grpSp>
              <p:nvGrpSpPr>
                <p:cNvPr id="265" name="组合 6"/>
                <p:cNvGrpSpPr/>
                <p:nvPr/>
              </p:nvGrpSpPr>
              <p:grpSpPr>
                <a:xfrm>
                  <a:off x="2346933" y="2472"/>
                  <a:ext cx="783024" cy="783024"/>
                  <a:chOff x="2346933" y="2472"/>
                  <a:chExt cx="783024" cy="783024"/>
                </a:xfrm>
                <a:grpFill/>
                <a:scene3d>
                  <a:camera prst="orthographicFront">
                    <a:rot lat="0" lon="0" rev="0"/>
                  </a:camera>
                  <a:lightRig rig="threePt" dir="t"/>
                </a:scene3d>
              </p:grpSpPr>
              <p:sp>
                <p:nvSpPr>
                  <p:cNvPr id="266" name="椭圆 265"/>
                  <p:cNvSpPr/>
                  <p:nvPr/>
                </p:nvSpPr>
                <p:spPr>
                  <a:xfrm>
                    <a:off x="2346933" y="2472"/>
                    <a:ext cx="783024" cy="783024"/>
                  </a:xfrm>
                  <a:prstGeom prst="ellipse">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67" name="椭圆 4"/>
                  <p:cNvSpPr/>
                  <p:nvPr/>
                </p:nvSpPr>
                <p:spPr>
                  <a:xfrm>
                    <a:off x="2461604" y="117143"/>
                    <a:ext cx="553682" cy="55368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38">
                      <a:lnSpc>
                        <a:spcPct val="90000"/>
                      </a:lnSpc>
                      <a:spcAft>
                        <a:spcPct val="35000"/>
                      </a:spcAft>
                    </a:pPr>
                    <a:r>
                      <a:rPr lang="zh-CN" altLang="en-US" sz="1000" b="1" dirty="0" smtClean="0">
                        <a:latin typeface="微软雅黑" pitchFamily="34" charset="-122"/>
                        <a:ea typeface="微软雅黑" pitchFamily="34" charset="-122"/>
                      </a:rPr>
                      <a:t>数据挖掘</a:t>
                    </a:r>
                    <a:endParaRPr lang="zh-CN" altLang="en-US" sz="1000" b="1" dirty="0">
                      <a:latin typeface="微软雅黑" pitchFamily="34" charset="-122"/>
                      <a:ea typeface="微软雅黑" pitchFamily="34" charset="-122"/>
                    </a:endParaRPr>
                  </a:p>
                </p:txBody>
              </p:sp>
            </p:grpSp>
          </p:grpSp>
        </p:grpSp>
        <p:sp>
          <p:nvSpPr>
            <p:cNvPr id="208" name="矩形 207"/>
            <p:cNvSpPr/>
            <p:nvPr/>
          </p:nvSpPr>
          <p:spPr>
            <a:xfrm>
              <a:off x="58723" y="1560353"/>
              <a:ext cx="1073791" cy="1107996"/>
            </a:xfrm>
            <a:prstGeom prst="rect">
              <a:avLst/>
            </a:prstGeom>
          </p:spPr>
          <p:txBody>
            <a:bodyPr wrap="square" lIns="68580" tIns="34290" rIns="68580" bIns="34290">
              <a:spAutoFit/>
            </a:bodyPr>
            <a:lstStyle/>
            <a:p>
              <a:pPr algn="just"/>
              <a:r>
                <a:rPr lang="zh-CN" altLang="en-US" b="1" dirty="0" smtClean="0">
                  <a:solidFill>
                    <a:srgbClr val="C00000"/>
                  </a:solidFill>
                  <a:latin typeface="微软雅黑" pitchFamily="34" charset="-122"/>
                  <a:ea typeface="微软雅黑" pitchFamily="34" charset="-122"/>
                </a:rPr>
                <a:t>基于</a:t>
              </a:r>
              <a:r>
                <a:rPr lang="en-US" altLang="zh-CN" b="1" dirty="0" smtClean="0">
                  <a:solidFill>
                    <a:srgbClr val="C00000"/>
                  </a:solidFill>
                  <a:latin typeface="微软雅黑" pitchFamily="34" charset="-122"/>
                  <a:ea typeface="微软雅黑" pitchFamily="34" charset="-122"/>
                </a:rPr>
                <a:t>CG</a:t>
              </a:r>
              <a:r>
                <a:rPr lang="zh-CN" altLang="en-US" b="1" dirty="0" smtClean="0">
                  <a:solidFill>
                    <a:srgbClr val="C00000"/>
                  </a:solidFill>
                  <a:latin typeface="微软雅黑" pitchFamily="34" charset="-122"/>
                  <a:ea typeface="微软雅黑" pitchFamily="34" charset="-122"/>
                </a:rPr>
                <a:t>一体化平台，沉淀教育数据，开展教育大数据科研</a:t>
              </a:r>
            </a:p>
          </p:txBody>
        </p:sp>
        <p:sp>
          <p:nvSpPr>
            <p:cNvPr id="209" name="矩形 208"/>
            <p:cNvSpPr/>
            <p:nvPr/>
          </p:nvSpPr>
          <p:spPr>
            <a:xfrm>
              <a:off x="4446977" y="1594621"/>
              <a:ext cx="770020"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数据库系统原理</a:t>
              </a:r>
              <a:endParaRPr lang="en-US" altLang="zh-CN" sz="800" dirty="0" smtClean="0">
                <a:latin typeface="微软雅黑" pitchFamily="34" charset="-122"/>
                <a:ea typeface="微软雅黑" pitchFamily="34" charset="-122"/>
              </a:endParaRPr>
            </a:p>
          </p:txBody>
        </p:sp>
        <p:sp>
          <p:nvSpPr>
            <p:cNvPr id="210" name="矩形 209"/>
            <p:cNvSpPr/>
            <p:nvPr/>
          </p:nvSpPr>
          <p:spPr>
            <a:xfrm>
              <a:off x="5299882" y="1586375"/>
              <a:ext cx="1018731"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800" dirty="0" smtClean="0">
                  <a:latin typeface="微软雅黑" pitchFamily="34" charset="-122"/>
                  <a:ea typeface="微软雅黑" pitchFamily="34" charset="-122"/>
                </a:rPr>
                <a:t>Linux</a:t>
              </a:r>
              <a:r>
                <a:rPr lang="zh-CN" altLang="en-US" sz="800" dirty="0" smtClean="0">
                  <a:latin typeface="微软雅黑" pitchFamily="34" charset="-122"/>
                  <a:ea typeface="微软雅黑" pitchFamily="34" charset="-122"/>
                </a:rPr>
                <a:t>操作系统</a:t>
              </a:r>
              <a:endParaRPr lang="en-US" altLang="zh-CN" sz="800" dirty="0" smtClean="0">
                <a:latin typeface="微软雅黑" pitchFamily="34" charset="-122"/>
                <a:ea typeface="微软雅黑" pitchFamily="34" charset="-122"/>
              </a:endParaRPr>
            </a:p>
          </p:txBody>
        </p:sp>
        <p:sp>
          <p:nvSpPr>
            <p:cNvPr id="211" name="矩形 210"/>
            <p:cNvSpPr/>
            <p:nvPr/>
          </p:nvSpPr>
          <p:spPr>
            <a:xfrm>
              <a:off x="6444143" y="1599658"/>
              <a:ext cx="2164360"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数据采集与清洗</a:t>
              </a:r>
              <a:endParaRPr lang="en-US" altLang="zh-CN" sz="800" dirty="0" smtClean="0">
                <a:latin typeface="微软雅黑" pitchFamily="34" charset="-122"/>
                <a:ea typeface="微软雅黑" pitchFamily="34" charset="-122"/>
              </a:endParaRPr>
            </a:p>
          </p:txBody>
        </p:sp>
        <p:sp>
          <p:nvSpPr>
            <p:cNvPr id="212" name="矩形 211"/>
            <p:cNvSpPr/>
            <p:nvPr/>
          </p:nvSpPr>
          <p:spPr>
            <a:xfrm>
              <a:off x="6445541" y="1206773"/>
              <a:ext cx="2164360"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机器学习与数据挖掘</a:t>
              </a:r>
              <a:endParaRPr lang="en-US" altLang="zh-CN" sz="800" dirty="0" smtClean="0">
                <a:latin typeface="微软雅黑" pitchFamily="34" charset="-122"/>
                <a:ea typeface="微软雅黑" pitchFamily="34" charset="-122"/>
              </a:endParaRPr>
            </a:p>
          </p:txBody>
        </p:sp>
        <p:sp>
          <p:nvSpPr>
            <p:cNvPr id="213" name="矩形 212"/>
            <p:cNvSpPr/>
            <p:nvPr/>
          </p:nvSpPr>
          <p:spPr>
            <a:xfrm>
              <a:off x="6446939" y="813889"/>
              <a:ext cx="2164360"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大数据项目实训</a:t>
              </a:r>
              <a:endParaRPr lang="en-US" altLang="zh-CN" sz="800" dirty="0" smtClean="0">
                <a:latin typeface="微软雅黑" pitchFamily="34" charset="-122"/>
                <a:ea typeface="微软雅黑" pitchFamily="34" charset="-122"/>
              </a:endParaRPr>
            </a:p>
          </p:txBody>
        </p:sp>
      </p:gr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
          <p:cNvSpPr>
            <a:spLocks noGrp="1"/>
          </p:cNvSpPr>
          <p:nvPr>
            <p:ph idx="1"/>
          </p:nvPr>
        </p:nvSpPr>
        <p:spPr>
          <a:xfrm>
            <a:off x="417095" y="973556"/>
            <a:ext cx="8726905" cy="3394472"/>
          </a:xfrm>
        </p:spPr>
        <p:txBody>
          <a:bodyPr/>
          <a:lstStyle/>
          <a:p>
            <a:r>
              <a:rPr lang="zh-CN" altLang="en-US" b="1" dirty="0" smtClean="0">
                <a:latin typeface="微软雅黑" pitchFamily="34" charset="-122"/>
                <a:ea typeface="微软雅黑" pitchFamily="34" charset="-122"/>
              </a:rPr>
              <a:t>大数据实验</a:t>
            </a:r>
            <a:r>
              <a:rPr lang="zh-CN" altLang="en-US" dirty="0" smtClean="0">
                <a:latin typeface="微软雅黑" pitchFamily="34" charset="-122"/>
                <a:ea typeface="微软雅黑" pitchFamily="34" charset="-122"/>
              </a:rPr>
              <a:t>：</a:t>
            </a:r>
            <a:r>
              <a:rPr lang="zh-CN" altLang="en-US" b="1" dirty="0" smtClean="0"/>
              <a:t> </a:t>
            </a:r>
            <a:r>
              <a:rPr lang="zh-CN" altLang="en-US" dirty="0" smtClean="0">
                <a:latin typeface="微软雅黑" pitchFamily="34" charset="-122"/>
                <a:ea typeface="微软雅黑" pitchFamily="34" charset="-122"/>
              </a:rPr>
              <a:t>真实可靠的在线实验环境</a:t>
            </a:r>
            <a:endParaRPr lang="en-US" altLang="zh-CN" dirty="0" smtClean="0">
              <a:latin typeface="微软雅黑" pitchFamily="34" charset="-122"/>
              <a:ea typeface="微软雅黑" pitchFamily="34" charset="-122"/>
            </a:endParaRPr>
          </a:p>
        </p:txBody>
      </p:sp>
      <p:sp>
        <p:nvSpPr>
          <p:cNvPr id="6"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平台：大数据实验</a:t>
            </a:r>
          </a:p>
        </p:txBody>
      </p:sp>
      <p:sp>
        <p:nvSpPr>
          <p:cNvPr id="7" name="矩形 6"/>
          <p:cNvSpPr/>
          <p:nvPr/>
        </p:nvSpPr>
        <p:spPr>
          <a:xfrm>
            <a:off x="633663" y="1355707"/>
            <a:ext cx="6713621" cy="338554"/>
          </a:xfrm>
          <a:prstGeom prst="rect">
            <a:avLst/>
          </a:prstGeom>
        </p:spPr>
        <p:txBody>
          <a:bodyPr wrap="square">
            <a:spAutoFit/>
          </a:bodyPr>
          <a:lstStyle/>
          <a:p>
            <a:r>
              <a:rPr lang="zh-CN" altLang="zh-CN" sz="1600" dirty="0" smtClean="0">
                <a:latin typeface="微软雅黑" pitchFamily="34" charset="-122"/>
                <a:ea typeface="微软雅黑" pitchFamily="34" charset="-122"/>
              </a:rPr>
              <a:t>实验全过程的数字化管理和大数据分析</a:t>
            </a:r>
            <a:r>
              <a:rPr lang="zh-CN" altLang="en-US" sz="1600" dirty="0" smtClean="0">
                <a:latin typeface="微软雅黑" pitchFamily="34" charset="-122"/>
                <a:ea typeface="微软雅黑" pitchFamily="34" charset="-122"/>
              </a:rPr>
              <a:t>、实验环境一键部署与隔离。</a:t>
            </a:r>
            <a:endParaRPr lang="zh-CN" altLang="en-US" sz="1600" dirty="0">
              <a:latin typeface="微软雅黑" pitchFamily="34" charset="-122"/>
              <a:ea typeface="微软雅黑" pitchFamily="34" charset="-122"/>
            </a:endParaRPr>
          </a:p>
        </p:txBody>
      </p:sp>
      <p:pic>
        <p:nvPicPr>
          <p:cNvPr id="197634" name="Picture 2"/>
          <p:cNvPicPr>
            <a:picLocks noChangeAspect="1" noChangeArrowheads="1"/>
          </p:cNvPicPr>
          <p:nvPr/>
        </p:nvPicPr>
        <p:blipFill>
          <a:blip r:embed="rId3" cstate="print"/>
          <a:srcRect/>
          <a:stretch>
            <a:fillRect/>
          </a:stretch>
        </p:blipFill>
        <p:spPr bwMode="auto">
          <a:xfrm>
            <a:off x="1135979" y="1747573"/>
            <a:ext cx="6969186" cy="33959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
          <p:cNvSpPr>
            <a:spLocks noGrp="1"/>
          </p:cNvSpPr>
          <p:nvPr>
            <p:ph idx="1"/>
          </p:nvPr>
        </p:nvSpPr>
        <p:spPr>
          <a:xfrm>
            <a:off x="417095" y="973556"/>
            <a:ext cx="8726905" cy="789930"/>
          </a:xfrm>
        </p:spPr>
        <p:txBody>
          <a:bodyPr/>
          <a:lstStyle/>
          <a:p>
            <a:r>
              <a:rPr lang="zh-CN" altLang="en-US" b="1" dirty="0" smtClean="0">
                <a:latin typeface="微软雅黑" pitchFamily="34" charset="-122"/>
                <a:ea typeface="微软雅黑" pitchFamily="34" charset="-122"/>
              </a:rPr>
              <a:t>大数据实验</a:t>
            </a:r>
            <a:r>
              <a:rPr lang="zh-CN" altLang="en-US" smtClean="0">
                <a:latin typeface="微软雅黑" pitchFamily="34" charset="-122"/>
                <a:ea typeface="微软雅黑" pitchFamily="34" charset="-122"/>
              </a:rPr>
              <a:t>：</a:t>
            </a:r>
            <a:r>
              <a:rPr lang="zh-CN" altLang="en-US" b="1" smtClean="0"/>
              <a:t> </a:t>
            </a:r>
            <a:r>
              <a:rPr lang="zh-CN" altLang="en-US" smtClean="0">
                <a:latin typeface="微软雅黑" pitchFamily="34" charset="-122"/>
                <a:ea typeface="微软雅黑" pitchFamily="34" charset="-122"/>
              </a:rPr>
              <a:t>大数据知识体系</a:t>
            </a:r>
            <a:endParaRPr lang="en-US" altLang="zh-CN" dirty="0" smtClean="0">
              <a:latin typeface="微软雅黑" pitchFamily="34" charset="-122"/>
              <a:ea typeface="微软雅黑" pitchFamily="34" charset="-122"/>
            </a:endParaRPr>
          </a:p>
        </p:txBody>
      </p:sp>
      <p:sp>
        <p:nvSpPr>
          <p:cNvPr id="6"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平台：大数据实验</a:t>
            </a:r>
          </a:p>
        </p:txBody>
      </p:sp>
      <p:sp>
        <p:nvSpPr>
          <p:cNvPr id="7" name="矩形 6"/>
          <p:cNvSpPr/>
          <p:nvPr/>
        </p:nvSpPr>
        <p:spPr>
          <a:xfrm>
            <a:off x="633663" y="1355707"/>
            <a:ext cx="7907994" cy="338554"/>
          </a:xfrm>
          <a:prstGeom prst="rect">
            <a:avLst/>
          </a:prstGeom>
        </p:spPr>
        <p:txBody>
          <a:bodyPr wrap="square">
            <a:spAutoFit/>
          </a:bodyPr>
          <a:lstStyle/>
          <a:p>
            <a:r>
              <a:rPr lang="zh-CN" altLang="en-US" sz="1600" smtClean="0">
                <a:latin typeface="微软雅黑" pitchFamily="34" charset="-122"/>
                <a:ea typeface="微软雅黑" pitchFamily="34" charset="-122"/>
              </a:rPr>
              <a:t>覆盖：专业基础知识、大数据基础、数据挖掘、数据清洗、机器学习、数据可视化等。</a:t>
            </a:r>
            <a:endParaRPr lang="zh-CN" altLang="en-US" sz="1600" dirty="0">
              <a:latin typeface="微软雅黑" pitchFamily="34" charset="-122"/>
              <a:ea typeface="微软雅黑" pitchFamily="34" charset="-122"/>
            </a:endParaRPr>
          </a:p>
        </p:txBody>
      </p:sp>
      <p:pic>
        <p:nvPicPr>
          <p:cNvPr id="48129" name="Picture 1"/>
          <p:cNvPicPr>
            <a:picLocks noChangeAspect="1" noChangeArrowheads="1"/>
          </p:cNvPicPr>
          <p:nvPr/>
        </p:nvPicPr>
        <p:blipFill>
          <a:blip r:embed="rId3" cstate="print"/>
          <a:srcRect/>
          <a:stretch>
            <a:fillRect/>
          </a:stretch>
        </p:blipFill>
        <p:spPr bwMode="auto">
          <a:xfrm>
            <a:off x="565668" y="1879135"/>
            <a:ext cx="7960586" cy="28690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p:nvPr/>
        </p:nvPicPr>
        <p:blipFill>
          <a:blip r:embed="rId2" cstate="print"/>
          <a:stretch>
            <a:fillRect/>
          </a:stretch>
        </p:blipFill>
        <p:spPr>
          <a:xfrm>
            <a:off x="5450848" y="1424873"/>
            <a:ext cx="3231397" cy="2438133"/>
          </a:xfrm>
          <a:prstGeom prst="rect">
            <a:avLst/>
          </a:prstGeom>
        </p:spPr>
      </p:pic>
      <p:sp>
        <p:nvSpPr>
          <p:cNvPr id="5"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平台：大数据实验</a:t>
            </a:r>
          </a:p>
        </p:txBody>
      </p:sp>
      <p:graphicFrame>
        <p:nvGraphicFramePr>
          <p:cNvPr id="6" name="表格 5"/>
          <p:cNvGraphicFramePr>
            <a:graphicFrameLocks noGrp="1"/>
          </p:cNvGraphicFramePr>
          <p:nvPr/>
        </p:nvGraphicFramePr>
        <p:xfrm>
          <a:off x="433138" y="1598530"/>
          <a:ext cx="4876800" cy="2931160"/>
        </p:xfrm>
        <a:graphic>
          <a:graphicData uri="http://schemas.openxmlformats.org/drawingml/2006/table">
            <a:tbl>
              <a:tblPr firstRow="1" bandRow="1">
                <a:tableStyleId>{7DF18680-E054-41AD-8BC1-D1AEF772440D}</a:tableStyleId>
              </a:tblPr>
              <a:tblGrid>
                <a:gridCol w="1152381"/>
                <a:gridCol w="1484852"/>
                <a:gridCol w="2239567"/>
              </a:tblGrid>
              <a:tr h="370840">
                <a:tc>
                  <a:txBody>
                    <a:bodyPr/>
                    <a:lstStyle/>
                    <a:p>
                      <a:endParaRPr lang="zh-CN" altLang="en-US" dirty="0">
                        <a:latin typeface="微软雅黑" pitchFamily="34" charset="-122"/>
                        <a:ea typeface="微软雅黑" pitchFamily="34" charset="-122"/>
                      </a:endParaRPr>
                    </a:p>
                  </a:txBody>
                  <a:tcPr anchor="ctr"/>
                </a:tc>
                <a:tc>
                  <a:txBody>
                    <a:bodyPr/>
                    <a:lstStyle/>
                    <a:p>
                      <a:r>
                        <a:rPr lang="en-US" altLang="zh-CN" dirty="0" smtClean="0"/>
                        <a:t>CG</a:t>
                      </a:r>
                      <a:r>
                        <a:rPr lang="zh-CN" altLang="en-US" dirty="0" smtClean="0"/>
                        <a:t>大数据</a:t>
                      </a:r>
                      <a:endParaRPr lang="zh-CN" altLang="en-US" dirty="0">
                        <a:latin typeface="微软雅黑" pitchFamily="34" charset="-122"/>
                        <a:ea typeface="微软雅黑" pitchFamily="34" charset="-122"/>
                      </a:endParaRPr>
                    </a:p>
                  </a:txBody>
                  <a:tcPr anchor="ctr"/>
                </a:tc>
                <a:tc>
                  <a:txBody>
                    <a:bodyPr/>
                    <a:lstStyle/>
                    <a:p>
                      <a:r>
                        <a:rPr lang="zh-CN" altLang="en-US" dirty="0" smtClean="0"/>
                        <a:t>其它</a:t>
                      </a:r>
                      <a:endParaRPr lang="zh-CN" altLang="en-US" dirty="0">
                        <a:latin typeface="微软雅黑" pitchFamily="34" charset="-122"/>
                        <a:ea typeface="微软雅黑" pitchFamily="34" charset="-122"/>
                      </a:endParaRPr>
                    </a:p>
                  </a:txBody>
                  <a:tcPr anchor="ctr"/>
                </a:tc>
              </a:tr>
              <a:tr h="370840">
                <a:tc>
                  <a:txBody>
                    <a:bodyPr/>
                    <a:lstStyle/>
                    <a:p>
                      <a:r>
                        <a:rPr lang="zh-CN" altLang="en-US" dirty="0" smtClean="0">
                          <a:latin typeface="微软雅黑" pitchFamily="34" charset="-122"/>
                          <a:ea typeface="微软雅黑" pitchFamily="34" charset="-122"/>
                        </a:rPr>
                        <a:t>软件平台与硬件松耦合</a:t>
                      </a:r>
                      <a:endParaRPr lang="zh-CN" altLang="en-US" dirty="0">
                        <a:latin typeface="微软雅黑" pitchFamily="34" charset="-122"/>
                        <a:ea typeface="微软雅黑" pitchFamily="34" charset="-122"/>
                      </a:endParaRPr>
                    </a:p>
                  </a:txBody>
                  <a:tcPr anchor="ctr"/>
                </a:tc>
                <a:tc>
                  <a:txBody>
                    <a:bodyPr/>
                    <a:lstStyle/>
                    <a:p>
                      <a:r>
                        <a:rPr lang="zh-CN" altLang="en-US" dirty="0" smtClean="0">
                          <a:latin typeface="微软雅黑" pitchFamily="34" charset="-122"/>
                          <a:ea typeface="微软雅黑" pitchFamily="34" charset="-122"/>
                        </a:rPr>
                        <a:t>✔</a:t>
                      </a:r>
                      <a:endParaRPr lang="en-US" altLang="zh-CN" dirty="0" smtClean="0">
                        <a:latin typeface="微软雅黑" pitchFamily="34" charset="-122"/>
                        <a:ea typeface="微软雅黑" pitchFamily="34" charset="-122"/>
                      </a:endParaRPr>
                    </a:p>
                    <a:p>
                      <a:r>
                        <a:rPr lang="zh-CN" altLang="en-US" sz="1000" dirty="0" smtClean="0">
                          <a:latin typeface="微软雅黑" pitchFamily="34" charset="-122"/>
                          <a:ea typeface="微软雅黑" pitchFamily="34" charset="-122"/>
                        </a:rPr>
                        <a:t>独立建设、独立维护升级换代</a:t>
                      </a:r>
                      <a:endParaRPr lang="zh-CN" altLang="en-US" sz="1000" dirty="0">
                        <a:latin typeface="微软雅黑" pitchFamily="34" charset="-122"/>
                        <a:ea typeface="微软雅黑" pitchFamily="34" charset="-122"/>
                      </a:endParaRPr>
                    </a:p>
                  </a:txBody>
                  <a:tcPr anchor="ctr"/>
                </a:tc>
                <a:tc>
                  <a:txBody>
                    <a:bodyPr/>
                    <a:lstStyle/>
                    <a:p>
                      <a:r>
                        <a:rPr lang="zh-CN" altLang="en-US" dirty="0" smtClean="0">
                          <a:latin typeface="微软雅黑" pitchFamily="34" charset="-122"/>
                          <a:ea typeface="微软雅黑" pitchFamily="34" charset="-122"/>
                        </a:rPr>
                        <a:t>✘</a:t>
                      </a:r>
                      <a:endParaRPr lang="en-US" altLang="zh-CN" dirty="0" smtClean="0">
                        <a:latin typeface="微软雅黑" pitchFamily="34" charset="-122"/>
                        <a:ea typeface="微软雅黑" pitchFamily="34" charset="-122"/>
                      </a:endParaRPr>
                    </a:p>
                    <a:p>
                      <a:r>
                        <a:rPr lang="zh-CN" altLang="en-US" sz="1000" dirty="0" smtClean="0">
                          <a:latin typeface="微软雅黑" pitchFamily="34" charset="-122"/>
                          <a:ea typeface="微软雅黑" pitchFamily="34" charset="-122"/>
                        </a:rPr>
                        <a:t>一体机模式，与服务器和虚拟化软件紧耦合</a:t>
                      </a:r>
                      <a:endParaRPr lang="zh-CN" altLang="en-US" sz="1000" dirty="0">
                        <a:latin typeface="微软雅黑" pitchFamily="34" charset="-122"/>
                        <a:ea typeface="微软雅黑" pitchFamily="34" charset="-122"/>
                      </a:endParaRPr>
                    </a:p>
                  </a:txBody>
                  <a:tcPr anchor="ctr"/>
                </a:tc>
              </a:tr>
              <a:tr h="370840">
                <a:tc>
                  <a:txBody>
                    <a:bodyPr/>
                    <a:lstStyle/>
                    <a:p>
                      <a:r>
                        <a:rPr lang="zh-CN" altLang="en-US" dirty="0" smtClean="0">
                          <a:latin typeface="微软雅黑" pitchFamily="34" charset="-122"/>
                          <a:ea typeface="微软雅黑" pitchFamily="34" charset="-122"/>
                        </a:rPr>
                        <a:t>对专业支撑的全面性</a:t>
                      </a:r>
                      <a:endParaRPr lang="zh-CN" altLang="en-US" dirty="0">
                        <a:latin typeface="微软雅黑" pitchFamily="34" charset="-122"/>
                        <a:ea typeface="微软雅黑" pitchFamily="34" charset="-122"/>
                      </a:endParaRP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zh-CN" altLang="en-US" sz="1350" kern="1200" dirty="0" smtClean="0">
                          <a:solidFill>
                            <a:schemeClr val="dk1"/>
                          </a:solidFill>
                          <a:latin typeface="微软雅黑" pitchFamily="34" charset="-122"/>
                          <a:ea typeface="微软雅黑" pitchFamily="34" charset="-122"/>
                          <a:cs typeface="+mn-cs"/>
                        </a:rPr>
                        <a:t>✔</a:t>
                      </a:r>
                      <a:endParaRPr lang="en-US" altLang="zh-CN" sz="1350" kern="1200" dirty="0" smtClean="0">
                        <a:solidFill>
                          <a:schemeClr val="dk1"/>
                        </a:solidFill>
                        <a:latin typeface="微软雅黑" pitchFamily="34" charset="-122"/>
                        <a:ea typeface="微软雅黑" pitchFamily="34" charset="-122"/>
                        <a:cs typeface="+mn-cs"/>
                      </a:endParaRPr>
                    </a:p>
                    <a:p>
                      <a:pPr marL="0" marR="0" indent="0" algn="l" defTabSz="685800" rtl="0" eaLnBrk="1" fontAlgn="auto" latinLnBrk="0" hangingPunct="1">
                        <a:lnSpc>
                          <a:spcPct val="100000"/>
                        </a:lnSpc>
                        <a:spcBef>
                          <a:spcPts val="0"/>
                        </a:spcBef>
                        <a:spcAft>
                          <a:spcPts val="0"/>
                        </a:spcAft>
                        <a:buClrTx/>
                        <a:buSzTx/>
                        <a:buFontTx/>
                        <a:buNone/>
                        <a:tabLst/>
                        <a:defRPr/>
                      </a:pPr>
                      <a:r>
                        <a:rPr lang="zh-CN" altLang="en-US" sz="1000" kern="1200" dirty="0" smtClean="0">
                          <a:solidFill>
                            <a:schemeClr val="dk1"/>
                          </a:solidFill>
                          <a:latin typeface="微软雅黑" pitchFamily="34" charset="-122"/>
                          <a:ea typeface="微软雅黑" pitchFamily="34" charset="-122"/>
                          <a:cs typeface="+mn-cs"/>
                        </a:rPr>
                        <a:t>支撑所有大数据专业课程的教学与实验</a:t>
                      </a: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zh-CN" altLang="en-US" sz="1350" kern="1200" dirty="0" smtClean="0">
                          <a:solidFill>
                            <a:schemeClr val="dk1"/>
                          </a:solidFill>
                          <a:latin typeface="微软雅黑" pitchFamily="34" charset="-122"/>
                          <a:ea typeface="微软雅黑" pitchFamily="34" charset="-122"/>
                          <a:cs typeface="+mn-cs"/>
                        </a:rPr>
                        <a:t>✘</a:t>
                      </a:r>
                      <a:endParaRPr lang="en-US" altLang="zh-CN" sz="1350" kern="1200" dirty="0" smtClean="0">
                        <a:solidFill>
                          <a:schemeClr val="dk1"/>
                        </a:solidFill>
                        <a:latin typeface="微软雅黑" pitchFamily="34" charset="-122"/>
                        <a:ea typeface="微软雅黑" pitchFamily="34" charset="-122"/>
                        <a:cs typeface="+mn-cs"/>
                      </a:endParaRPr>
                    </a:p>
                    <a:p>
                      <a:pPr marL="0" marR="0" indent="0" algn="l" defTabSz="685800" rtl="0" eaLnBrk="1" fontAlgn="auto" latinLnBrk="0" hangingPunct="1">
                        <a:lnSpc>
                          <a:spcPct val="100000"/>
                        </a:lnSpc>
                        <a:spcBef>
                          <a:spcPts val="0"/>
                        </a:spcBef>
                        <a:spcAft>
                          <a:spcPts val="0"/>
                        </a:spcAft>
                        <a:buClrTx/>
                        <a:buSzTx/>
                        <a:buFontTx/>
                        <a:buNone/>
                        <a:tabLst/>
                        <a:defRPr/>
                      </a:pPr>
                      <a:r>
                        <a:rPr lang="zh-CN" altLang="en-US" sz="1000" kern="1200" dirty="0" smtClean="0">
                          <a:solidFill>
                            <a:schemeClr val="dk1"/>
                          </a:solidFill>
                          <a:latin typeface="微软雅黑" pitchFamily="34" charset="-122"/>
                          <a:ea typeface="微软雅黑" pitchFamily="34" charset="-122"/>
                          <a:cs typeface="+mn-cs"/>
                        </a:rPr>
                        <a:t>昂贵的软硬件，只能做有限的大数据实验，无法支持相关课程的实验，</a:t>
                      </a:r>
                      <a:r>
                        <a:rPr lang="zh-CN" altLang="en-US" sz="1000" b="1" kern="1200" dirty="0" smtClean="0">
                          <a:solidFill>
                            <a:schemeClr val="accent2">
                              <a:lumMod val="75000"/>
                            </a:schemeClr>
                          </a:solidFill>
                          <a:latin typeface="微软雅黑" pitchFamily="34" charset="-122"/>
                          <a:ea typeface="微软雅黑" pitchFamily="34" charset="-122"/>
                          <a:cs typeface="+mn-cs"/>
                        </a:rPr>
                        <a:t>例如数据库、编程语言、操作系统等。</a:t>
                      </a:r>
                    </a:p>
                  </a:txBody>
                  <a:tcPr anchor="ctr"/>
                </a:tc>
              </a:tr>
              <a:tr h="370840">
                <a:tc>
                  <a:txBody>
                    <a:bodyPr/>
                    <a:lstStyle/>
                    <a:p>
                      <a:r>
                        <a:rPr lang="zh-CN" altLang="en-US" dirty="0" smtClean="0">
                          <a:latin typeface="微软雅黑" pitchFamily="34" charset="-122"/>
                          <a:ea typeface="微软雅黑" pitchFamily="34" charset="-122"/>
                        </a:rPr>
                        <a:t>资源的可扩展性</a:t>
                      </a:r>
                      <a:endParaRPr lang="zh-CN" altLang="en-US" dirty="0">
                        <a:latin typeface="微软雅黑" pitchFamily="34" charset="-122"/>
                        <a:ea typeface="微软雅黑" pitchFamily="34" charset="-122"/>
                      </a:endParaRPr>
                    </a:p>
                  </a:txBody>
                  <a:tcPr anchor="ctr"/>
                </a:tc>
                <a:tc>
                  <a:txBody>
                    <a:bodyPr/>
                    <a:lstStyle/>
                    <a:p>
                      <a:r>
                        <a:rPr lang="zh-CN" altLang="en-US" dirty="0" smtClean="0">
                          <a:latin typeface="微软雅黑" pitchFamily="34" charset="-122"/>
                          <a:ea typeface="微软雅黑" pitchFamily="34" charset="-122"/>
                        </a:rPr>
                        <a:t>✔</a:t>
                      </a:r>
                      <a:endParaRPr lang="en-US" altLang="zh-CN" dirty="0" smtClean="0">
                        <a:latin typeface="微软雅黑" pitchFamily="34" charset="-122"/>
                        <a:ea typeface="微软雅黑" pitchFamily="34" charset="-122"/>
                      </a:endParaRPr>
                    </a:p>
                    <a:p>
                      <a:r>
                        <a:rPr lang="zh-CN" altLang="en-US" sz="1000" kern="1200" dirty="0" smtClean="0">
                          <a:solidFill>
                            <a:schemeClr val="dk1"/>
                          </a:solidFill>
                          <a:latin typeface="微软雅黑" pitchFamily="34" charset="-122"/>
                          <a:ea typeface="微软雅黑" pitchFamily="34" charset="-122"/>
                          <a:cs typeface="+mn-cs"/>
                        </a:rPr>
                        <a:t>轻松自建教学与实验资源</a:t>
                      </a:r>
                    </a:p>
                  </a:txBody>
                  <a:tcPr anchor="ctr"/>
                </a:tc>
                <a:tc>
                  <a:txBody>
                    <a:bodyPr/>
                    <a:lstStyle/>
                    <a:p>
                      <a:r>
                        <a:rPr lang="zh-CN" altLang="en-US" dirty="0" smtClean="0">
                          <a:latin typeface="微软雅黑" pitchFamily="34" charset="-122"/>
                          <a:ea typeface="微软雅黑" pitchFamily="34" charset="-122"/>
                        </a:rPr>
                        <a:t>✘</a:t>
                      </a:r>
                      <a:endParaRPr lang="en-US" altLang="zh-CN" dirty="0" smtClean="0">
                        <a:latin typeface="微软雅黑" pitchFamily="34" charset="-122"/>
                        <a:ea typeface="微软雅黑" pitchFamily="34" charset="-122"/>
                      </a:endParaRPr>
                    </a:p>
                    <a:p>
                      <a:r>
                        <a:rPr lang="zh-CN" altLang="en-US" sz="1000" kern="1200" dirty="0" smtClean="0">
                          <a:solidFill>
                            <a:schemeClr val="dk1"/>
                          </a:solidFill>
                          <a:latin typeface="微软雅黑" pitchFamily="34" charset="-122"/>
                          <a:ea typeface="微软雅黑" pitchFamily="34" charset="-122"/>
                          <a:cs typeface="+mn-cs"/>
                        </a:rPr>
                        <a:t>教学与实验资源固化</a:t>
                      </a:r>
                    </a:p>
                  </a:txBody>
                  <a:tcPr anchor="ctr"/>
                </a:tc>
              </a:tr>
              <a:tr h="370840">
                <a:tc>
                  <a:txBody>
                    <a:bodyPr/>
                    <a:lstStyle/>
                    <a:p>
                      <a:r>
                        <a:rPr lang="zh-CN" altLang="en-US" dirty="0" smtClean="0">
                          <a:latin typeface="微软雅黑" pitchFamily="34" charset="-122"/>
                          <a:ea typeface="微软雅黑" pitchFamily="34" charset="-122"/>
                        </a:rPr>
                        <a:t>使用体验</a:t>
                      </a:r>
                      <a:endParaRPr lang="zh-CN" altLang="en-US" dirty="0">
                        <a:latin typeface="微软雅黑" pitchFamily="34" charset="-122"/>
                        <a:ea typeface="微软雅黑" pitchFamily="34" charset="-122"/>
                      </a:endParaRPr>
                    </a:p>
                  </a:txBody>
                  <a:tcPr anchor="ctr"/>
                </a:tc>
                <a:tc>
                  <a:txBody>
                    <a:bodyPr/>
                    <a:lstStyle/>
                    <a:p>
                      <a:r>
                        <a:rPr lang="zh-CN" altLang="en-US" dirty="0" smtClean="0">
                          <a:latin typeface="微软雅黑" pitchFamily="34" charset="-122"/>
                          <a:ea typeface="微软雅黑" pitchFamily="34" charset="-122"/>
                        </a:rPr>
                        <a:t>✔</a:t>
                      </a:r>
                      <a:endParaRPr lang="en-US" altLang="zh-CN" dirty="0" smtClean="0">
                        <a:latin typeface="微软雅黑" pitchFamily="34" charset="-122"/>
                        <a:ea typeface="微软雅黑" pitchFamily="34" charset="-122"/>
                      </a:endParaRPr>
                    </a:p>
                    <a:p>
                      <a:r>
                        <a:rPr lang="en-US" altLang="zh-CN" sz="1000" kern="1200" dirty="0" smtClean="0">
                          <a:solidFill>
                            <a:schemeClr val="dk1"/>
                          </a:solidFill>
                          <a:latin typeface="微软雅黑" pitchFamily="34" charset="-122"/>
                          <a:ea typeface="微软雅黑" pitchFamily="34" charset="-122"/>
                          <a:cs typeface="+mn-cs"/>
                        </a:rPr>
                        <a:t>B/S</a:t>
                      </a:r>
                      <a:r>
                        <a:rPr lang="zh-CN" altLang="en-US" sz="1000" kern="1200" dirty="0" smtClean="0">
                          <a:solidFill>
                            <a:schemeClr val="dk1"/>
                          </a:solidFill>
                          <a:latin typeface="微软雅黑" pitchFamily="34" charset="-122"/>
                          <a:ea typeface="微软雅黑" pitchFamily="34" charset="-122"/>
                          <a:cs typeface="+mn-cs"/>
                        </a:rPr>
                        <a:t>架构图形桌面，客户端分辨率自适应</a:t>
                      </a:r>
                      <a:endParaRPr lang="zh-CN" altLang="en-US" sz="1000" dirty="0">
                        <a:latin typeface="微软雅黑" pitchFamily="34" charset="-122"/>
                        <a:ea typeface="微软雅黑" pitchFamily="34" charset="-122"/>
                      </a:endParaRPr>
                    </a:p>
                  </a:txBody>
                  <a:tcPr anchor="ctr"/>
                </a:tc>
                <a:tc>
                  <a:txBody>
                    <a:bodyPr/>
                    <a:lstStyle/>
                    <a:p>
                      <a:r>
                        <a:rPr lang="zh-CN" altLang="en-US" dirty="0" smtClean="0">
                          <a:latin typeface="微软雅黑" pitchFamily="34" charset="-122"/>
                          <a:ea typeface="微软雅黑" pitchFamily="34" charset="-122"/>
                        </a:rPr>
                        <a:t>✘</a:t>
                      </a:r>
                      <a:endParaRPr lang="en-US" altLang="zh-CN" dirty="0" smtClean="0">
                        <a:latin typeface="微软雅黑" pitchFamily="34" charset="-122"/>
                        <a:ea typeface="微软雅黑" pitchFamily="34" charset="-122"/>
                      </a:endParaRPr>
                    </a:p>
                    <a:p>
                      <a:r>
                        <a:rPr lang="en-US" altLang="zh-CN" sz="1000" kern="1200" dirty="0" smtClean="0">
                          <a:solidFill>
                            <a:schemeClr val="dk1"/>
                          </a:solidFill>
                          <a:latin typeface="微软雅黑" pitchFamily="34" charset="-122"/>
                          <a:ea typeface="微软雅黑" pitchFamily="34" charset="-122"/>
                          <a:cs typeface="+mn-cs"/>
                        </a:rPr>
                        <a:t>C/S</a:t>
                      </a:r>
                      <a:r>
                        <a:rPr lang="zh-CN" altLang="en-US" sz="1000" kern="1200" dirty="0" smtClean="0">
                          <a:solidFill>
                            <a:schemeClr val="dk1"/>
                          </a:solidFill>
                          <a:latin typeface="微软雅黑" pitchFamily="34" charset="-122"/>
                          <a:ea typeface="微软雅黑" pitchFamily="34" charset="-122"/>
                          <a:cs typeface="+mn-cs"/>
                        </a:rPr>
                        <a:t>架构或者命令行界面</a:t>
                      </a:r>
                      <a:endParaRPr lang="zh-CN" altLang="en-US" sz="1000" dirty="0">
                        <a:latin typeface="微软雅黑" pitchFamily="34" charset="-122"/>
                        <a:ea typeface="微软雅黑" pitchFamily="34" charset="-122"/>
                      </a:endParaRPr>
                    </a:p>
                  </a:txBody>
                  <a:tcPr/>
                </a:tc>
              </a:tr>
            </a:tbl>
          </a:graphicData>
        </a:graphic>
      </p:graphicFrame>
      <p:sp>
        <p:nvSpPr>
          <p:cNvPr id="7" name="内容占位符 2"/>
          <p:cNvSpPr>
            <a:spLocks noGrp="1"/>
          </p:cNvSpPr>
          <p:nvPr>
            <p:ph idx="1"/>
          </p:nvPr>
        </p:nvSpPr>
        <p:spPr>
          <a:xfrm>
            <a:off x="417095" y="973556"/>
            <a:ext cx="8726905" cy="1015665"/>
          </a:xfrm>
        </p:spPr>
        <p:txBody>
          <a:bodyPr/>
          <a:lstStyle/>
          <a:p>
            <a:r>
              <a:rPr lang="en-US" altLang="zh-CN" b="1" dirty="0" smtClean="0">
                <a:latin typeface="微软雅黑" pitchFamily="34" charset="-122"/>
                <a:ea typeface="微软雅黑" pitchFamily="34" charset="-122"/>
              </a:rPr>
              <a:t>CG</a:t>
            </a:r>
            <a:r>
              <a:rPr lang="zh-CN" altLang="en-US" b="1" dirty="0" smtClean="0">
                <a:latin typeface="微软雅黑" pitchFamily="34" charset="-122"/>
                <a:ea typeface="微软雅黑" pitchFamily="34" charset="-122"/>
              </a:rPr>
              <a:t>大数据解决方案特点</a:t>
            </a:r>
            <a:endParaRPr lang="en-US" altLang="zh-CN" dirty="0" smtClean="0">
              <a:latin typeface="微软雅黑" pitchFamily="34" charset="-122"/>
              <a:ea typeface="微软雅黑" pitchFamily="34" charset="-122"/>
            </a:endParaRPr>
          </a:p>
        </p:txBody>
      </p:sp>
      <p:sp>
        <p:nvSpPr>
          <p:cNvPr id="8" name="矩形 7"/>
          <p:cNvSpPr/>
          <p:nvPr/>
        </p:nvSpPr>
        <p:spPr>
          <a:xfrm>
            <a:off x="5478377" y="3930466"/>
            <a:ext cx="3449053" cy="646331"/>
          </a:xfrm>
          <a:prstGeom prst="rect">
            <a:avLst/>
          </a:prstGeom>
        </p:spPr>
        <p:txBody>
          <a:bodyPr wrap="square">
            <a:spAutoFit/>
          </a:bodyPr>
          <a:lstStyle/>
          <a:p>
            <a:r>
              <a:rPr lang="zh-CN" altLang="zh-CN" sz="1200" dirty="0" smtClean="0">
                <a:latin typeface="微软雅黑" pitchFamily="34" charset="-122"/>
                <a:ea typeface="微软雅黑" pitchFamily="34" charset="-122"/>
              </a:rPr>
              <a:t>基于云计算技术，实验所需数据、软件共建和硬件实验设备均抽象为实验资源，提高了软硬件资源利用率，并利于系统维护和升级换代</a:t>
            </a:r>
            <a:r>
              <a:rPr lang="zh-CN" altLang="en-US" sz="1200" dirty="0" smtClean="0">
                <a:latin typeface="微软雅黑" pitchFamily="34" charset="-122"/>
                <a:ea typeface="微软雅黑" pitchFamily="34" charset="-122"/>
              </a:rPr>
              <a:t>。</a:t>
            </a:r>
            <a:endParaRPr lang="zh-CN" altLang="en-US" sz="1200" dirty="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5"/>
          <p:cNvSpPr>
            <a:spLocks noChangeArrowheads="1"/>
          </p:cNvSpPr>
          <p:nvPr/>
        </p:nvSpPr>
        <p:spPr bwMode="auto">
          <a:xfrm>
            <a:off x="3727254" y="1004890"/>
            <a:ext cx="1691878" cy="1699022"/>
          </a:xfrm>
          <a:prstGeom prst="ellipse">
            <a:avLst/>
          </a:prstGeom>
          <a:solidFill>
            <a:srgbClr val="4E4B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 name="Freeform 8"/>
          <p:cNvSpPr>
            <a:spLocks/>
          </p:cNvSpPr>
          <p:nvPr/>
        </p:nvSpPr>
        <p:spPr bwMode="auto">
          <a:xfrm>
            <a:off x="3643913" y="1846662"/>
            <a:ext cx="1858565" cy="940594"/>
          </a:xfrm>
          <a:custGeom>
            <a:avLst/>
            <a:gdLst>
              <a:gd name="T0" fmla="*/ 3963 w 3963"/>
              <a:gd name="T1" fmla="*/ 0 h 1997"/>
              <a:gd name="T2" fmla="*/ 3963 w 3963"/>
              <a:gd name="T3" fmla="*/ 16 h 1997"/>
              <a:gd name="T4" fmla="*/ 1982 w 3963"/>
              <a:gd name="T5" fmla="*/ 1997 h 1997"/>
              <a:gd name="T6" fmla="*/ 0 w 3963"/>
              <a:gd name="T7" fmla="*/ 16 h 1997"/>
            </a:gdLst>
            <a:ahLst/>
            <a:cxnLst>
              <a:cxn ang="0">
                <a:pos x="T0" y="T1"/>
              </a:cxn>
              <a:cxn ang="0">
                <a:pos x="T2" y="T3"/>
              </a:cxn>
              <a:cxn ang="0">
                <a:pos x="T4" y="T5"/>
              </a:cxn>
              <a:cxn ang="0">
                <a:pos x="T6" y="T7"/>
              </a:cxn>
            </a:cxnLst>
            <a:rect l="0" t="0" r="r" b="b"/>
            <a:pathLst>
              <a:path w="3963" h="1997">
                <a:moveTo>
                  <a:pt x="3963" y="0"/>
                </a:moveTo>
                <a:cubicBezTo>
                  <a:pt x="3963" y="5"/>
                  <a:pt x="3963" y="11"/>
                  <a:pt x="3963" y="16"/>
                </a:cubicBezTo>
                <a:cubicBezTo>
                  <a:pt x="3963" y="1110"/>
                  <a:pt x="3076" y="1997"/>
                  <a:pt x="1982" y="1997"/>
                </a:cubicBezTo>
                <a:cubicBezTo>
                  <a:pt x="888" y="1997"/>
                  <a:pt x="0" y="1110"/>
                  <a:pt x="0" y="16"/>
                </a:cubicBezTo>
              </a:path>
            </a:pathLst>
          </a:custGeom>
          <a:noFill/>
          <a:ln w="8" cap="flat" cmpd="sng">
            <a:solidFill>
              <a:srgbClr val="4E4B49"/>
            </a:solidFill>
            <a:prstDash val="dash"/>
            <a:round/>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a:p>
        </p:txBody>
      </p:sp>
      <p:sp>
        <p:nvSpPr>
          <p:cNvPr id="6" name="Oval 9"/>
          <p:cNvSpPr>
            <a:spLocks noChangeArrowheads="1"/>
          </p:cNvSpPr>
          <p:nvPr/>
        </p:nvSpPr>
        <p:spPr bwMode="auto">
          <a:xfrm>
            <a:off x="5450087" y="1784747"/>
            <a:ext cx="104775" cy="104775"/>
          </a:xfrm>
          <a:prstGeom prst="ellipse">
            <a:avLst/>
          </a:prstGeom>
          <a:solidFill>
            <a:srgbClr val="EB3D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7" name="Oval 10"/>
          <p:cNvSpPr>
            <a:spLocks noChangeArrowheads="1"/>
          </p:cNvSpPr>
          <p:nvPr/>
        </p:nvSpPr>
        <p:spPr bwMode="auto">
          <a:xfrm>
            <a:off x="3590334" y="1784747"/>
            <a:ext cx="103585" cy="104775"/>
          </a:xfrm>
          <a:prstGeom prst="ellipse">
            <a:avLst/>
          </a:prstGeom>
          <a:solidFill>
            <a:srgbClr val="EB3D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8" name="TextBox 13"/>
          <p:cNvSpPr txBox="1">
            <a:spLocks noChangeArrowheads="1"/>
          </p:cNvSpPr>
          <p:nvPr/>
        </p:nvSpPr>
        <p:spPr bwMode="auto">
          <a:xfrm>
            <a:off x="3934204" y="1194199"/>
            <a:ext cx="1184107" cy="1246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sz="7500" smtClean="0">
                <a:solidFill>
                  <a:srgbClr val="F8F8F8"/>
                </a:solidFill>
              </a:rPr>
              <a:t>11</a:t>
            </a:r>
            <a:endParaRPr lang="zh-CN" altLang="en-US" sz="7500" dirty="0">
              <a:solidFill>
                <a:srgbClr val="F8F8F8"/>
              </a:solidFill>
            </a:endParaRPr>
          </a:p>
        </p:txBody>
      </p:sp>
      <p:cxnSp>
        <p:nvCxnSpPr>
          <p:cNvPr id="9" name="直接连接符 15"/>
          <p:cNvCxnSpPr>
            <a:cxnSpLocks noChangeShapeType="1"/>
          </p:cNvCxnSpPr>
          <p:nvPr/>
        </p:nvCxnSpPr>
        <p:spPr bwMode="auto">
          <a:xfrm>
            <a:off x="2358033" y="3083719"/>
            <a:ext cx="4427934" cy="0"/>
          </a:xfrm>
          <a:prstGeom prst="line">
            <a:avLst/>
          </a:prstGeom>
          <a:noFill/>
          <a:ln w="9525" cmpd="sng">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0" name="TextBox 17"/>
          <p:cNvSpPr txBox="1">
            <a:spLocks noChangeArrowheads="1"/>
          </p:cNvSpPr>
          <p:nvPr/>
        </p:nvSpPr>
        <p:spPr bwMode="auto">
          <a:xfrm>
            <a:off x="1422967" y="3239805"/>
            <a:ext cx="642964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smtClean="0">
                <a:latin typeface="微软雅黑" panose="020B0503020204020204" pitchFamily="34" charset="-122"/>
                <a:ea typeface="微软雅黑" panose="020B0503020204020204" pitchFamily="34" charset="-122"/>
              </a:rPr>
              <a:t>人工智能</a:t>
            </a:r>
            <a:r>
              <a:rPr lang="zh-CN" altLang="en-US" sz="2400" dirty="0" smtClean="0">
                <a:latin typeface="微软雅黑" panose="020B0503020204020204" pitchFamily="34" charset="-122"/>
                <a:ea typeface="微软雅黑" panose="020B0503020204020204" pitchFamily="34" charset="-122"/>
              </a:rPr>
              <a:t>：</a:t>
            </a:r>
            <a:r>
              <a:rPr lang="zh-CN" altLang="en-US" sz="2400" dirty="0" smtClean="0">
                <a:solidFill>
                  <a:srgbClr val="4D4D4D"/>
                </a:solidFill>
                <a:latin typeface="微软雅黑" panose="020B0503020204020204" pitchFamily="34" charset="-122"/>
                <a:ea typeface="微软雅黑" panose="020B0503020204020204" pitchFamily="34" charset="-122"/>
              </a:rPr>
              <a:t>人工智能专业一体化解决方案</a:t>
            </a:r>
            <a:endParaRPr lang="zh-CN" altLang="en-US" sz="2400" dirty="0" smtClean="0">
              <a:latin typeface="微软雅黑" panose="020B0503020204020204" pitchFamily="34" charset="-122"/>
              <a:ea typeface="微软雅黑" panose="020B0503020204020204" pitchFamily="34" charset="-122"/>
            </a:endParaRPr>
          </a:p>
        </p:txBody>
      </p:sp>
      <p:sp>
        <p:nvSpPr>
          <p:cNvPr id="11" name="TextBox 49"/>
          <p:cNvSpPr txBox="1">
            <a:spLocks noChangeArrowheads="1"/>
          </p:cNvSpPr>
          <p:nvPr/>
        </p:nvSpPr>
        <p:spPr bwMode="auto">
          <a:xfrm>
            <a:off x="2079952" y="3661173"/>
            <a:ext cx="5000355" cy="1027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实验全过程的数字化管理与分析</a:t>
            </a:r>
            <a:r>
              <a:rPr lang="en-US" altLang="zh-CN" dirty="0" smtClean="0">
                <a:solidFill>
                  <a:srgbClr val="4D4D4D"/>
                </a:solidFill>
                <a:latin typeface="微软雅黑" panose="020B0503020204020204" pitchFamily="34" charset="-122"/>
                <a:ea typeface="微软雅黑" panose="020B0503020204020204" pitchFamily="34" charset="-122"/>
              </a:rPr>
              <a:t>	</a:t>
            </a: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充分利用现有云计算中心</a:t>
            </a:r>
            <a:endParaRPr lang="en-US" altLang="zh-CN" dirty="0" smtClean="0">
              <a:solidFill>
                <a:srgbClr val="4D4D4D"/>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强大的资源建设团队（国防科技大学 </a:t>
            </a:r>
            <a:r>
              <a:rPr lang="en-US" altLang="zh-CN" dirty="0" smtClean="0">
                <a:solidFill>
                  <a:srgbClr val="4D4D4D"/>
                </a:solidFill>
                <a:latin typeface="微软雅黑" panose="020B0503020204020204" pitchFamily="34" charset="-122"/>
                <a:ea typeface="微软雅黑" panose="020B0503020204020204" pitchFamily="34" charset="-122"/>
              </a:rPr>
              <a:t>+ </a:t>
            </a:r>
            <a:r>
              <a:rPr lang="zh-CN" altLang="en-US" dirty="0" smtClean="0">
                <a:solidFill>
                  <a:srgbClr val="4D4D4D"/>
                </a:solidFill>
                <a:latin typeface="微软雅黑" panose="020B0503020204020204" pitchFamily="34" charset="-122"/>
                <a:ea typeface="微软雅黑" panose="020B0503020204020204" pitchFamily="34" charset="-122"/>
              </a:rPr>
              <a:t>北京航空航天大学）</a:t>
            </a:r>
          </a:p>
          <a:p>
            <a:pPr eaLnBrk="1" hangingPunct="1">
              <a:lnSpc>
                <a:spcPct val="150000"/>
              </a:lnSpc>
            </a:pPr>
            <a:endParaRPr lang="zh-CN" altLang="en-US" dirty="0">
              <a:solidFill>
                <a:srgbClr val="4D4D4D"/>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2620635321"/>
      </p:ext>
    </p:extLst>
  </p:cSld>
  <p:clrMapOvr>
    <a:masterClrMapping/>
  </p:clrMapOvr>
  <p:transition>
    <p:blinds dir="vert"/>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
          <p:cNvSpPr>
            <a:spLocks noGrp="1"/>
          </p:cNvSpPr>
          <p:nvPr>
            <p:ph idx="1"/>
          </p:nvPr>
        </p:nvSpPr>
        <p:spPr>
          <a:xfrm>
            <a:off x="417095" y="973556"/>
            <a:ext cx="8726905" cy="3394472"/>
          </a:xfrm>
        </p:spPr>
        <p:txBody>
          <a:bodyPr/>
          <a:lstStyle/>
          <a:p>
            <a:r>
              <a:rPr lang="zh-CN" altLang="en-US" b="1" dirty="0" smtClean="0">
                <a:latin typeface="微软雅黑" pitchFamily="34" charset="-122"/>
                <a:ea typeface="微软雅黑" pitchFamily="34" charset="-122"/>
              </a:rPr>
              <a:t>人工智能实验</a:t>
            </a:r>
            <a:r>
              <a:rPr lang="zh-CN" altLang="en-US" dirty="0" smtClean="0">
                <a:latin typeface="微软雅黑" pitchFamily="34" charset="-122"/>
                <a:ea typeface="微软雅黑" pitchFamily="34" charset="-122"/>
              </a:rPr>
              <a:t>：</a:t>
            </a:r>
            <a:r>
              <a:rPr lang="zh-CN" altLang="zh-CN" dirty="0" smtClean="0">
                <a:latin typeface="微软雅黑" pitchFamily="34" charset="-122"/>
                <a:ea typeface="微软雅黑" pitchFamily="34" charset="-122"/>
              </a:rPr>
              <a:t>实验全过程的数字化管理和大数据分析</a:t>
            </a:r>
            <a:endParaRPr lang="en-US" altLang="zh-CN" dirty="0" smtClean="0">
              <a:latin typeface="微软雅黑" pitchFamily="34" charset="-122"/>
              <a:ea typeface="微软雅黑" pitchFamily="34" charset="-122"/>
            </a:endParaRPr>
          </a:p>
        </p:txBody>
      </p:sp>
      <p:sp>
        <p:nvSpPr>
          <p:cNvPr id="6"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平台：人工智能实验</a:t>
            </a:r>
          </a:p>
        </p:txBody>
      </p:sp>
      <p:pic>
        <p:nvPicPr>
          <p:cNvPr id="102402" name="Picture 2" descr="D:\My Documents\项目\CourseGrading\商务\最新版方案\figures方案\2018-06-05_15-04-57.bmp"/>
          <p:cNvPicPr>
            <a:picLocks noChangeAspect="1" noChangeArrowheads="1"/>
          </p:cNvPicPr>
          <p:nvPr/>
        </p:nvPicPr>
        <p:blipFill>
          <a:blip r:embed="rId3" cstate="print"/>
          <a:srcRect/>
          <a:stretch>
            <a:fillRect/>
          </a:stretch>
        </p:blipFill>
        <p:spPr bwMode="auto">
          <a:xfrm>
            <a:off x="716769" y="1557600"/>
            <a:ext cx="7121620" cy="3392953"/>
          </a:xfrm>
          <a:prstGeom prst="rect">
            <a:avLst/>
          </a:prstGeom>
          <a:noFill/>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平台：人工智能实验</a:t>
            </a:r>
          </a:p>
        </p:txBody>
      </p:sp>
      <p:graphicFrame>
        <p:nvGraphicFramePr>
          <p:cNvPr id="9" name="表格 8"/>
          <p:cNvGraphicFramePr>
            <a:graphicFrameLocks noGrp="1"/>
          </p:cNvGraphicFramePr>
          <p:nvPr/>
        </p:nvGraphicFramePr>
        <p:xfrm>
          <a:off x="5184988" y="770413"/>
          <a:ext cx="3959012" cy="4373087"/>
        </p:xfrm>
        <a:graphic>
          <a:graphicData uri="http://schemas.openxmlformats.org/drawingml/2006/table">
            <a:tbl>
              <a:tblPr>
                <a:tableStyleId>{073A0DAA-6AF3-43AB-8588-CEC1D06C72B9}</a:tableStyleId>
              </a:tblPr>
              <a:tblGrid>
                <a:gridCol w="288800"/>
                <a:gridCol w="904963"/>
                <a:gridCol w="2027610"/>
                <a:gridCol w="260059"/>
                <a:gridCol w="265111"/>
                <a:gridCol w="212469"/>
              </a:tblGrid>
              <a:tr h="169923">
                <a:tc>
                  <a:txBody>
                    <a:bodyPr/>
                    <a:lstStyle/>
                    <a:p>
                      <a:pPr algn="ctr">
                        <a:spcAft>
                          <a:spcPts val="0"/>
                        </a:spcAft>
                      </a:pPr>
                      <a:r>
                        <a:rPr lang="zh-CN" sz="800" kern="0" dirty="0"/>
                        <a:t>序号</a:t>
                      </a:r>
                      <a:endParaRPr lang="zh-CN" sz="800" kern="100" dirty="0">
                        <a:latin typeface="Arial"/>
                        <a:ea typeface="宋体"/>
                        <a:cs typeface="Times New Roman"/>
                      </a:endParaRPr>
                    </a:p>
                  </a:txBody>
                  <a:tcPr marL="0" marR="0" marT="0" marB="0" anchor="ctr"/>
                </a:tc>
                <a:tc>
                  <a:txBody>
                    <a:bodyPr/>
                    <a:lstStyle/>
                    <a:p>
                      <a:pPr algn="ctr">
                        <a:spcAft>
                          <a:spcPts val="0"/>
                        </a:spcAft>
                      </a:pPr>
                      <a:r>
                        <a:rPr lang="zh-CN" sz="800" kern="0" dirty="0"/>
                        <a:t>实验分类</a:t>
                      </a:r>
                      <a:endParaRPr lang="zh-CN" sz="800" kern="100" dirty="0">
                        <a:latin typeface="Arial"/>
                        <a:ea typeface="宋体"/>
                        <a:cs typeface="Times New Roman"/>
                      </a:endParaRPr>
                    </a:p>
                  </a:txBody>
                  <a:tcPr marL="0" marR="0" marT="0" marB="0" anchor="ctr"/>
                </a:tc>
                <a:tc>
                  <a:txBody>
                    <a:bodyPr/>
                    <a:lstStyle/>
                    <a:p>
                      <a:pPr algn="ctr">
                        <a:spcAft>
                          <a:spcPts val="0"/>
                        </a:spcAft>
                      </a:pPr>
                      <a:r>
                        <a:rPr lang="zh-CN" sz="800" kern="0" dirty="0"/>
                        <a:t>实验名称</a:t>
                      </a:r>
                      <a:endParaRPr lang="zh-CN" sz="800" kern="100" dirty="0">
                        <a:latin typeface="Arial"/>
                        <a:ea typeface="宋体"/>
                        <a:cs typeface="Times New Roman"/>
                      </a:endParaRPr>
                    </a:p>
                  </a:txBody>
                  <a:tcPr marL="0" marR="0" marT="0" marB="0" anchor="ctr"/>
                </a:tc>
                <a:tc>
                  <a:txBody>
                    <a:bodyPr/>
                    <a:lstStyle/>
                    <a:p>
                      <a:pPr algn="ctr">
                        <a:spcAft>
                          <a:spcPts val="0"/>
                        </a:spcAft>
                      </a:pPr>
                      <a:r>
                        <a:rPr lang="zh-CN" sz="800" kern="0" dirty="0"/>
                        <a:t>实验手册</a:t>
                      </a:r>
                      <a:endParaRPr lang="zh-CN" sz="800" kern="100" dirty="0">
                        <a:latin typeface="Arial"/>
                        <a:ea typeface="宋体"/>
                        <a:cs typeface="Times New Roman"/>
                      </a:endParaRPr>
                    </a:p>
                  </a:txBody>
                  <a:tcPr marL="0" marR="0" marT="0" marB="0" anchor="ctr"/>
                </a:tc>
                <a:tc>
                  <a:txBody>
                    <a:bodyPr/>
                    <a:lstStyle/>
                    <a:p>
                      <a:pPr algn="ctr">
                        <a:spcAft>
                          <a:spcPts val="0"/>
                        </a:spcAft>
                      </a:pPr>
                      <a:r>
                        <a:rPr lang="zh-CN" sz="800" kern="0" dirty="0"/>
                        <a:t>实验代码</a:t>
                      </a:r>
                      <a:endParaRPr lang="zh-CN" sz="800" kern="100" dirty="0">
                        <a:latin typeface="Arial"/>
                        <a:ea typeface="宋体"/>
                        <a:cs typeface="Times New Roman"/>
                      </a:endParaRPr>
                    </a:p>
                  </a:txBody>
                  <a:tcPr marL="0" marR="0" marT="0" marB="0" anchor="ctr"/>
                </a:tc>
                <a:tc>
                  <a:txBody>
                    <a:bodyPr/>
                    <a:lstStyle/>
                    <a:p>
                      <a:pPr algn="ctr">
                        <a:spcAft>
                          <a:spcPts val="0"/>
                        </a:spcAft>
                      </a:pPr>
                      <a:r>
                        <a:rPr lang="zh-CN" sz="800" kern="0" dirty="0"/>
                        <a:t>实验数据</a:t>
                      </a:r>
                      <a:endParaRPr lang="zh-CN" sz="800" kern="100" dirty="0">
                        <a:latin typeface="Arial"/>
                        <a:ea typeface="宋体"/>
                        <a:cs typeface="Times New Roman"/>
                      </a:endParaRPr>
                    </a:p>
                  </a:txBody>
                  <a:tcPr marL="0" marR="0" marT="0" marB="0" anchor="ctr"/>
                </a:tc>
              </a:tr>
              <a:tr h="99122">
                <a:tc>
                  <a:txBody>
                    <a:bodyPr/>
                    <a:lstStyle/>
                    <a:p>
                      <a:pPr algn="ctr">
                        <a:spcAft>
                          <a:spcPts val="0"/>
                        </a:spcAft>
                      </a:pPr>
                      <a:r>
                        <a:rPr lang="en-US" sz="600" kern="0"/>
                        <a:t>1</a:t>
                      </a:r>
                      <a:endParaRPr lang="zh-CN" sz="700" kern="100">
                        <a:latin typeface="Arial"/>
                        <a:ea typeface="宋体"/>
                        <a:cs typeface="Times New Roman"/>
                      </a:endParaRPr>
                    </a:p>
                  </a:txBody>
                  <a:tcPr marL="0" marR="0" marT="0" marB="0" anchor="ctr"/>
                </a:tc>
                <a:tc rowSpan="14">
                  <a:txBody>
                    <a:bodyPr/>
                    <a:lstStyle/>
                    <a:p>
                      <a:pPr algn="ctr">
                        <a:spcAft>
                          <a:spcPts val="0"/>
                        </a:spcAft>
                      </a:pPr>
                      <a:r>
                        <a:rPr lang="zh-CN" sz="800" kern="0" dirty="0"/>
                        <a:t>机器学习基础</a:t>
                      </a:r>
                      <a:endParaRPr lang="zh-CN" sz="800" kern="100" dirty="0">
                        <a:latin typeface="Arial"/>
                        <a:ea typeface="宋体"/>
                        <a:cs typeface="Times New Roman"/>
                      </a:endParaRPr>
                    </a:p>
                  </a:txBody>
                  <a:tcPr marL="0" marR="0" marT="0" marB="0" anchor="ctr"/>
                </a:tc>
                <a:tc>
                  <a:txBody>
                    <a:bodyPr/>
                    <a:lstStyle/>
                    <a:p>
                      <a:pPr algn="just">
                        <a:spcAft>
                          <a:spcPts val="0"/>
                        </a:spcAft>
                      </a:pPr>
                      <a:r>
                        <a:rPr lang="zh-CN" sz="700" kern="100"/>
                        <a:t>用</a:t>
                      </a:r>
                      <a:r>
                        <a:rPr lang="en-US" sz="700" kern="100"/>
                        <a:t>matplotlib</a:t>
                      </a:r>
                      <a:r>
                        <a:rPr lang="zh-CN" sz="700" kern="100"/>
                        <a:t>绘制精美的</a:t>
                      </a:r>
                      <a:r>
                        <a:rPr lang="en-US" sz="700" kern="100"/>
                        <a:t>3D</a:t>
                      </a:r>
                      <a:r>
                        <a:rPr lang="zh-CN" sz="700" kern="100"/>
                        <a:t>图像</a:t>
                      </a:r>
                      <a:endParaRPr lang="zh-CN" sz="700" kern="10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99122">
                <a:tc>
                  <a:txBody>
                    <a:bodyPr/>
                    <a:lstStyle/>
                    <a:p>
                      <a:pPr algn="ctr">
                        <a:spcAft>
                          <a:spcPts val="0"/>
                        </a:spcAft>
                      </a:pPr>
                      <a:r>
                        <a:rPr lang="en-US" sz="600" kern="0" dirty="0"/>
                        <a:t>2</a:t>
                      </a:r>
                      <a:endParaRPr lang="zh-CN" sz="700" kern="100" dirty="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a:t>求解一元线性回归问题</a:t>
                      </a:r>
                      <a:endParaRPr lang="zh-CN" sz="700" kern="10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99122">
                <a:tc>
                  <a:txBody>
                    <a:bodyPr/>
                    <a:lstStyle/>
                    <a:p>
                      <a:pPr algn="ctr">
                        <a:spcAft>
                          <a:spcPts val="0"/>
                        </a:spcAft>
                      </a:pPr>
                      <a:r>
                        <a:rPr lang="en-US" sz="600" kern="0" dirty="0"/>
                        <a:t>3</a:t>
                      </a:r>
                      <a:endParaRPr lang="zh-CN" sz="700" kern="100" dirty="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dirty="0"/>
                        <a:t>求解多元线性回归问题</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99122">
                <a:tc>
                  <a:txBody>
                    <a:bodyPr/>
                    <a:lstStyle/>
                    <a:p>
                      <a:pPr algn="ctr">
                        <a:spcAft>
                          <a:spcPts val="0"/>
                        </a:spcAft>
                      </a:pPr>
                      <a:r>
                        <a:rPr lang="en-US" sz="600" kern="0"/>
                        <a:t>4</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dirty="0"/>
                        <a:t>求解多项式回归问题</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99122">
                <a:tc>
                  <a:txBody>
                    <a:bodyPr/>
                    <a:lstStyle/>
                    <a:p>
                      <a:pPr algn="ctr">
                        <a:spcAft>
                          <a:spcPts val="0"/>
                        </a:spcAft>
                      </a:pPr>
                      <a:r>
                        <a:rPr lang="en-US" sz="600" kern="0"/>
                        <a:t>5</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dirty="0"/>
                        <a:t>用随机梯度下降法做线性拟合</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99122">
                <a:tc>
                  <a:txBody>
                    <a:bodyPr/>
                    <a:lstStyle/>
                    <a:p>
                      <a:pPr algn="ctr">
                        <a:spcAft>
                          <a:spcPts val="0"/>
                        </a:spcAft>
                      </a:pPr>
                      <a:r>
                        <a:rPr lang="en-US" sz="600" kern="0"/>
                        <a:t>6</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dirty="0"/>
                        <a:t>基于</a:t>
                      </a:r>
                      <a:r>
                        <a:rPr lang="en-US" sz="700" kern="100" dirty="0" err="1"/>
                        <a:t>tfidf</a:t>
                      </a:r>
                      <a:r>
                        <a:rPr lang="zh-CN" sz="700" kern="100" dirty="0"/>
                        <a:t>的文本特征提取</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99122">
                <a:tc>
                  <a:txBody>
                    <a:bodyPr/>
                    <a:lstStyle/>
                    <a:p>
                      <a:pPr algn="ctr">
                        <a:spcAft>
                          <a:spcPts val="0"/>
                        </a:spcAft>
                      </a:pPr>
                      <a:r>
                        <a:rPr lang="en-US" sz="600" kern="0"/>
                        <a:t>7</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dirty="0"/>
                        <a:t>二元分类效果的图像展示</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99122">
                <a:tc>
                  <a:txBody>
                    <a:bodyPr/>
                    <a:lstStyle/>
                    <a:p>
                      <a:pPr algn="ctr">
                        <a:spcAft>
                          <a:spcPts val="0"/>
                        </a:spcAft>
                      </a:pPr>
                      <a:r>
                        <a:rPr lang="en-US" sz="600" kern="0"/>
                        <a:t>8</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dirty="0"/>
                        <a:t>利用网格搜索找到最优参数</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99122">
                <a:tc>
                  <a:txBody>
                    <a:bodyPr/>
                    <a:lstStyle/>
                    <a:p>
                      <a:pPr algn="ctr">
                        <a:spcAft>
                          <a:spcPts val="0"/>
                        </a:spcAft>
                      </a:pPr>
                      <a:r>
                        <a:rPr lang="en-US" sz="600" kern="0"/>
                        <a:t>9</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a:t>聚类分析</a:t>
                      </a:r>
                      <a:endParaRPr lang="zh-CN" sz="700" kern="10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99122">
                <a:tc>
                  <a:txBody>
                    <a:bodyPr/>
                    <a:lstStyle/>
                    <a:p>
                      <a:pPr algn="ctr">
                        <a:spcAft>
                          <a:spcPts val="0"/>
                        </a:spcAft>
                      </a:pPr>
                      <a:r>
                        <a:rPr lang="en-US" sz="600" kern="0"/>
                        <a:t>10</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a:t>逻辑回归公式的数学推导</a:t>
                      </a:r>
                      <a:endParaRPr lang="zh-CN" sz="700" kern="10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118789">
                <a:tc>
                  <a:txBody>
                    <a:bodyPr/>
                    <a:lstStyle/>
                    <a:p>
                      <a:pPr algn="ctr">
                        <a:spcAft>
                          <a:spcPts val="0"/>
                        </a:spcAft>
                      </a:pPr>
                      <a:r>
                        <a:rPr lang="en-US" sz="600" kern="0"/>
                        <a:t>11</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dirty="0"/>
                        <a:t>求解逻辑回归问题</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99122">
                <a:tc>
                  <a:txBody>
                    <a:bodyPr/>
                    <a:lstStyle/>
                    <a:p>
                      <a:pPr algn="ctr">
                        <a:spcAft>
                          <a:spcPts val="0"/>
                        </a:spcAft>
                      </a:pPr>
                      <a:r>
                        <a:rPr lang="en-US" sz="600" kern="0"/>
                        <a:t>12</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dirty="0"/>
                        <a:t>利用机器学习做缺失数据补全</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99122">
                <a:tc>
                  <a:txBody>
                    <a:bodyPr/>
                    <a:lstStyle/>
                    <a:p>
                      <a:pPr algn="ctr">
                        <a:spcAft>
                          <a:spcPts val="0"/>
                        </a:spcAft>
                      </a:pPr>
                      <a:r>
                        <a:rPr lang="en-US" sz="600" kern="0"/>
                        <a:t>13</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dirty="0"/>
                        <a:t>用</a:t>
                      </a:r>
                      <a:r>
                        <a:rPr lang="en-US" sz="700" kern="100" dirty="0"/>
                        <a:t>R</a:t>
                      </a:r>
                      <a:r>
                        <a:rPr lang="zh-CN" sz="700" kern="100" dirty="0"/>
                        <a:t>语言做数据可视化</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99122">
                <a:tc>
                  <a:txBody>
                    <a:bodyPr/>
                    <a:lstStyle/>
                    <a:p>
                      <a:pPr algn="ctr">
                        <a:spcAft>
                          <a:spcPts val="0"/>
                        </a:spcAft>
                      </a:pPr>
                      <a:r>
                        <a:rPr lang="en-US" sz="600" kern="0"/>
                        <a:t>14</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en-US" sz="700" kern="100" dirty="0"/>
                        <a:t>R</a:t>
                      </a:r>
                      <a:r>
                        <a:rPr lang="zh-CN" sz="700" kern="100" dirty="0"/>
                        <a:t>语言特征工程实践</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108562">
                <a:tc>
                  <a:txBody>
                    <a:bodyPr/>
                    <a:lstStyle/>
                    <a:p>
                      <a:pPr algn="ctr">
                        <a:spcAft>
                          <a:spcPts val="0"/>
                        </a:spcAft>
                      </a:pPr>
                      <a:r>
                        <a:rPr lang="en-US" sz="600" kern="0"/>
                        <a:t>15</a:t>
                      </a:r>
                      <a:endParaRPr lang="zh-CN" sz="700" kern="100">
                        <a:latin typeface="Arial"/>
                        <a:ea typeface="宋体"/>
                        <a:cs typeface="Times New Roman"/>
                      </a:endParaRPr>
                    </a:p>
                  </a:txBody>
                  <a:tcPr marL="0" marR="0" marT="0" marB="0" anchor="ctr"/>
                </a:tc>
                <a:tc rowSpan="6">
                  <a:txBody>
                    <a:bodyPr/>
                    <a:lstStyle/>
                    <a:p>
                      <a:pPr algn="ctr">
                        <a:spcAft>
                          <a:spcPts val="0"/>
                        </a:spcAft>
                      </a:pPr>
                      <a:r>
                        <a:rPr lang="zh-CN" sz="800" kern="0" dirty="0"/>
                        <a:t>深度学习</a:t>
                      </a:r>
                      <a:endParaRPr lang="zh-CN" sz="800" kern="100" dirty="0">
                        <a:latin typeface="Calibri"/>
                        <a:ea typeface="宋体"/>
                        <a:cs typeface="Times New Roman"/>
                      </a:endParaRPr>
                    </a:p>
                  </a:txBody>
                  <a:tcPr marL="0" marR="0" marT="0" marB="0" anchor="ctr"/>
                </a:tc>
                <a:tc>
                  <a:txBody>
                    <a:bodyPr/>
                    <a:lstStyle/>
                    <a:p>
                      <a:pPr algn="just">
                        <a:spcAft>
                          <a:spcPts val="0"/>
                        </a:spcAft>
                      </a:pPr>
                      <a:r>
                        <a:rPr lang="zh-CN" sz="700" kern="100" dirty="0"/>
                        <a:t>人工神经网络模型原理</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99122">
                <a:tc>
                  <a:txBody>
                    <a:bodyPr/>
                    <a:lstStyle/>
                    <a:p>
                      <a:pPr algn="ctr">
                        <a:spcAft>
                          <a:spcPts val="0"/>
                        </a:spcAft>
                      </a:pPr>
                      <a:r>
                        <a:rPr lang="en-US" sz="600" kern="0"/>
                        <a:t>16</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dirty="0"/>
                        <a:t>用</a:t>
                      </a:r>
                      <a:r>
                        <a:rPr lang="en-US" sz="700" kern="100" dirty="0"/>
                        <a:t>python</a:t>
                      </a:r>
                      <a:r>
                        <a:rPr lang="zh-CN" sz="700" kern="100" dirty="0"/>
                        <a:t>原生代码实现手写数字识别</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99122">
                <a:tc>
                  <a:txBody>
                    <a:bodyPr/>
                    <a:lstStyle/>
                    <a:p>
                      <a:pPr algn="ctr">
                        <a:spcAft>
                          <a:spcPts val="0"/>
                        </a:spcAft>
                      </a:pPr>
                      <a:r>
                        <a:rPr lang="en-US" sz="600" kern="0"/>
                        <a:t>17</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en-US" sz="700" kern="100" dirty="0" err="1"/>
                        <a:t>tensorflow</a:t>
                      </a:r>
                      <a:r>
                        <a:rPr lang="zh-CN" sz="700" kern="100" dirty="0"/>
                        <a:t>基础及线性回归实践</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99122">
                <a:tc>
                  <a:txBody>
                    <a:bodyPr/>
                    <a:lstStyle/>
                    <a:p>
                      <a:pPr algn="ctr">
                        <a:spcAft>
                          <a:spcPts val="0"/>
                        </a:spcAft>
                      </a:pPr>
                      <a:r>
                        <a:rPr lang="en-US" sz="600" kern="0"/>
                        <a:t>18</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dirty="0"/>
                        <a:t>用</a:t>
                      </a:r>
                      <a:r>
                        <a:rPr lang="en-US" sz="700" kern="100" dirty="0" err="1"/>
                        <a:t>tensorflow</a:t>
                      </a:r>
                      <a:r>
                        <a:rPr lang="zh-CN" sz="700" kern="100" dirty="0"/>
                        <a:t>做手写数字识别</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106989">
                <a:tc>
                  <a:txBody>
                    <a:bodyPr/>
                    <a:lstStyle/>
                    <a:p>
                      <a:pPr algn="ctr">
                        <a:spcAft>
                          <a:spcPts val="0"/>
                        </a:spcAft>
                      </a:pPr>
                      <a:r>
                        <a:rPr lang="en-US" sz="600" kern="0"/>
                        <a:t>19</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dirty="0"/>
                        <a:t>卷积神经网络（</a:t>
                      </a:r>
                      <a:r>
                        <a:rPr lang="en-US" sz="700" kern="100" dirty="0"/>
                        <a:t>CNN)</a:t>
                      </a:r>
                      <a:r>
                        <a:rPr lang="zh-CN" sz="700" kern="100" dirty="0"/>
                        <a:t>模型原理</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108562">
                <a:tc>
                  <a:txBody>
                    <a:bodyPr/>
                    <a:lstStyle/>
                    <a:p>
                      <a:pPr algn="ctr">
                        <a:spcAft>
                          <a:spcPts val="0"/>
                        </a:spcAft>
                      </a:pPr>
                      <a:r>
                        <a:rPr lang="en-US" sz="600" kern="0"/>
                        <a:t>20</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dirty="0"/>
                        <a:t>最大熵原理</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99122">
                <a:tc>
                  <a:txBody>
                    <a:bodyPr/>
                    <a:lstStyle/>
                    <a:p>
                      <a:pPr algn="ctr">
                        <a:spcAft>
                          <a:spcPts val="0"/>
                        </a:spcAft>
                      </a:pPr>
                      <a:r>
                        <a:rPr lang="en-US" sz="600" kern="0"/>
                        <a:t>21</a:t>
                      </a:r>
                      <a:endParaRPr lang="zh-CN" sz="700" kern="100">
                        <a:latin typeface="Arial"/>
                        <a:ea typeface="宋体"/>
                        <a:cs typeface="Times New Roman"/>
                      </a:endParaRPr>
                    </a:p>
                  </a:txBody>
                  <a:tcPr marL="0" marR="0" marT="0" marB="0" anchor="ctr"/>
                </a:tc>
                <a:tc rowSpan="18">
                  <a:txBody>
                    <a:bodyPr/>
                    <a:lstStyle/>
                    <a:p>
                      <a:pPr algn="ctr">
                        <a:spcAft>
                          <a:spcPts val="0"/>
                        </a:spcAft>
                      </a:pPr>
                      <a:r>
                        <a:rPr lang="zh-CN" sz="800" kern="0" dirty="0"/>
                        <a:t>自己动手做聊天机器人</a:t>
                      </a:r>
                      <a:endParaRPr lang="zh-CN" sz="800" kern="100" dirty="0"/>
                    </a:p>
                    <a:p>
                      <a:pPr algn="ctr">
                        <a:spcAft>
                          <a:spcPts val="0"/>
                        </a:spcAft>
                      </a:pPr>
                      <a:r>
                        <a:rPr lang="en-US" sz="800" kern="0" dirty="0"/>
                        <a:t>(</a:t>
                      </a:r>
                      <a:r>
                        <a:rPr lang="zh-CN" sz="800" kern="0" dirty="0"/>
                        <a:t>综合</a:t>
                      </a:r>
                      <a:r>
                        <a:rPr lang="en-US" sz="800" kern="0" dirty="0"/>
                        <a:t>)</a:t>
                      </a:r>
                      <a:endParaRPr lang="zh-CN" sz="800" kern="100" dirty="0">
                        <a:latin typeface="Arial"/>
                        <a:ea typeface="宋体"/>
                        <a:cs typeface="Times New Roman"/>
                      </a:endParaRPr>
                    </a:p>
                  </a:txBody>
                  <a:tcPr marL="0" marR="0" marT="0" marB="0" anchor="ctr"/>
                </a:tc>
                <a:tc>
                  <a:txBody>
                    <a:bodyPr/>
                    <a:lstStyle/>
                    <a:p>
                      <a:pPr algn="just">
                        <a:spcAft>
                          <a:spcPts val="0"/>
                        </a:spcAft>
                      </a:pPr>
                      <a:r>
                        <a:rPr lang="zh-CN" sz="700" kern="100" dirty="0"/>
                        <a:t>中文分词</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99122">
                <a:tc>
                  <a:txBody>
                    <a:bodyPr/>
                    <a:lstStyle/>
                    <a:p>
                      <a:pPr algn="ctr">
                        <a:spcAft>
                          <a:spcPts val="0"/>
                        </a:spcAft>
                      </a:pPr>
                      <a:r>
                        <a:rPr lang="en-US" sz="600" kern="0"/>
                        <a:t>22</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en-US" sz="700" kern="100" dirty="0" err="1"/>
                        <a:t>tf-idf</a:t>
                      </a:r>
                      <a:r>
                        <a:rPr lang="zh-CN" sz="700" kern="100" dirty="0"/>
                        <a:t>模型</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126262">
                <a:tc>
                  <a:txBody>
                    <a:bodyPr/>
                    <a:lstStyle/>
                    <a:p>
                      <a:pPr algn="ctr">
                        <a:spcAft>
                          <a:spcPts val="0"/>
                        </a:spcAft>
                      </a:pPr>
                      <a:r>
                        <a:rPr lang="en-US" sz="600" kern="0"/>
                        <a:t>23</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dirty="0"/>
                        <a:t>信息检索原理与实践</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105809">
                <a:tc>
                  <a:txBody>
                    <a:bodyPr/>
                    <a:lstStyle/>
                    <a:p>
                      <a:pPr algn="ctr">
                        <a:spcAft>
                          <a:spcPts val="0"/>
                        </a:spcAft>
                      </a:pPr>
                      <a:r>
                        <a:rPr lang="en-US" sz="600" kern="0"/>
                        <a:t>24</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dirty="0"/>
                        <a:t>基于检索系统的聊天机器人</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146323">
                <a:tc>
                  <a:txBody>
                    <a:bodyPr/>
                    <a:lstStyle/>
                    <a:p>
                      <a:pPr algn="ctr">
                        <a:spcAft>
                          <a:spcPts val="0"/>
                        </a:spcAft>
                      </a:pPr>
                      <a:r>
                        <a:rPr lang="en-US" sz="600" kern="0"/>
                        <a:t>25</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dirty="0"/>
                        <a:t>词表达方式</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99122">
                <a:tc>
                  <a:txBody>
                    <a:bodyPr/>
                    <a:lstStyle/>
                    <a:p>
                      <a:pPr algn="ctr">
                        <a:spcAft>
                          <a:spcPts val="0"/>
                        </a:spcAft>
                      </a:pPr>
                      <a:r>
                        <a:rPr lang="en-US" sz="600" kern="0"/>
                        <a:t>26</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dirty="0"/>
                        <a:t>词向量计算</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99122">
                <a:tc>
                  <a:txBody>
                    <a:bodyPr/>
                    <a:lstStyle/>
                    <a:p>
                      <a:pPr algn="ctr">
                        <a:spcAft>
                          <a:spcPts val="0"/>
                        </a:spcAft>
                      </a:pPr>
                      <a:r>
                        <a:rPr lang="en-US" sz="600" kern="0"/>
                        <a:t>27</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dirty="0"/>
                        <a:t>短文本聚类</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99122">
                <a:tc>
                  <a:txBody>
                    <a:bodyPr/>
                    <a:lstStyle/>
                    <a:p>
                      <a:pPr algn="ctr">
                        <a:spcAft>
                          <a:spcPts val="0"/>
                        </a:spcAft>
                      </a:pPr>
                      <a:r>
                        <a:rPr lang="en-US" sz="600" kern="0"/>
                        <a:t>28</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dirty="0"/>
                        <a:t>问句的意图识别</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99122">
                <a:tc>
                  <a:txBody>
                    <a:bodyPr/>
                    <a:lstStyle/>
                    <a:p>
                      <a:pPr algn="ctr">
                        <a:spcAft>
                          <a:spcPts val="0"/>
                        </a:spcAft>
                      </a:pPr>
                      <a:r>
                        <a:rPr lang="en-US" sz="600" kern="0"/>
                        <a:t>29</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dirty="0"/>
                        <a:t>文本相似度计算</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dirty="0"/>
                        <a:t>√</a:t>
                      </a:r>
                      <a:endParaRPr lang="zh-CN" sz="700" kern="100" dirty="0">
                        <a:latin typeface="Calibri"/>
                        <a:ea typeface="宋体"/>
                        <a:cs typeface="Times New Roman"/>
                      </a:endParaRPr>
                    </a:p>
                  </a:txBody>
                  <a:tcPr marL="0" marR="0" marT="0" marB="0"/>
                </a:tc>
              </a:tr>
              <a:tr h="99122">
                <a:tc>
                  <a:txBody>
                    <a:bodyPr/>
                    <a:lstStyle/>
                    <a:p>
                      <a:pPr algn="ctr">
                        <a:spcAft>
                          <a:spcPts val="0"/>
                        </a:spcAft>
                      </a:pPr>
                      <a:r>
                        <a:rPr lang="en-US" sz="600" kern="0" dirty="0"/>
                        <a:t>30</a:t>
                      </a:r>
                      <a:endParaRPr lang="zh-CN" sz="700" kern="100" dirty="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dirty="0"/>
                        <a:t>语法分析与词法分析</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dirty="0"/>
                        <a:t>√</a:t>
                      </a:r>
                      <a:endParaRPr lang="zh-CN" sz="700" kern="100" dirty="0">
                        <a:latin typeface="Calibri"/>
                        <a:ea typeface="宋体"/>
                        <a:cs typeface="Times New Roman"/>
                      </a:endParaRPr>
                    </a:p>
                  </a:txBody>
                  <a:tcPr marL="0" marR="0" marT="0" marB="0"/>
                </a:tc>
              </a:tr>
              <a:tr h="99122">
                <a:tc>
                  <a:txBody>
                    <a:bodyPr/>
                    <a:lstStyle/>
                    <a:p>
                      <a:pPr algn="ctr">
                        <a:spcAft>
                          <a:spcPts val="0"/>
                        </a:spcAft>
                      </a:pPr>
                      <a:r>
                        <a:rPr lang="en-US" sz="600" kern="0"/>
                        <a:t>31</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dirty="0"/>
                        <a:t>自动问答系统的完整设计</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dirty="0"/>
                        <a:t>√</a:t>
                      </a:r>
                      <a:endParaRPr lang="zh-CN" sz="700" kern="100" dirty="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dirty="0"/>
                        <a:t>√</a:t>
                      </a:r>
                      <a:endParaRPr lang="zh-CN" sz="700" kern="100" dirty="0">
                        <a:latin typeface="Calibri"/>
                        <a:ea typeface="宋体"/>
                        <a:cs typeface="Times New Roman"/>
                      </a:endParaRPr>
                    </a:p>
                  </a:txBody>
                  <a:tcPr marL="0" marR="0" marT="0" marB="0"/>
                </a:tc>
              </a:tr>
              <a:tr h="99122">
                <a:tc>
                  <a:txBody>
                    <a:bodyPr/>
                    <a:lstStyle/>
                    <a:p>
                      <a:pPr algn="ctr">
                        <a:spcAft>
                          <a:spcPts val="0"/>
                        </a:spcAft>
                      </a:pPr>
                      <a:r>
                        <a:rPr lang="en-US" sz="600" kern="0"/>
                        <a:t>32</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a:t>循环神经网络（</a:t>
                      </a:r>
                      <a:r>
                        <a:rPr lang="en-US" sz="700" kern="100"/>
                        <a:t>RNN</a:t>
                      </a:r>
                      <a:r>
                        <a:rPr lang="zh-CN" sz="700" kern="100"/>
                        <a:t>）模型原理</a:t>
                      </a:r>
                      <a:endParaRPr lang="zh-CN" sz="700" kern="100">
                        <a:latin typeface="Arial"/>
                        <a:ea typeface="宋体"/>
                        <a:cs typeface="Times New Roman"/>
                      </a:endParaRPr>
                    </a:p>
                  </a:txBody>
                  <a:tcPr marL="0" marR="0" marT="0" marB="0"/>
                </a:tc>
                <a:tc>
                  <a:txBody>
                    <a:bodyPr/>
                    <a:lstStyle/>
                    <a:p>
                      <a:pPr algn="ctr">
                        <a:spcAft>
                          <a:spcPts val="0"/>
                        </a:spcAft>
                      </a:pPr>
                      <a:r>
                        <a:rPr lang="zh-CN" sz="600" kern="0" dirty="0"/>
                        <a:t>√</a:t>
                      </a:r>
                      <a:endParaRPr lang="zh-CN" sz="700" kern="100" dirty="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dirty="0"/>
                        <a:t>√</a:t>
                      </a:r>
                      <a:endParaRPr lang="zh-CN" sz="700" kern="100" dirty="0">
                        <a:latin typeface="Calibri"/>
                        <a:ea typeface="宋体"/>
                        <a:cs typeface="Times New Roman"/>
                      </a:endParaRPr>
                    </a:p>
                  </a:txBody>
                  <a:tcPr marL="0" marR="0" marT="0" marB="0"/>
                </a:tc>
              </a:tr>
              <a:tr h="99122">
                <a:tc>
                  <a:txBody>
                    <a:bodyPr/>
                    <a:lstStyle/>
                    <a:p>
                      <a:pPr algn="ctr">
                        <a:spcAft>
                          <a:spcPts val="0"/>
                        </a:spcAft>
                      </a:pPr>
                      <a:r>
                        <a:rPr lang="en-US" sz="600" kern="0"/>
                        <a:t>33</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en-US" sz="700" kern="100"/>
                        <a:t>LSTM</a:t>
                      </a:r>
                      <a:r>
                        <a:rPr lang="zh-CN" sz="700" kern="100"/>
                        <a:t>模型原理与实践</a:t>
                      </a:r>
                      <a:endParaRPr lang="zh-CN" sz="700" kern="100">
                        <a:latin typeface="Arial"/>
                        <a:ea typeface="宋体"/>
                        <a:cs typeface="Times New Roman"/>
                      </a:endParaRPr>
                    </a:p>
                  </a:txBody>
                  <a:tcPr marL="0" marR="0" marT="0" marB="0"/>
                </a:tc>
                <a:tc>
                  <a:txBody>
                    <a:bodyPr/>
                    <a:lstStyle/>
                    <a:p>
                      <a:pPr algn="ctr">
                        <a:spcAft>
                          <a:spcPts val="0"/>
                        </a:spcAft>
                      </a:pPr>
                      <a:r>
                        <a:rPr lang="zh-CN" sz="600" kern="0" dirty="0"/>
                        <a:t>√</a:t>
                      </a:r>
                      <a:endParaRPr lang="zh-CN" sz="700" kern="100" dirty="0">
                        <a:latin typeface="Calibri"/>
                        <a:ea typeface="宋体"/>
                        <a:cs typeface="Times New Roman"/>
                      </a:endParaRPr>
                    </a:p>
                  </a:txBody>
                  <a:tcPr marL="0" marR="0" marT="0" marB="0"/>
                </a:tc>
                <a:tc>
                  <a:txBody>
                    <a:bodyPr/>
                    <a:lstStyle/>
                    <a:p>
                      <a:pPr algn="ctr">
                        <a:spcAft>
                          <a:spcPts val="0"/>
                        </a:spcAft>
                      </a:pPr>
                      <a:r>
                        <a:rPr lang="zh-CN" sz="600" kern="0" dirty="0"/>
                        <a:t>√</a:t>
                      </a:r>
                      <a:endParaRPr lang="zh-CN" sz="700" kern="100" dirty="0">
                        <a:latin typeface="Calibri"/>
                        <a:ea typeface="宋体"/>
                        <a:cs typeface="Times New Roman"/>
                      </a:endParaRPr>
                    </a:p>
                  </a:txBody>
                  <a:tcPr marL="0" marR="0" marT="0" marB="0"/>
                </a:tc>
                <a:tc>
                  <a:txBody>
                    <a:bodyPr/>
                    <a:lstStyle/>
                    <a:p>
                      <a:pPr algn="ctr">
                        <a:spcAft>
                          <a:spcPts val="0"/>
                        </a:spcAft>
                      </a:pPr>
                      <a:r>
                        <a:rPr lang="zh-CN" sz="600" kern="0" dirty="0"/>
                        <a:t>√</a:t>
                      </a:r>
                      <a:endParaRPr lang="zh-CN" sz="700" kern="100" dirty="0">
                        <a:latin typeface="Calibri"/>
                        <a:ea typeface="宋体"/>
                        <a:cs typeface="Times New Roman"/>
                      </a:endParaRPr>
                    </a:p>
                  </a:txBody>
                  <a:tcPr marL="0" marR="0" marT="0" marB="0"/>
                </a:tc>
              </a:tr>
              <a:tr h="99122">
                <a:tc>
                  <a:txBody>
                    <a:bodyPr/>
                    <a:lstStyle/>
                    <a:p>
                      <a:pPr algn="ctr">
                        <a:spcAft>
                          <a:spcPts val="0"/>
                        </a:spcAft>
                      </a:pPr>
                      <a:r>
                        <a:rPr lang="en-US" sz="600" kern="0"/>
                        <a:t>34</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en-US" sz="700" kern="100"/>
                        <a:t>seq2seq</a:t>
                      </a:r>
                      <a:r>
                        <a:rPr lang="zh-CN" sz="700" kern="100"/>
                        <a:t>模型原理与实践</a:t>
                      </a:r>
                      <a:endParaRPr lang="zh-CN" sz="700" kern="10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dirty="0"/>
                        <a:t>√</a:t>
                      </a:r>
                      <a:endParaRPr lang="zh-CN" sz="700" kern="100" dirty="0">
                        <a:latin typeface="Calibri"/>
                        <a:ea typeface="宋体"/>
                        <a:cs typeface="Times New Roman"/>
                      </a:endParaRPr>
                    </a:p>
                  </a:txBody>
                  <a:tcPr marL="0" marR="0" marT="0" marB="0"/>
                </a:tc>
                <a:tc>
                  <a:txBody>
                    <a:bodyPr/>
                    <a:lstStyle/>
                    <a:p>
                      <a:pPr algn="ctr">
                        <a:spcAft>
                          <a:spcPts val="0"/>
                        </a:spcAft>
                      </a:pPr>
                      <a:r>
                        <a:rPr lang="zh-CN" sz="600" kern="0" dirty="0"/>
                        <a:t>√</a:t>
                      </a:r>
                      <a:endParaRPr lang="zh-CN" sz="700" kern="100" dirty="0">
                        <a:latin typeface="Calibri"/>
                        <a:ea typeface="宋体"/>
                        <a:cs typeface="Times New Roman"/>
                      </a:endParaRPr>
                    </a:p>
                  </a:txBody>
                  <a:tcPr marL="0" marR="0" marT="0" marB="0"/>
                </a:tc>
              </a:tr>
              <a:tr h="99122">
                <a:tc>
                  <a:txBody>
                    <a:bodyPr/>
                    <a:lstStyle/>
                    <a:p>
                      <a:pPr algn="ctr">
                        <a:spcAft>
                          <a:spcPts val="0"/>
                        </a:spcAft>
                      </a:pPr>
                      <a:r>
                        <a:rPr lang="en-US" sz="600" kern="0"/>
                        <a:t>35</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a:t>基于</a:t>
                      </a:r>
                      <a:r>
                        <a:rPr lang="en-US" sz="700" kern="100"/>
                        <a:t>seq2seq</a:t>
                      </a:r>
                      <a:r>
                        <a:rPr lang="zh-CN" sz="700" kern="100"/>
                        <a:t>实现聊天机器人</a:t>
                      </a:r>
                      <a:endParaRPr lang="zh-CN" sz="700" kern="10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dirty="0"/>
                        <a:t>√</a:t>
                      </a:r>
                      <a:endParaRPr lang="zh-CN" sz="700" kern="100" dirty="0">
                        <a:latin typeface="Calibri"/>
                        <a:ea typeface="宋体"/>
                        <a:cs typeface="Times New Roman"/>
                      </a:endParaRPr>
                    </a:p>
                  </a:txBody>
                  <a:tcPr marL="0" marR="0" marT="0" marB="0"/>
                </a:tc>
              </a:tr>
              <a:tr h="99122">
                <a:tc>
                  <a:txBody>
                    <a:bodyPr/>
                    <a:lstStyle/>
                    <a:p>
                      <a:pPr algn="ctr">
                        <a:spcAft>
                          <a:spcPts val="0"/>
                        </a:spcAft>
                      </a:pPr>
                      <a:r>
                        <a:rPr lang="en-US" sz="600" kern="0"/>
                        <a:t>36</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a:t>聊天机器人系统搭建</a:t>
                      </a:r>
                      <a:endParaRPr lang="zh-CN" sz="700" kern="10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dirty="0"/>
                        <a:t>√</a:t>
                      </a:r>
                      <a:endParaRPr lang="zh-CN" sz="700" kern="100" dirty="0">
                        <a:latin typeface="Calibri"/>
                        <a:ea typeface="宋体"/>
                        <a:cs typeface="Times New Roman"/>
                      </a:endParaRPr>
                    </a:p>
                  </a:txBody>
                  <a:tcPr marL="0" marR="0" marT="0" marB="0"/>
                </a:tc>
              </a:tr>
              <a:tr h="99122">
                <a:tc>
                  <a:txBody>
                    <a:bodyPr/>
                    <a:lstStyle/>
                    <a:p>
                      <a:pPr algn="ctr">
                        <a:spcAft>
                          <a:spcPts val="0"/>
                        </a:spcAft>
                      </a:pPr>
                      <a:r>
                        <a:rPr lang="en-US" sz="600" kern="0"/>
                        <a:t>37</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a:t>自动抓取网页获取字幕语料</a:t>
                      </a:r>
                      <a:endParaRPr lang="zh-CN" sz="700" kern="10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dirty="0"/>
                        <a:t>√</a:t>
                      </a:r>
                      <a:endParaRPr lang="zh-CN" sz="700" kern="100" dirty="0">
                        <a:latin typeface="Calibri"/>
                        <a:ea typeface="宋体"/>
                        <a:cs typeface="Times New Roman"/>
                      </a:endParaRPr>
                    </a:p>
                  </a:txBody>
                  <a:tcPr marL="0" marR="0" marT="0" marB="0"/>
                </a:tc>
              </a:tr>
              <a:tr h="99122">
                <a:tc>
                  <a:txBody>
                    <a:bodyPr/>
                    <a:lstStyle/>
                    <a:p>
                      <a:pPr algn="ctr">
                        <a:spcAft>
                          <a:spcPts val="0"/>
                        </a:spcAft>
                      </a:pPr>
                      <a:r>
                        <a:rPr lang="en-US" sz="600" kern="0"/>
                        <a:t>38</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a:t>抓取微信群聊天语料</a:t>
                      </a:r>
                      <a:endParaRPr lang="zh-CN" sz="700" kern="100">
                        <a:latin typeface="Arial"/>
                        <a:ea typeface="宋体"/>
                        <a:cs typeface="Times New Roman"/>
                      </a:endParaRPr>
                    </a:p>
                  </a:txBody>
                  <a:tcPr marL="0" marR="0" marT="0" marB="0"/>
                </a:tc>
                <a:tc>
                  <a:txBody>
                    <a:bodyPr/>
                    <a:lstStyle/>
                    <a:p>
                      <a:pPr algn="ctr">
                        <a:spcAft>
                          <a:spcPts val="0"/>
                        </a:spcAft>
                      </a:pPr>
                      <a:r>
                        <a:rPr lang="zh-CN" sz="600" kern="0" dirty="0"/>
                        <a:t>√</a:t>
                      </a:r>
                      <a:endParaRPr lang="zh-CN" sz="700" kern="100" dirty="0">
                        <a:latin typeface="Calibri"/>
                        <a:ea typeface="宋体"/>
                        <a:cs typeface="Times New Roman"/>
                      </a:endParaRPr>
                    </a:p>
                  </a:txBody>
                  <a:tcPr marL="0" marR="0" marT="0" marB="0"/>
                </a:tc>
                <a:tc>
                  <a:txBody>
                    <a:bodyPr/>
                    <a:lstStyle/>
                    <a:p>
                      <a:pPr algn="ctr">
                        <a:spcAft>
                          <a:spcPts val="0"/>
                        </a:spcAft>
                      </a:pPr>
                      <a:r>
                        <a:rPr lang="zh-CN" sz="600" kern="0" dirty="0"/>
                        <a:t>√</a:t>
                      </a:r>
                      <a:endParaRPr lang="zh-CN" sz="700" kern="100" dirty="0">
                        <a:latin typeface="Calibri"/>
                        <a:ea typeface="宋体"/>
                        <a:cs typeface="Times New Roman"/>
                      </a:endParaRPr>
                    </a:p>
                  </a:txBody>
                  <a:tcPr marL="0" marR="0" marT="0" marB="0"/>
                </a:tc>
                <a:tc>
                  <a:txBody>
                    <a:bodyPr/>
                    <a:lstStyle/>
                    <a:p>
                      <a:pPr algn="ctr">
                        <a:spcAft>
                          <a:spcPts val="0"/>
                        </a:spcAft>
                      </a:pPr>
                      <a:r>
                        <a:rPr lang="zh-CN" sz="600" kern="0" dirty="0"/>
                        <a:t>√</a:t>
                      </a:r>
                      <a:endParaRPr lang="zh-CN" sz="700" kern="100" dirty="0">
                        <a:latin typeface="Calibri"/>
                        <a:ea typeface="宋体"/>
                        <a:cs typeface="Times New Roman"/>
                      </a:endParaRPr>
                    </a:p>
                  </a:txBody>
                  <a:tcPr marL="0" marR="0" marT="0" marB="0"/>
                </a:tc>
              </a:tr>
            </a:tbl>
          </a:graphicData>
        </a:graphic>
      </p:graphicFrame>
      <p:sp>
        <p:nvSpPr>
          <p:cNvPr id="39" name="内容占位符 2"/>
          <p:cNvSpPr txBox="1">
            <a:spLocks/>
          </p:cNvSpPr>
          <p:nvPr/>
        </p:nvSpPr>
        <p:spPr>
          <a:xfrm>
            <a:off x="135924" y="815703"/>
            <a:ext cx="4947804" cy="1793273"/>
          </a:xfrm>
          <a:prstGeom prst="rect">
            <a:avLst/>
          </a:prstGeom>
        </p:spPr>
        <p:txBody>
          <a:bodyPr vert="horz" lIns="91440" tIns="45720" rIns="91440" bIns="45720" rtlCol="0">
            <a:normAutofit lnSpcReduction="10000"/>
          </a:body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zh-CN" altLang="en-US" sz="2100" b="1" i="0" u="none" strike="noStrike" kern="1200" cap="none" spc="0" normalizeH="0" baseline="0" noProof="0" smtClean="0">
                <a:ln>
                  <a:noFill/>
                </a:ln>
                <a:solidFill>
                  <a:schemeClr val="tx1"/>
                </a:solidFill>
                <a:effectLst/>
                <a:uLnTx/>
                <a:uFillTx/>
                <a:latin typeface="微软雅黑" pitchFamily="34" charset="-122"/>
                <a:ea typeface="微软雅黑" pitchFamily="34" charset="-122"/>
                <a:cs typeface="+mn-cs"/>
              </a:rPr>
              <a:t>人工智能</a:t>
            </a:r>
            <a:r>
              <a:rPr kumimoji="0" lang="zh-CN" altLang="en-US" sz="2100" b="0" i="0" u="none" strike="noStrike" kern="1200" cap="none" spc="0" normalizeH="0" baseline="0" noProof="0" smtClean="0">
                <a:ln>
                  <a:noFill/>
                </a:ln>
                <a:solidFill>
                  <a:schemeClr val="tx1"/>
                </a:solidFill>
                <a:effectLst/>
                <a:uLnTx/>
                <a:uFillTx/>
                <a:latin typeface="微软雅黑" pitchFamily="34" charset="-122"/>
                <a:ea typeface="微软雅黑" pitchFamily="34" charset="-122"/>
                <a:cs typeface="+mn-cs"/>
              </a:rPr>
              <a:t>：</a:t>
            </a:r>
            <a:r>
              <a:rPr kumimoji="0" lang="zh-CN" altLang="en-US" sz="2100" b="1" i="0" u="none" strike="noStrike" kern="1200" cap="none" spc="0" normalizeH="0" baseline="0" noProof="0" smtClean="0">
                <a:ln>
                  <a:noFill/>
                </a:ln>
                <a:solidFill>
                  <a:schemeClr val="tx1"/>
                </a:solidFill>
                <a:effectLst/>
                <a:uLnTx/>
                <a:uFillTx/>
                <a:latin typeface="+mn-lt"/>
                <a:ea typeface="+mn-ea"/>
                <a:cs typeface="+mn-cs"/>
              </a:rPr>
              <a:t> 高质量的实验</a:t>
            </a:r>
            <a:r>
              <a:rPr kumimoji="0" lang="en-US" altLang="zh-CN" sz="2100" b="1" i="0" u="none" strike="noStrike" kern="1200" cap="none" spc="0" normalizeH="0" baseline="0" noProof="0" smtClean="0">
                <a:ln>
                  <a:noFill/>
                </a:ln>
                <a:solidFill>
                  <a:schemeClr val="tx1"/>
                </a:solidFill>
                <a:effectLst/>
                <a:uLnTx/>
                <a:uFillTx/>
                <a:latin typeface="+mn-lt"/>
                <a:ea typeface="+mn-ea"/>
                <a:cs typeface="+mn-cs"/>
              </a:rPr>
              <a:t>/</a:t>
            </a:r>
            <a:r>
              <a:rPr kumimoji="0" lang="zh-CN" altLang="en-US" sz="2100" b="1" i="0" u="none" strike="noStrike" kern="1200" cap="none" spc="0" normalizeH="0" baseline="0" noProof="0" smtClean="0">
                <a:ln>
                  <a:noFill/>
                </a:ln>
                <a:solidFill>
                  <a:schemeClr val="tx1"/>
                </a:solidFill>
                <a:effectLst/>
                <a:uLnTx/>
                <a:uFillTx/>
                <a:latin typeface="+mn-lt"/>
                <a:ea typeface="+mn-ea"/>
                <a:cs typeface="+mn-cs"/>
              </a:rPr>
              <a:t>实训资源</a:t>
            </a:r>
            <a:endParaRPr kumimoji="0" lang="en-US" altLang="zh-CN" sz="2100" b="1" i="0" u="none" strike="noStrike" kern="1200" cap="none" spc="0" normalizeH="0" baseline="0" noProof="0" smtClean="0">
              <a:ln>
                <a:noFill/>
              </a:ln>
              <a:solidFill>
                <a:schemeClr val="tx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altLang="zh-CN" sz="900" b="1" i="0" u="none" strike="noStrike" kern="1200" cap="none" spc="0" normalizeH="0" baseline="0" noProof="0" smtClean="0">
              <a:ln>
                <a:noFill/>
              </a:ln>
              <a:solidFill>
                <a:schemeClr val="tx1"/>
              </a:solidFill>
              <a:effectLst/>
              <a:uLnTx/>
              <a:uFillTx/>
              <a:latin typeface="+mn-lt"/>
              <a:ea typeface="+mn-ea"/>
              <a:cs typeface="+mn-cs"/>
            </a:endParaRPr>
          </a:p>
          <a:p>
            <a:pPr marL="514350" marR="0" lvl="1" indent="-171450" algn="l" defTabSz="685800" rtl="0" eaLnBrk="1" fontAlgn="auto" latinLnBrk="0" hangingPunct="1">
              <a:lnSpc>
                <a:spcPct val="90000"/>
              </a:lnSpc>
              <a:spcBef>
                <a:spcPts val="375"/>
              </a:spcBef>
              <a:spcAft>
                <a:spcPts val="0"/>
              </a:spcAft>
              <a:buClrTx/>
              <a:buSzTx/>
              <a:buFont typeface="Wingdings" pitchFamily="2" charset="2"/>
              <a:buChar char="Ø"/>
              <a:tabLst/>
              <a:defRPr/>
            </a:pPr>
            <a:r>
              <a:rPr kumimoji="0" lang="zh-CN" altLang="en-US" sz="1400" b="0" i="0" u="none" strike="noStrike" kern="1200" cap="none" spc="0" normalizeH="0" baseline="0" noProof="0" smtClean="0">
                <a:ln>
                  <a:noFill/>
                </a:ln>
                <a:solidFill>
                  <a:schemeClr val="tx1"/>
                </a:solidFill>
                <a:effectLst/>
                <a:uLnTx/>
                <a:uFillTx/>
                <a:latin typeface="微软雅黑" pitchFamily="34" charset="-122"/>
                <a:ea typeface="微软雅黑" pitchFamily="34" charset="-122"/>
                <a:cs typeface="+mn-cs"/>
              </a:rPr>
              <a:t>  源自科研项目的高质量案例资源</a:t>
            </a:r>
            <a:endParaRPr kumimoji="0" lang="en-US" altLang="zh-CN" sz="1400" b="0" i="0" u="none" strike="noStrike" kern="1200" cap="none" spc="0" normalizeH="0" baseline="0" noProof="0" smtClean="0">
              <a:ln>
                <a:noFill/>
              </a:ln>
              <a:solidFill>
                <a:schemeClr val="tx1"/>
              </a:solidFill>
              <a:effectLst/>
              <a:uLnTx/>
              <a:uFillTx/>
              <a:latin typeface="微软雅黑" pitchFamily="34" charset="-122"/>
              <a:ea typeface="微软雅黑" pitchFamily="34" charset="-122"/>
              <a:cs typeface="+mn-cs"/>
            </a:endParaRPr>
          </a:p>
          <a:p>
            <a:pPr marL="514350" marR="0" lvl="1" indent="-171450" algn="l" defTabSz="685800" rtl="0" eaLnBrk="1" fontAlgn="auto" latinLnBrk="0" hangingPunct="1">
              <a:lnSpc>
                <a:spcPct val="90000"/>
              </a:lnSpc>
              <a:spcBef>
                <a:spcPts val="375"/>
              </a:spcBef>
              <a:spcAft>
                <a:spcPts val="0"/>
              </a:spcAft>
              <a:buClrTx/>
              <a:buSzTx/>
              <a:buFont typeface="Wingdings" pitchFamily="2" charset="2"/>
              <a:buChar char="Ø"/>
              <a:tabLst/>
              <a:defRPr/>
            </a:pPr>
            <a:r>
              <a:rPr kumimoji="0" lang="en-US" altLang="zh-CN" sz="1400" b="0" i="0" u="none" strike="noStrike" kern="1200" cap="none" spc="0" normalizeH="0" baseline="0" noProof="0" smtClean="0">
                <a:ln>
                  <a:noFill/>
                </a:ln>
                <a:solidFill>
                  <a:schemeClr val="tx1"/>
                </a:solidFill>
                <a:effectLst/>
                <a:uLnTx/>
                <a:uFillTx/>
                <a:latin typeface="微软雅黑" pitchFamily="34" charset="-122"/>
                <a:ea typeface="微软雅黑" pitchFamily="34" charset="-122"/>
                <a:cs typeface="+mn-cs"/>
              </a:rPr>
              <a:t>  </a:t>
            </a:r>
            <a:r>
              <a:rPr kumimoji="0" lang="zh-CN" altLang="en-US" sz="1400" b="0" i="0" u="none" strike="noStrike" kern="1200" cap="none" spc="0" normalizeH="0" baseline="0" noProof="0" smtClean="0">
                <a:ln>
                  <a:noFill/>
                </a:ln>
                <a:solidFill>
                  <a:schemeClr val="tx1"/>
                </a:solidFill>
                <a:effectLst/>
                <a:uLnTx/>
                <a:uFillTx/>
                <a:latin typeface="微软雅黑" pitchFamily="34" charset="-122"/>
                <a:ea typeface="微软雅黑" pitchFamily="34" charset="-122"/>
                <a:cs typeface="+mn-cs"/>
              </a:rPr>
              <a:t>北航</a:t>
            </a:r>
            <a:r>
              <a:rPr kumimoji="0" lang="en-US" altLang="zh-CN" sz="1400" b="0" i="0" u="none" strike="noStrike" kern="1200" cap="none" spc="0" normalizeH="0" baseline="0" noProof="0" smtClean="0">
                <a:ln>
                  <a:noFill/>
                </a:ln>
                <a:solidFill>
                  <a:schemeClr val="tx1"/>
                </a:solidFill>
                <a:effectLst/>
                <a:uLnTx/>
                <a:uFillTx/>
                <a:latin typeface="微软雅黑" pitchFamily="34" charset="-122"/>
                <a:ea typeface="微软雅黑" pitchFamily="34" charset="-122"/>
                <a:cs typeface="+mn-cs"/>
              </a:rPr>
              <a:t>+</a:t>
            </a:r>
            <a:r>
              <a:rPr kumimoji="0" lang="zh-CN" altLang="en-US" sz="1400" b="0" i="0" u="none" strike="noStrike" kern="1200" cap="none" spc="0" normalizeH="0" baseline="0" noProof="0" smtClean="0">
                <a:ln>
                  <a:noFill/>
                </a:ln>
                <a:solidFill>
                  <a:schemeClr val="tx1"/>
                </a:solidFill>
                <a:effectLst/>
                <a:uLnTx/>
                <a:uFillTx/>
                <a:latin typeface="微软雅黑" pitchFamily="34" charset="-122"/>
                <a:ea typeface="微软雅黑" pitchFamily="34" charset="-122"/>
                <a:cs typeface="+mn-cs"/>
              </a:rPr>
              <a:t>国防科大</a:t>
            </a:r>
            <a:endParaRPr kumimoji="0" lang="en-US" altLang="zh-CN" sz="1400" b="0" i="0" u="none" strike="noStrike" kern="1200" cap="none" spc="0" normalizeH="0" baseline="0" noProof="0" smtClean="0">
              <a:ln>
                <a:noFill/>
              </a:ln>
              <a:solidFill>
                <a:schemeClr val="tx1"/>
              </a:solidFill>
              <a:effectLst/>
              <a:uLnTx/>
              <a:uFillTx/>
              <a:latin typeface="微软雅黑" pitchFamily="34" charset="-122"/>
              <a:ea typeface="微软雅黑" pitchFamily="34" charset="-122"/>
              <a:cs typeface="+mn-cs"/>
            </a:endParaRPr>
          </a:p>
          <a:p>
            <a:pPr marL="514350" marR="0" lvl="1" indent="-171450" algn="l" defTabSz="685800" rtl="0" eaLnBrk="1" fontAlgn="auto" latinLnBrk="0" hangingPunct="1">
              <a:lnSpc>
                <a:spcPct val="90000"/>
              </a:lnSpc>
              <a:spcBef>
                <a:spcPts val="375"/>
              </a:spcBef>
              <a:spcAft>
                <a:spcPts val="0"/>
              </a:spcAft>
              <a:buClrTx/>
              <a:buSzTx/>
              <a:buFont typeface="Wingdings" pitchFamily="2" charset="2"/>
              <a:buChar char="Ø"/>
              <a:tabLst/>
              <a:defRPr/>
            </a:pPr>
            <a:r>
              <a:rPr kumimoji="0" lang="en-US" altLang="zh-CN" sz="1400" b="0" i="0" u="none" strike="noStrike" kern="1200" cap="none" spc="0" normalizeH="0" baseline="0" noProof="0" smtClean="0">
                <a:ln>
                  <a:noFill/>
                </a:ln>
                <a:solidFill>
                  <a:schemeClr val="tx1"/>
                </a:solidFill>
                <a:effectLst/>
                <a:uLnTx/>
                <a:uFillTx/>
                <a:latin typeface="微软雅黑" pitchFamily="34" charset="-122"/>
                <a:ea typeface="微软雅黑" pitchFamily="34" charset="-122"/>
                <a:cs typeface="+mn-cs"/>
              </a:rPr>
              <a:t>  </a:t>
            </a:r>
            <a:r>
              <a:rPr kumimoji="0" lang="zh-CN" altLang="en-US" sz="1400" b="0" i="0" u="none" strike="noStrike" kern="1200" cap="none" spc="0" normalizeH="0" baseline="0" noProof="0" smtClean="0">
                <a:ln>
                  <a:noFill/>
                </a:ln>
                <a:solidFill>
                  <a:schemeClr val="tx1"/>
                </a:solidFill>
                <a:effectLst/>
                <a:uLnTx/>
                <a:uFillTx/>
                <a:latin typeface="微软雅黑" pitchFamily="34" charset="-122"/>
                <a:ea typeface="微软雅黑" pitchFamily="34" charset="-122"/>
                <a:cs typeface="+mn-cs"/>
              </a:rPr>
              <a:t>资源动态更新</a:t>
            </a:r>
            <a:endParaRPr kumimoji="0" lang="en-US" altLang="zh-CN" sz="1400" b="0" i="0" u="none" strike="noStrike" kern="1200" cap="none" spc="0" normalizeH="0" baseline="0" noProof="0" smtClean="0">
              <a:ln>
                <a:noFill/>
              </a:ln>
              <a:solidFill>
                <a:schemeClr val="tx1"/>
              </a:solidFill>
              <a:effectLst/>
              <a:uLnTx/>
              <a:uFillTx/>
              <a:latin typeface="微软雅黑" pitchFamily="34" charset="-122"/>
              <a:ea typeface="微软雅黑" pitchFamily="34" charset="-122"/>
              <a:cs typeface="+mn-cs"/>
            </a:endParaRPr>
          </a:p>
          <a:p>
            <a:pPr marL="514350" marR="0" lvl="1" indent="-171450" algn="l" defTabSz="685800" rtl="0" eaLnBrk="1" fontAlgn="auto" latinLnBrk="0" hangingPunct="1">
              <a:lnSpc>
                <a:spcPct val="90000"/>
              </a:lnSpc>
              <a:spcBef>
                <a:spcPts val="375"/>
              </a:spcBef>
              <a:spcAft>
                <a:spcPts val="0"/>
              </a:spcAft>
              <a:buClrTx/>
              <a:buSzTx/>
              <a:buFont typeface="Wingdings" pitchFamily="2" charset="2"/>
              <a:buChar char="Ø"/>
              <a:tabLst/>
              <a:defRPr/>
            </a:pPr>
            <a:r>
              <a:rPr kumimoji="0" lang="en-US" altLang="zh-CN" sz="1400" b="0" i="0" u="none" strike="noStrike" kern="1200" cap="none" spc="0" normalizeH="0" baseline="0" noProof="0" smtClean="0">
                <a:ln>
                  <a:noFill/>
                </a:ln>
                <a:solidFill>
                  <a:schemeClr val="tx1"/>
                </a:solidFill>
                <a:effectLst/>
                <a:uLnTx/>
                <a:uFillTx/>
                <a:latin typeface="微软雅黑" pitchFamily="34" charset="-122"/>
                <a:ea typeface="微软雅黑" pitchFamily="34" charset="-122"/>
                <a:cs typeface="+mn-cs"/>
              </a:rPr>
              <a:t>  </a:t>
            </a:r>
            <a:r>
              <a:rPr kumimoji="0" lang="zh-CN" altLang="en-US" sz="1400" b="0" i="0" u="none" strike="noStrike" kern="1200" cap="none" spc="0" normalizeH="0" baseline="0" noProof="0" smtClean="0">
                <a:ln>
                  <a:noFill/>
                </a:ln>
                <a:solidFill>
                  <a:schemeClr val="tx1"/>
                </a:solidFill>
                <a:effectLst/>
                <a:uLnTx/>
                <a:uFillTx/>
                <a:latin typeface="微软雅黑" pitchFamily="34" charset="-122"/>
                <a:ea typeface="微软雅黑" pitchFamily="34" charset="-122"/>
                <a:cs typeface="+mn-cs"/>
              </a:rPr>
              <a:t>适合教学</a:t>
            </a:r>
            <a:endParaRPr kumimoji="0" lang="en-US" altLang="zh-CN" sz="1400" b="0" i="0" u="none" strike="noStrike" kern="1200" cap="none" spc="0" normalizeH="0" baseline="0" noProof="0" smtClean="0">
              <a:ln>
                <a:noFill/>
              </a:ln>
              <a:solidFill>
                <a:schemeClr val="tx1"/>
              </a:solidFill>
              <a:effectLst/>
              <a:uLnTx/>
              <a:uFillTx/>
              <a:latin typeface="微软雅黑" pitchFamily="34" charset="-122"/>
              <a:ea typeface="微软雅黑" pitchFamily="34" charset="-122"/>
              <a:cs typeface="+mn-cs"/>
            </a:endParaRPr>
          </a:p>
          <a:p>
            <a:pPr marL="514350" marR="0" lvl="1" indent="-171450" algn="l" defTabSz="685800" rtl="0" eaLnBrk="1" fontAlgn="auto" latinLnBrk="0" hangingPunct="1">
              <a:lnSpc>
                <a:spcPct val="90000"/>
              </a:lnSpc>
              <a:spcBef>
                <a:spcPts val="375"/>
              </a:spcBef>
              <a:spcAft>
                <a:spcPts val="0"/>
              </a:spcAft>
              <a:buClrTx/>
              <a:buSzTx/>
              <a:buFont typeface="Wingdings" pitchFamily="2" charset="2"/>
              <a:buChar char="Ø"/>
              <a:tabLst/>
              <a:defRPr/>
            </a:pPr>
            <a:r>
              <a:rPr kumimoji="0" lang="en-US" altLang="zh-CN" sz="1400" b="0" i="0" u="none" strike="noStrike" kern="1200" cap="none" spc="0" normalizeH="0" baseline="0" noProof="0" smtClean="0">
                <a:ln>
                  <a:noFill/>
                </a:ln>
                <a:solidFill>
                  <a:schemeClr val="tx1"/>
                </a:solidFill>
                <a:effectLst/>
                <a:uLnTx/>
                <a:uFillTx/>
                <a:latin typeface="微软雅黑" pitchFamily="34" charset="-122"/>
                <a:ea typeface="微软雅黑" pitchFamily="34" charset="-122"/>
                <a:cs typeface="+mn-cs"/>
              </a:rPr>
              <a:t>  </a:t>
            </a:r>
            <a:r>
              <a:rPr kumimoji="0" lang="zh-CN" altLang="en-US" sz="1400" b="0" i="0" u="none" strike="noStrike" kern="1200" cap="none" spc="0" normalizeH="0" baseline="0" noProof="0" smtClean="0">
                <a:ln>
                  <a:noFill/>
                </a:ln>
                <a:solidFill>
                  <a:schemeClr val="tx1"/>
                </a:solidFill>
                <a:effectLst/>
                <a:uLnTx/>
                <a:uFillTx/>
                <a:latin typeface="微软雅黑" pitchFamily="34" charset="-122"/>
                <a:ea typeface="微软雅黑" pitchFamily="34" charset="-122"/>
                <a:cs typeface="+mn-cs"/>
              </a:rPr>
              <a:t>对接双创活动：创新、创业</a:t>
            </a:r>
            <a:endParaRPr kumimoji="0" lang="en-US" altLang="zh-CN" sz="18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mn-cs"/>
            </a:endParaRPr>
          </a:p>
        </p:txBody>
      </p:sp>
      <p:sp>
        <p:nvSpPr>
          <p:cNvPr id="42" name="文本框 12"/>
          <p:cNvSpPr>
            <a:spLocks noChangeArrowheads="1"/>
          </p:cNvSpPr>
          <p:nvPr/>
        </p:nvSpPr>
        <p:spPr bwMode="auto">
          <a:xfrm>
            <a:off x="967850" y="3036816"/>
            <a:ext cx="1425390" cy="338554"/>
          </a:xfrm>
          <a:prstGeom prst="rect">
            <a:avLst/>
          </a:prstGeom>
          <a:noFill/>
          <a:ln w="9525">
            <a:noFill/>
            <a:miter lim="800000"/>
            <a:headEnd/>
            <a:tailEnd/>
          </a:ln>
        </p:spPr>
        <p:txBody>
          <a:bodyPr wrap="square">
            <a:spAutoFit/>
          </a:bodyPr>
          <a:lstStyle/>
          <a:p>
            <a:r>
              <a:rPr lang="zh-CN" altLang="en-US" sz="1600" b="1" dirty="0" smtClean="0">
                <a:solidFill>
                  <a:srgbClr val="262626"/>
                </a:solidFill>
                <a:latin typeface="微软雅黑" pitchFamily="34" charset="-122"/>
                <a:ea typeface="微软雅黑" pitchFamily="34" charset="-122"/>
                <a:sym typeface="方正姚体" pitchFamily="2" charset="-122"/>
              </a:rPr>
              <a:t>自然语言处理</a:t>
            </a:r>
            <a:endParaRPr lang="zh-CN" altLang="en-US" sz="1400" dirty="0">
              <a:solidFill>
                <a:srgbClr val="262626"/>
              </a:solidFill>
              <a:latin typeface="微软雅黑" pitchFamily="34" charset="-122"/>
              <a:ea typeface="微软雅黑" pitchFamily="34" charset="-122"/>
              <a:sym typeface="微软雅黑" pitchFamily="34" charset="-122"/>
            </a:endParaRPr>
          </a:p>
        </p:txBody>
      </p:sp>
      <p:sp>
        <p:nvSpPr>
          <p:cNvPr id="55" name="椭圆 19"/>
          <p:cNvSpPr>
            <a:spLocks noChangeArrowheads="1"/>
          </p:cNvSpPr>
          <p:nvPr/>
        </p:nvSpPr>
        <p:spPr bwMode="auto">
          <a:xfrm>
            <a:off x="232081" y="2866533"/>
            <a:ext cx="698500" cy="698500"/>
          </a:xfrm>
          <a:prstGeom prst="ellipse">
            <a:avLst/>
          </a:prstGeom>
          <a:gradFill rotWithShape="1">
            <a:gsLst>
              <a:gs pos="0">
                <a:srgbClr val="FCEF75"/>
              </a:gs>
              <a:gs pos="100000">
                <a:srgbClr val="D3A02D"/>
              </a:gs>
            </a:gsLst>
            <a:lin ang="3600000" scaled="1"/>
          </a:gradFill>
          <a:ln w="12700">
            <a:noFill/>
            <a:bevel/>
            <a:headEnd/>
            <a:tailEnd/>
          </a:ln>
        </p:spPr>
        <p:txBody>
          <a:bodyPr anchor="ctr"/>
          <a:lstStyle/>
          <a:p>
            <a:pPr algn="ctr"/>
            <a:endParaRPr lang="zh-CN" altLang="zh-CN">
              <a:solidFill>
                <a:srgbClr val="FFFFFF"/>
              </a:solidFill>
              <a:latin typeface="宋体" charset="-122"/>
              <a:sym typeface="宋体" charset="-122"/>
            </a:endParaRPr>
          </a:p>
        </p:txBody>
      </p:sp>
      <p:sp>
        <p:nvSpPr>
          <p:cNvPr id="56" name="椭圆 20"/>
          <p:cNvSpPr>
            <a:spLocks noChangeArrowheads="1"/>
          </p:cNvSpPr>
          <p:nvPr/>
        </p:nvSpPr>
        <p:spPr bwMode="auto">
          <a:xfrm>
            <a:off x="232081" y="3992071"/>
            <a:ext cx="698500" cy="698500"/>
          </a:xfrm>
          <a:prstGeom prst="ellipse">
            <a:avLst/>
          </a:prstGeom>
          <a:solidFill>
            <a:srgbClr val="000000"/>
          </a:solidFill>
          <a:ln w="12700">
            <a:noFill/>
            <a:bevel/>
            <a:headEnd/>
            <a:tailEnd/>
          </a:ln>
        </p:spPr>
        <p:txBody>
          <a:bodyPr anchor="ctr"/>
          <a:lstStyle/>
          <a:p>
            <a:pPr algn="ctr"/>
            <a:endParaRPr lang="zh-CN" altLang="zh-CN">
              <a:solidFill>
                <a:srgbClr val="FFFFFF"/>
              </a:solidFill>
              <a:latin typeface="宋体" charset="-122"/>
              <a:sym typeface="宋体" charset="-122"/>
            </a:endParaRPr>
          </a:p>
        </p:txBody>
      </p:sp>
      <p:grpSp>
        <p:nvGrpSpPr>
          <p:cNvPr id="57" name="组合 22"/>
          <p:cNvGrpSpPr>
            <a:grpSpLocks/>
          </p:cNvGrpSpPr>
          <p:nvPr/>
        </p:nvGrpSpPr>
        <p:grpSpPr bwMode="auto">
          <a:xfrm>
            <a:off x="409881" y="4134946"/>
            <a:ext cx="342900" cy="360362"/>
            <a:chOff x="0" y="0"/>
            <a:chExt cx="444697" cy="466185"/>
          </a:xfrm>
        </p:grpSpPr>
        <p:sp>
          <p:nvSpPr>
            <p:cNvPr id="60" name="Freeform 11"/>
            <p:cNvSpPr>
              <a:spLocks noChangeArrowheads="1"/>
            </p:cNvSpPr>
            <p:nvPr/>
          </p:nvSpPr>
          <p:spPr bwMode="auto">
            <a:xfrm>
              <a:off x="130793" y="245705"/>
              <a:ext cx="88753" cy="87818"/>
            </a:xfrm>
            <a:custGeom>
              <a:avLst/>
              <a:gdLst>
                <a:gd name="T0" fmla="*/ 53252 w 40"/>
                <a:gd name="T1" fmla="*/ 2195 h 40"/>
                <a:gd name="T2" fmla="*/ 44377 w 40"/>
                <a:gd name="T3" fmla="*/ 0 h 40"/>
                <a:gd name="T4" fmla="*/ 0 w 40"/>
                <a:gd name="T5" fmla="*/ 43909 h 40"/>
                <a:gd name="T6" fmla="*/ 44377 w 40"/>
                <a:gd name="T7" fmla="*/ 87818 h 40"/>
                <a:gd name="T8" fmla="*/ 88753 w 40"/>
                <a:gd name="T9" fmla="*/ 43909 h 40"/>
                <a:gd name="T10" fmla="*/ 86534 w 40"/>
                <a:gd name="T11" fmla="*/ 32932 h 40"/>
                <a:gd name="T12" fmla="*/ 33282 w 40"/>
                <a:gd name="T13" fmla="*/ 57082 h 40"/>
                <a:gd name="T14" fmla="*/ 53252 w 40"/>
                <a:gd name="T15" fmla="*/ 2195 h 40"/>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40"/>
                <a:gd name="T26" fmla="*/ 40 w 40"/>
                <a:gd name="T27" fmla="*/ 40 h 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40">
                  <a:moveTo>
                    <a:pt x="24" y="1"/>
                  </a:moveTo>
                  <a:cubicBezTo>
                    <a:pt x="23" y="1"/>
                    <a:pt x="21" y="0"/>
                    <a:pt x="20" y="0"/>
                  </a:cubicBezTo>
                  <a:cubicBezTo>
                    <a:pt x="9" y="0"/>
                    <a:pt x="0" y="9"/>
                    <a:pt x="0" y="20"/>
                  </a:cubicBezTo>
                  <a:cubicBezTo>
                    <a:pt x="0" y="31"/>
                    <a:pt x="9" y="40"/>
                    <a:pt x="20" y="40"/>
                  </a:cubicBezTo>
                  <a:cubicBezTo>
                    <a:pt x="31" y="40"/>
                    <a:pt x="40" y="31"/>
                    <a:pt x="40" y="20"/>
                  </a:cubicBezTo>
                  <a:cubicBezTo>
                    <a:pt x="40" y="18"/>
                    <a:pt x="40" y="17"/>
                    <a:pt x="39" y="15"/>
                  </a:cubicBezTo>
                  <a:cubicBezTo>
                    <a:pt x="15" y="26"/>
                    <a:pt x="15" y="26"/>
                    <a:pt x="15" y="26"/>
                  </a:cubicBezTo>
                  <a:lnTo>
                    <a:pt x="24" y="1"/>
                  </a:lnTo>
                  <a:close/>
                </a:path>
              </a:pathLst>
            </a:custGeom>
            <a:solidFill>
              <a:srgbClr val="FFFFFF"/>
            </a:solidFill>
            <a:ln w="9525" cmpd="sng">
              <a:noFill/>
              <a:bevel/>
              <a:headEnd/>
              <a:tailEnd/>
            </a:ln>
          </p:spPr>
          <p:txBody>
            <a:bodyPr/>
            <a:lstStyle/>
            <a:p>
              <a:endParaRPr lang="zh-CN" altLang="en-US"/>
            </a:p>
          </p:txBody>
        </p:sp>
        <p:sp>
          <p:nvSpPr>
            <p:cNvPr id="63" name="Freeform 12"/>
            <p:cNvSpPr>
              <a:spLocks noChangeArrowheads="1"/>
            </p:cNvSpPr>
            <p:nvPr/>
          </p:nvSpPr>
          <p:spPr bwMode="auto">
            <a:xfrm>
              <a:off x="0" y="114912"/>
              <a:ext cx="351273" cy="351273"/>
            </a:xfrm>
            <a:custGeom>
              <a:avLst/>
              <a:gdLst>
                <a:gd name="T0" fmla="*/ 289414 w 159"/>
                <a:gd name="T1" fmla="*/ 90580 h 159"/>
                <a:gd name="T2" fmla="*/ 318134 w 159"/>
                <a:gd name="T3" fmla="*/ 174532 h 159"/>
                <a:gd name="T4" fmla="*/ 174532 w 159"/>
                <a:gd name="T5" fmla="*/ 318134 h 159"/>
                <a:gd name="T6" fmla="*/ 33139 w 159"/>
                <a:gd name="T7" fmla="*/ 174532 h 159"/>
                <a:gd name="T8" fmla="*/ 174532 w 159"/>
                <a:gd name="T9" fmla="*/ 33139 h 159"/>
                <a:gd name="T10" fmla="*/ 247438 w 159"/>
                <a:gd name="T11" fmla="*/ 53022 h 159"/>
                <a:gd name="T12" fmla="*/ 269530 w 159"/>
                <a:gd name="T13" fmla="*/ 28720 h 159"/>
                <a:gd name="T14" fmla="*/ 174532 w 159"/>
                <a:gd name="T15" fmla="*/ 0 h 159"/>
                <a:gd name="T16" fmla="*/ 0 w 159"/>
                <a:gd name="T17" fmla="*/ 174532 h 159"/>
                <a:gd name="T18" fmla="*/ 174532 w 159"/>
                <a:gd name="T19" fmla="*/ 351273 h 159"/>
                <a:gd name="T20" fmla="*/ 351273 w 159"/>
                <a:gd name="T21" fmla="*/ 174532 h 159"/>
                <a:gd name="T22" fmla="*/ 311506 w 159"/>
                <a:gd name="T23" fmla="*/ 66278 h 159"/>
                <a:gd name="T24" fmla="*/ 289414 w 159"/>
                <a:gd name="T25" fmla="*/ 90580 h 1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9"/>
                <a:gd name="T40" fmla="*/ 0 h 159"/>
                <a:gd name="T41" fmla="*/ 159 w 159"/>
                <a:gd name="T42" fmla="*/ 159 h 1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9" h="159">
                  <a:moveTo>
                    <a:pt x="131" y="41"/>
                  </a:moveTo>
                  <a:cubicBezTo>
                    <a:pt x="139" y="52"/>
                    <a:pt x="144" y="65"/>
                    <a:pt x="144" y="79"/>
                  </a:cubicBezTo>
                  <a:cubicBezTo>
                    <a:pt x="144" y="115"/>
                    <a:pt x="115" y="144"/>
                    <a:pt x="79" y="144"/>
                  </a:cubicBezTo>
                  <a:cubicBezTo>
                    <a:pt x="44" y="144"/>
                    <a:pt x="15" y="115"/>
                    <a:pt x="15" y="79"/>
                  </a:cubicBezTo>
                  <a:cubicBezTo>
                    <a:pt x="15" y="44"/>
                    <a:pt x="44" y="15"/>
                    <a:pt x="79" y="15"/>
                  </a:cubicBezTo>
                  <a:cubicBezTo>
                    <a:pt x="91" y="15"/>
                    <a:pt x="103" y="18"/>
                    <a:pt x="112" y="24"/>
                  </a:cubicBezTo>
                  <a:cubicBezTo>
                    <a:pt x="122" y="13"/>
                    <a:pt x="122" y="13"/>
                    <a:pt x="122" y="13"/>
                  </a:cubicBezTo>
                  <a:cubicBezTo>
                    <a:pt x="110" y="5"/>
                    <a:pt x="95" y="0"/>
                    <a:pt x="79" y="0"/>
                  </a:cubicBezTo>
                  <a:cubicBezTo>
                    <a:pt x="35" y="0"/>
                    <a:pt x="0" y="35"/>
                    <a:pt x="0" y="79"/>
                  </a:cubicBezTo>
                  <a:cubicBezTo>
                    <a:pt x="0" y="123"/>
                    <a:pt x="35" y="159"/>
                    <a:pt x="79" y="159"/>
                  </a:cubicBezTo>
                  <a:cubicBezTo>
                    <a:pt x="123" y="159"/>
                    <a:pt x="159" y="123"/>
                    <a:pt x="159" y="79"/>
                  </a:cubicBezTo>
                  <a:cubicBezTo>
                    <a:pt x="159" y="61"/>
                    <a:pt x="152" y="43"/>
                    <a:pt x="141" y="30"/>
                  </a:cubicBezTo>
                  <a:lnTo>
                    <a:pt x="131" y="41"/>
                  </a:lnTo>
                  <a:close/>
                </a:path>
              </a:pathLst>
            </a:custGeom>
            <a:solidFill>
              <a:srgbClr val="FFFFFF"/>
            </a:solidFill>
            <a:ln w="9525" cmpd="sng">
              <a:noFill/>
              <a:bevel/>
              <a:headEnd/>
              <a:tailEnd/>
            </a:ln>
          </p:spPr>
          <p:txBody>
            <a:bodyPr/>
            <a:lstStyle/>
            <a:p>
              <a:endParaRPr lang="zh-CN" altLang="en-US"/>
            </a:p>
          </p:txBody>
        </p:sp>
        <p:sp>
          <p:nvSpPr>
            <p:cNvPr id="68" name="Freeform 13"/>
            <p:cNvSpPr>
              <a:spLocks noChangeArrowheads="1"/>
            </p:cNvSpPr>
            <p:nvPr/>
          </p:nvSpPr>
          <p:spPr bwMode="auto">
            <a:xfrm>
              <a:off x="174702" y="221415"/>
              <a:ext cx="66331" cy="68199"/>
            </a:xfrm>
            <a:custGeom>
              <a:avLst/>
              <a:gdLst>
                <a:gd name="T0" fmla="*/ 66331 w 71"/>
                <a:gd name="T1" fmla="*/ 28027 h 73"/>
                <a:gd name="T2" fmla="*/ 35501 w 71"/>
                <a:gd name="T3" fmla="*/ 0 h 73"/>
                <a:gd name="T4" fmla="*/ 17751 w 71"/>
                <a:gd name="T5" fmla="*/ 17750 h 73"/>
                <a:gd name="T6" fmla="*/ 0 w 71"/>
                <a:gd name="T7" fmla="*/ 68199 h 73"/>
                <a:gd name="T8" fmla="*/ 51383 w 71"/>
                <a:gd name="T9" fmla="*/ 45777 h 73"/>
                <a:gd name="T10" fmla="*/ 66331 w 71"/>
                <a:gd name="T11" fmla="*/ 28027 h 73"/>
                <a:gd name="T12" fmla="*/ 0 60000 65536"/>
                <a:gd name="T13" fmla="*/ 0 60000 65536"/>
                <a:gd name="T14" fmla="*/ 0 60000 65536"/>
                <a:gd name="T15" fmla="*/ 0 60000 65536"/>
                <a:gd name="T16" fmla="*/ 0 60000 65536"/>
                <a:gd name="T17" fmla="*/ 0 60000 65536"/>
                <a:gd name="T18" fmla="*/ 0 w 71"/>
                <a:gd name="T19" fmla="*/ 0 h 73"/>
                <a:gd name="T20" fmla="*/ 71 w 71"/>
                <a:gd name="T21" fmla="*/ 73 h 73"/>
              </a:gdLst>
              <a:ahLst/>
              <a:cxnLst>
                <a:cxn ang="T12">
                  <a:pos x="T0" y="T1"/>
                </a:cxn>
                <a:cxn ang="T13">
                  <a:pos x="T2" y="T3"/>
                </a:cxn>
                <a:cxn ang="T14">
                  <a:pos x="T4" y="T5"/>
                </a:cxn>
                <a:cxn ang="T15">
                  <a:pos x="T6" y="T7"/>
                </a:cxn>
                <a:cxn ang="T16">
                  <a:pos x="T8" y="T9"/>
                </a:cxn>
                <a:cxn ang="T17">
                  <a:pos x="T10" y="T11"/>
                </a:cxn>
              </a:cxnLst>
              <a:rect l="T18" t="T19" r="T20" b="T21"/>
              <a:pathLst>
                <a:path w="71" h="73">
                  <a:moveTo>
                    <a:pt x="71" y="30"/>
                  </a:moveTo>
                  <a:lnTo>
                    <a:pt x="38" y="0"/>
                  </a:lnTo>
                  <a:lnTo>
                    <a:pt x="19" y="19"/>
                  </a:lnTo>
                  <a:lnTo>
                    <a:pt x="0" y="73"/>
                  </a:lnTo>
                  <a:lnTo>
                    <a:pt x="55" y="49"/>
                  </a:lnTo>
                  <a:lnTo>
                    <a:pt x="71" y="30"/>
                  </a:lnTo>
                  <a:close/>
                </a:path>
              </a:pathLst>
            </a:custGeom>
            <a:solidFill>
              <a:srgbClr val="FFFFFF"/>
            </a:solidFill>
            <a:ln w="9525" cmpd="sng">
              <a:noFill/>
              <a:bevel/>
              <a:headEnd/>
              <a:tailEnd/>
            </a:ln>
          </p:spPr>
          <p:txBody>
            <a:bodyPr/>
            <a:lstStyle/>
            <a:p>
              <a:endParaRPr lang="zh-CN" altLang="en-US"/>
            </a:p>
          </p:txBody>
        </p:sp>
        <p:sp>
          <p:nvSpPr>
            <p:cNvPr id="69" name="Freeform 14"/>
            <p:cNvSpPr>
              <a:spLocks noChangeArrowheads="1"/>
            </p:cNvSpPr>
            <p:nvPr/>
          </p:nvSpPr>
          <p:spPr bwMode="auto">
            <a:xfrm>
              <a:off x="216743" y="88753"/>
              <a:ext cx="143873" cy="152281"/>
            </a:xfrm>
            <a:custGeom>
              <a:avLst/>
              <a:gdLst>
                <a:gd name="T0" fmla="*/ 113043 w 154"/>
                <a:gd name="T1" fmla="*/ 0 h 163"/>
                <a:gd name="T2" fmla="*/ 0 w 154"/>
                <a:gd name="T3" fmla="*/ 123320 h 163"/>
                <a:gd name="T4" fmla="*/ 30830 w 154"/>
                <a:gd name="T5" fmla="*/ 152281 h 163"/>
                <a:gd name="T6" fmla="*/ 143873 w 154"/>
                <a:gd name="T7" fmla="*/ 28961 h 163"/>
                <a:gd name="T8" fmla="*/ 113043 w 154"/>
                <a:gd name="T9" fmla="*/ 32698 h 163"/>
                <a:gd name="T10" fmla="*/ 113043 w 154"/>
                <a:gd name="T11" fmla="*/ 0 h 163"/>
                <a:gd name="T12" fmla="*/ 0 60000 65536"/>
                <a:gd name="T13" fmla="*/ 0 60000 65536"/>
                <a:gd name="T14" fmla="*/ 0 60000 65536"/>
                <a:gd name="T15" fmla="*/ 0 60000 65536"/>
                <a:gd name="T16" fmla="*/ 0 60000 65536"/>
                <a:gd name="T17" fmla="*/ 0 60000 65536"/>
                <a:gd name="T18" fmla="*/ 0 w 154"/>
                <a:gd name="T19" fmla="*/ 0 h 163"/>
                <a:gd name="T20" fmla="*/ 154 w 154"/>
                <a:gd name="T21" fmla="*/ 163 h 163"/>
              </a:gdLst>
              <a:ahLst/>
              <a:cxnLst>
                <a:cxn ang="T12">
                  <a:pos x="T0" y="T1"/>
                </a:cxn>
                <a:cxn ang="T13">
                  <a:pos x="T2" y="T3"/>
                </a:cxn>
                <a:cxn ang="T14">
                  <a:pos x="T4" y="T5"/>
                </a:cxn>
                <a:cxn ang="T15">
                  <a:pos x="T6" y="T7"/>
                </a:cxn>
                <a:cxn ang="T16">
                  <a:pos x="T8" y="T9"/>
                </a:cxn>
                <a:cxn ang="T17">
                  <a:pos x="T10" y="T11"/>
                </a:cxn>
              </a:cxnLst>
              <a:rect l="T18" t="T19" r="T20" b="T21"/>
              <a:pathLst>
                <a:path w="154" h="163">
                  <a:moveTo>
                    <a:pt x="121" y="0"/>
                  </a:moveTo>
                  <a:lnTo>
                    <a:pt x="0" y="132"/>
                  </a:lnTo>
                  <a:lnTo>
                    <a:pt x="33" y="163"/>
                  </a:lnTo>
                  <a:lnTo>
                    <a:pt x="154" y="31"/>
                  </a:lnTo>
                  <a:lnTo>
                    <a:pt x="121" y="35"/>
                  </a:lnTo>
                  <a:lnTo>
                    <a:pt x="121" y="0"/>
                  </a:lnTo>
                  <a:close/>
                </a:path>
              </a:pathLst>
            </a:custGeom>
            <a:solidFill>
              <a:srgbClr val="FFFFFF"/>
            </a:solidFill>
            <a:ln w="9525" cmpd="sng">
              <a:noFill/>
              <a:bevel/>
              <a:headEnd/>
              <a:tailEnd/>
            </a:ln>
          </p:spPr>
          <p:txBody>
            <a:bodyPr/>
            <a:lstStyle/>
            <a:p>
              <a:endParaRPr lang="zh-CN" altLang="en-US"/>
            </a:p>
          </p:txBody>
        </p:sp>
        <p:sp>
          <p:nvSpPr>
            <p:cNvPr id="70" name="Freeform 15"/>
            <p:cNvSpPr>
              <a:spLocks noChangeArrowheads="1"/>
            </p:cNvSpPr>
            <p:nvPr/>
          </p:nvSpPr>
          <p:spPr bwMode="auto">
            <a:xfrm>
              <a:off x="336325" y="55120"/>
              <a:ext cx="56988" cy="59791"/>
            </a:xfrm>
            <a:custGeom>
              <a:avLst/>
              <a:gdLst>
                <a:gd name="T0" fmla="*/ 13079 w 61"/>
                <a:gd name="T1" fmla="*/ 44843 h 64"/>
                <a:gd name="T2" fmla="*/ 13079 w 61"/>
                <a:gd name="T3" fmla="*/ 11211 h 64"/>
                <a:gd name="T4" fmla="*/ 0 w 61"/>
                <a:gd name="T5" fmla="*/ 0 h 64"/>
                <a:gd name="T6" fmla="*/ 0 w 61"/>
                <a:gd name="T7" fmla="*/ 0 h 64"/>
                <a:gd name="T8" fmla="*/ 0 w 61"/>
                <a:gd name="T9" fmla="*/ 59791 h 64"/>
                <a:gd name="T10" fmla="*/ 56988 w 61"/>
                <a:gd name="T11" fmla="*/ 51383 h 64"/>
                <a:gd name="T12" fmla="*/ 56988 w 61"/>
                <a:gd name="T13" fmla="*/ 51383 h 64"/>
                <a:gd name="T14" fmla="*/ 46711 w 61"/>
                <a:gd name="T15" fmla="*/ 40172 h 64"/>
                <a:gd name="T16" fmla="*/ 13079 w 61"/>
                <a:gd name="T17" fmla="*/ 44843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
                <a:gd name="T28" fmla="*/ 0 h 64"/>
                <a:gd name="T29" fmla="*/ 61 w 61"/>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 h="64">
                  <a:moveTo>
                    <a:pt x="14" y="48"/>
                  </a:moveTo>
                  <a:lnTo>
                    <a:pt x="14" y="12"/>
                  </a:lnTo>
                  <a:lnTo>
                    <a:pt x="0" y="0"/>
                  </a:lnTo>
                  <a:lnTo>
                    <a:pt x="0" y="64"/>
                  </a:lnTo>
                  <a:lnTo>
                    <a:pt x="61" y="55"/>
                  </a:lnTo>
                  <a:lnTo>
                    <a:pt x="50" y="43"/>
                  </a:lnTo>
                  <a:lnTo>
                    <a:pt x="14" y="48"/>
                  </a:lnTo>
                  <a:close/>
                </a:path>
              </a:pathLst>
            </a:custGeom>
            <a:solidFill>
              <a:srgbClr val="FFFFFF"/>
            </a:solidFill>
            <a:ln w="9525" cmpd="sng">
              <a:noFill/>
              <a:bevel/>
              <a:headEnd/>
              <a:tailEnd/>
            </a:ln>
          </p:spPr>
          <p:txBody>
            <a:bodyPr/>
            <a:lstStyle/>
            <a:p>
              <a:endParaRPr lang="zh-CN" altLang="en-US"/>
            </a:p>
          </p:txBody>
        </p:sp>
        <p:sp>
          <p:nvSpPr>
            <p:cNvPr id="71" name="Freeform 16"/>
            <p:cNvSpPr>
              <a:spLocks noChangeArrowheads="1"/>
            </p:cNvSpPr>
            <p:nvPr/>
          </p:nvSpPr>
          <p:spPr bwMode="auto">
            <a:xfrm>
              <a:off x="360615" y="27093"/>
              <a:ext cx="59791" cy="61660"/>
            </a:xfrm>
            <a:custGeom>
              <a:avLst/>
              <a:gdLst>
                <a:gd name="T0" fmla="*/ 13079 w 64"/>
                <a:gd name="T1" fmla="*/ 45778 h 66"/>
                <a:gd name="T2" fmla="*/ 13079 w 64"/>
                <a:gd name="T3" fmla="*/ 10277 h 66"/>
                <a:gd name="T4" fmla="*/ 1868 w 64"/>
                <a:gd name="T5" fmla="*/ 0 h 66"/>
                <a:gd name="T6" fmla="*/ 1868 w 64"/>
                <a:gd name="T7" fmla="*/ 0 h 66"/>
                <a:gd name="T8" fmla="*/ 0 w 64"/>
                <a:gd name="T9" fmla="*/ 61660 h 66"/>
                <a:gd name="T10" fmla="*/ 59791 w 64"/>
                <a:gd name="T11" fmla="*/ 52318 h 66"/>
                <a:gd name="T12" fmla="*/ 59791 w 64"/>
                <a:gd name="T13" fmla="*/ 52318 h 66"/>
                <a:gd name="T14" fmla="*/ 46712 w 64"/>
                <a:gd name="T15" fmla="*/ 41107 h 66"/>
                <a:gd name="T16" fmla="*/ 13079 w 64"/>
                <a:gd name="T17" fmla="*/ 45778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66"/>
                <a:gd name="T29" fmla="*/ 64 w 64"/>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66">
                  <a:moveTo>
                    <a:pt x="14" y="49"/>
                  </a:moveTo>
                  <a:lnTo>
                    <a:pt x="14" y="11"/>
                  </a:lnTo>
                  <a:lnTo>
                    <a:pt x="2" y="0"/>
                  </a:lnTo>
                  <a:lnTo>
                    <a:pt x="0" y="66"/>
                  </a:lnTo>
                  <a:lnTo>
                    <a:pt x="64" y="56"/>
                  </a:lnTo>
                  <a:lnTo>
                    <a:pt x="50" y="44"/>
                  </a:lnTo>
                  <a:lnTo>
                    <a:pt x="14" y="49"/>
                  </a:lnTo>
                  <a:close/>
                </a:path>
              </a:pathLst>
            </a:custGeom>
            <a:solidFill>
              <a:srgbClr val="FFFFFF"/>
            </a:solidFill>
            <a:ln w="9525" cmpd="sng">
              <a:noFill/>
              <a:bevel/>
              <a:headEnd/>
              <a:tailEnd/>
            </a:ln>
          </p:spPr>
          <p:txBody>
            <a:bodyPr/>
            <a:lstStyle/>
            <a:p>
              <a:endParaRPr lang="zh-CN" altLang="en-US"/>
            </a:p>
          </p:txBody>
        </p:sp>
        <p:sp>
          <p:nvSpPr>
            <p:cNvPr id="78" name="Freeform 17"/>
            <p:cNvSpPr>
              <a:spLocks noChangeArrowheads="1"/>
            </p:cNvSpPr>
            <p:nvPr/>
          </p:nvSpPr>
          <p:spPr bwMode="auto">
            <a:xfrm>
              <a:off x="64462" y="181242"/>
              <a:ext cx="220480" cy="218612"/>
            </a:xfrm>
            <a:custGeom>
              <a:avLst/>
              <a:gdLst>
                <a:gd name="T0" fmla="*/ 110240 w 100"/>
                <a:gd name="T1" fmla="*/ 0 h 99"/>
                <a:gd name="T2" fmla="*/ 0 w 100"/>
                <a:gd name="T3" fmla="*/ 108202 h 99"/>
                <a:gd name="T4" fmla="*/ 110240 w 100"/>
                <a:gd name="T5" fmla="*/ 218612 h 99"/>
                <a:gd name="T6" fmla="*/ 220480 w 100"/>
                <a:gd name="T7" fmla="*/ 108202 h 99"/>
                <a:gd name="T8" fmla="*/ 202842 w 100"/>
                <a:gd name="T9" fmla="*/ 48580 h 99"/>
                <a:gd name="T10" fmla="*/ 182998 w 100"/>
                <a:gd name="T11" fmla="*/ 70662 h 99"/>
                <a:gd name="T12" fmla="*/ 178589 w 100"/>
                <a:gd name="T13" fmla="*/ 75079 h 99"/>
                <a:gd name="T14" fmla="*/ 187408 w 100"/>
                <a:gd name="T15" fmla="*/ 108202 h 99"/>
                <a:gd name="T16" fmla="*/ 110240 w 100"/>
                <a:gd name="T17" fmla="*/ 185489 h 99"/>
                <a:gd name="T18" fmla="*/ 33072 w 100"/>
                <a:gd name="T19" fmla="*/ 108202 h 99"/>
                <a:gd name="T20" fmla="*/ 110240 w 100"/>
                <a:gd name="T21" fmla="*/ 33123 h 99"/>
                <a:gd name="T22" fmla="*/ 136698 w 100"/>
                <a:gd name="T23" fmla="*/ 37539 h 99"/>
                <a:gd name="T24" fmla="*/ 141107 w 100"/>
                <a:gd name="T25" fmla="*/ 30915 h 99"/>
                <a:gd name="T26" fmla="*/ 160950 w 100"/>
                <a:gd name="T27" fmla="*/ 11041 h 99"/>
                <a:gd name="T28" fmla="*/ 110240 w 100"/>
                <a:gd name="T29" fmla="*/ 0 h 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0"/>
                <a:gd name="T46" fmla="*/ 0 h 99"/>
                <a:gd name="T47" fmla="*/ 100 w 100"/>
                <a:gd name="T48" fmla="*/ 99 h 9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0" h="99">
                  <a:moveTo>
                    <a:pt x="50" y="0"/>
                  </a:moveTo>
                  <a:cubicBezTo>
                    <a:pt x="23" y="0"/>
                    <a:pt x="0" y="22"/>
                    <a:pt x="0" y="49"/>
                  </a:cubicBezTo>
                  <a:cubicBezTo>
                    <a:pt x="0" y="77"/>
                    <a:pt x="23" y="99"/>
                    <a:pt x="50" y="99"/>
                  </a:cubicBezTo>
                  <a:cubicBezTo>
                    <a:pt x="78" y="99"/>
                    <a:pt x="100" y="77"/>
                    <a:pt x="100" y="49"/>
                  </a:cubicBezTo>
                  <a:cubicBezTo>
                    <a:pt x="100" y="39"/>
                    <a:pt x="97" y="30"/>
                    <a:pt x="92" y="22"/>
                  </a:cubicBezTo>
                  <a:cubicBezTo>
                    <a:pt x="83" y="32"/>
                    <a:pt x="83" y="32"/>
                    <a:pt x="83" y="32"/>
                  </a:cubicBezTo>
                  <a:cubicBezTo>
                    <a:pt x="81" y="34"/>
                    <a:pt x="81" y="34"/>
                    <a:pt x="81" y="34"/>
                  </a:cubicBezTo>
                  <a:cubicBezTo>
                    <a:pt x="84" y="39"/>
                    <a:pt x="85" y="44"/>
                    <a:pt x="85" y="49"/>
                  </a:cubicBezTo>
                  <a:cubicBezTo>
                    <a:pt x="85" y="69"/>
                    <a:pt x="69" y="84"/>
                    <a:pt x="50" y="84"/>
                  </a:cubicBezTo>
                  <a:cubicBezTo>
                    <a:pt x="31" y="84"/>
                    <a:pt x="15" y="69"/>
                    <a:pt x="15" y="49"/>
                  </a:cubicBezTo>
                  <a:cubicBezTo>
                    <a:pt x="15" y="30"/>
                    <a:pt x="31" y="15"/>
                    <a:pt x="50" y="15"/>
                  </a:cubicBezTo>
                  <a:cubicBezTo>
                    <a:pt x="54" y="15"/>
                    <a:pt x="59" y="15"/>
                    <a:pt x="62" y="17"/>
                  </a:cubicBezTo>
                  <a:cubicBezTo>
                    <a:pt x="64" y="14"/>
                    <a:pt x="64" y="14"/>
                    <a:pt x="64" y="14"/>
                  </a:cubicBezTo>
                  <a:cubicBezTo>
                    <a:pt x="73" y="5"/>
                    <a:pt x="73" y="5"/>
                    <a:pt x="73" y="5"/>
                  </a:cubicBezTo>
                  <a:cubicBezTo>
                    <a:pt x="66" y="2"/>
                    <a:pt x="58" y="0"/>
                    <a:pt x="50" y="0"/>
                  </a:cubicBezTo>
                  <a:close/>
                </a:path>
              </a:pathLst>
            </a:custGeom>
            <a:solidFill>
              <a:srgbClr val="FFFFFF"/>
            </a:solidFill>
            <a:ln w="9525" cmpd="sng">
              <a:noFill/>
              <a:bevel/>
              <a:headEnd/>
              <a:tailEnd/>
            </a:ln>
          </p:spPr>
          <p:txBody>
            <a:bodyPr/>
            <a:lstStyle/>
            <a:p>
              <a:endParaRPr lang="zh-CN" altLang="en-US"/>
            </a:p>
          </p:txBody>
        </p:sp>
        <p:sp>
          <p:nvSpPr>
            <p:cNvPr id="79" name="Freeform 18"/>
            <p:cNvSpPr>
              <a:spLocks noChangeArrowheads="1"/>
            </p:cNvSpPr>
            <p:nvPr/>
          </p:nvSpPr>
          <p:spPr bwMode="auto">
            <a:xfrm>
              <a:off x="386774" y="0"/>
              <a:ext cx="57923" cy="59791"/>
            </a:xfrm>
            <a:custGeom>
              <a:avLst/>
              <a:gdLst>
                <a:gd name="T0" fmla="*/ 46712 w 62"/>
                <a:gd name="T1" fmla="*/ 40172 h 64"/>
                <a:gd name="T2" fmla="*/ 14014 w 62"/>
                <a:gd name="T3" fmla="*/ 43909 h 64"/>
                <a:gd name="T4" fmla="*/ 14014 w 62"/>
                <a:gd name="T5" fmla="*/ 11211 h 64"/>
                <a:gd name="T6" fmla="*/ 0 w 62"/>
                <a:gd name="T7" fmla="*/ 0 h 64"/>
                <a:gd name="T8" fmla="*/ 0 w 62"/>
                <a:gd name="T9" fmla="*/ 0 h 64"/>
                <a:gd name="T10" fmla="*/ 0 w 62"/>
                <a:gd name="T11" fmla="*/ 59791 h 64"/>
                <a:gd name="T12" fmla="*/ 57923 w 62"/>
                <a:gd name="T13" fmla="*/ 51383 h 64"/>
                <a:gd name="T14" fmla="*/ 57923 w 62"/>
                <a:gd name="T15" fmla="*/ 51383 h 64"/>
                <a:gd name="T16" fmla="*/ 46712 w 62"/>
                <a:gd name="T17" fmla="*/ 40172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64"/>
                <a:gd name="T29" fmla="*/ 62 w 62"/>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64">
                  <a:moveTo>
                    <a:pt x="50" y="43"/>
                  </a:moveTo>
                  <a:lnTo>
                    <a:pt x="15" y="47"/>
                  </a:lnTo>
                  <a:lnTo>
                    <a:pt x="15" y="12"/>
                  </a:lnTo>
                  <a:lnTo>
                    <a:pt x="0" y="0"/>
                  </a:lnTo>
                  <a:lnTo>
                    <a:pt x="0" y="64"/>
                  </a:lnTo>
                  <a:lnTo>
                    <a:pt x="62" y="55"/>
                  </a:lnTo>
                  <a:lnTo>
                    <a:pt x="50" y="43"/>
                  </a:lnTo>
                  <a:close/>
                </a:path>
              </a:pathLst>
            </a:custGeom>
            <a:solidFill>
              <a:srgbClr val="FFFFFF"/>
            </a:solidFill>
            <a:ln w="9525" cmpd="sng">
              <a:noFill/>
              <a:bevel/>
              <a:headEnd/>
              <a:tailEnd/>
            </a:ln>
          </p:spPr>
          <p:txBody>
            <a:bodyPr/>
            <a:lstStyle/>
            <a:p>
              <a:endParaRPr lang="zh-CN" altLang="en-US"/>
            </a:p>
          </p:txBody>
        </p:sp>
      </p:grpSp>
      <p:grpSp>
        <p:nvGrpSpPr>
          <p:cNvPr id="80" name="组合 32"/>
          <p:cNvGrpSpPr>
            <a:grpSpLocks/>
          </p:cNvGrpSpPr>
          <p:nvPr/>
        </p:nvGrpSpPr>
        <p:grpSpPr bwMode="auto">
          <a:xfrm>
            <a:off x="436868" y="3079258"/>
            <a:ext cx="260350" cy="255588"/>
            <a:chOff x="0" y="0"/>
            <a:chExt cx="453105" cy="448433"/>
          </a:xfrm>
        </p:grpSpPr>
        <p:sp>
          <p:nvSpPr>
            <p:cNvPr id="84" name="Freeform 136"/>
            <p:cNvSpPr>
              <a:spLocks noChangeArrowheads="1"/>
            </p:cNvSpPr>
            <p:nvPr/>
          </p:nvSpPr>
          <p:spPr bwMode="auto">
            <a:xfrm>
              <a:off x="0" y="251309"/>
              <a:ext cx="453105" cy="197124"/>
            </a:xfrm>
            <a:custGeom>
              <a:avLst/>
              <a:gdLst>
                <a:gd name="T0" fmla="*/ 227658 w 205"/>
                <a:gd name="T1" fmla="*/ 42083 h 89"/>
                <a:gd name="T2" fmla="*/ 103883 w 205"/>
                <a:gd name="T3" fmla="*/ 0 h 89"/>
                <a:gd name="T4" fmla="*/ 0 w 205"/>
                <a:gd name="T5" fmla="*/ 0 h 89"/>
                <a:gd name="T6" fmla="*/ 0 w 205"/>
                <a:gd name="T7" fmla="*/ 148397 h 89"/>
                <a:gd name="T8" fmla="*/ 48626 w 205"/>
                <a:gd name="T9" fmla="*/ 197124 h 89"/>
                <a:gd name="T10" fmla="*/ 404479 w 205"/>
                <a:gd name="T11" fmla="*/ 197124 h 89"/>
                <a:gd name="T12" fmla="*/ 453105 w 205"/>
                <a:gd name="T13" fmla="*/ 148397 h 89"/>
                <a:gd name="T14" fmla="*/ 453105 w 205"/>
                <a:gd name="T15" fmla="*/ 0 h 89"/>
                <a:gd name="T16" fmla="*/ 349222 w 205"/>
                <a:gd name="T17" fmla="*/ 0 h 89"/>
                <a:gd name="T18" fmla="*/ 227658 w 205"/>
                <a:gd name="T19" fmla="*/ 42083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5"/>
                <a:gd name="T31" fmla="*/ 0 h 89"/>
                <a:gd name="T32" fmla="*/ 205 w 205"/>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5" h="89">
                  <a:moveTo>
                    <a:pt x="103" y="19"/>
                  </a:moveTo>
                  <a:cubicBezTo>
                    <a:pt x="82" y="19"/>
                    <a:pt x="62" y="12"/>
                    <a:pt x="47" y="0"/>
                  </a:cubicBezTo>
                  <a:cubicBezTo>
                    <a:pt x="0" y="0"/>
                    <a:pt x="0" y="0"/>
                    <a:pt x="0" y="0"/>
                  </a:cubicBezTo>
                  <a:cubicBezTo>
                    <a:pt x="0" y="67"/>
                    <a:pt x="0" y="67"/>
                    <a:pt x="0" y="67"/>
                  </a:cubicBezTo>
                  <a:cubicBezTo>
                    <a:pt x="0" y="79"/>
                    <a:pt x="10" y="89"/>
                    <a:pt x="22" y="89"/>
                  </a:cubicBezTo>
                  <a:cubicBezTo>
                    <a:pt x="183" y="89"/>
                    <a:pt x="183" y="89"/>
                    <a:pt x="183" y="89"/>
                  </a:cubicBezTo>
                  <a:cubicBezTo>
                    <a:pt x="195" y="89"/>
                    <a:pt x="205" y="79"/>
                    <a:pt x="205" y="67"/>
                  </a:cubicBezTo>
                  <a:cubicBezTo>
                    <a:pt x="205" y="0"/>
                    <a:pt x="205" y="0"/>
                    <a:pt x="205" y="0"/>
                  </a:cubicBezTo>
                  <a:cubicBezTo>
                    <a:pt x="158" y="0"/>
                    <a:pt x="158" y="0"/>
                    <a:pt x="158" y="0"/>
                  </a:cubicBezTo>
                  <a:cubicBezTo>
                    <a:pt x="143" y="12"/>
                    <a:pt x="124" y="19"/>
                    <a:pt x="103" y="19"/>
                  </a:cubicBezTo>
                  <a:close/>
                </a:path>
              </a:pathLst>
            </a:custGeom>
            <a:solidFill>
              <a:srgbClr val="000000"/>
            </a:solidFill>
            <a:ln w="9525" cmpd="sng">
              <a:noFill/>
              <a:bevel/>
              <a:headEnd/>
              <a:tailEnd/>
            </a:ln>
          </p:spPr>
          <p:txBody>
            <a:bodyPr/>
            <a:lstStyle/>
            <a:p>
              <a:endParaRPr lang="zh-CN" altLang="en-US"/>
            </a:p>
          </p:txBody>
        </p:sp>
        <p:sp>
          <p:nvSpPr>
            <p:cNvPr id="85" name="Freeform 137"/>
            <p:cNvSpPr>
              <a:spLocks noEditPoints="1" noChangeArrowheads="1"/>
            </p:cNvSpPr>
            <p:nvPr/>
          </p:nvSpPr>
          <p:spPr bwMode="auto">
            <a:xfrm>
              <a:off x="0" y="0"/>
              <a:ext cx="453105" cy="260652"/>
            </a:xfrm>
            <a:custGeom>
              <a:avLst/>
              <a:gdLst>
                <a:gd name="T0" fmla="*/ 404479 w 205"/>
                <a:gd name="T1" fmla="*/ 92774 h 118"/>
                <a:gd name="T2" fmla="*/ 397848 w 205"/>
                <a:gd name="T3" fmla="*/ 92774 h 118"/>
                <a:gd name="T4" fmla="*/ 340381 w 205"/>
                <a:gd name="T5" fmla="*/ 92774 h 118"/>
                <a:gd name="T6" fmla="*/ 340381 w 205"/>
                <a:gd name="T7" fmla="*/ 48596 h 118"/>
                <a:gd name="T8" fmla="*/ 291755 w 205"/>
                <a:gd name="T9" fmla="*/ 0 h 118"/>
                <a:gd name="T10" fmla="*/ 161350 w 205"/>
                <a:gd name="T11" fmla="*/ 0 h 118"/>
                <a:gd name="T12" fmla="*/ 112724 w 205"/>
                <a:gd name="T13" fmla="*/ 48596 h 118"/>
                <a:gd name="T14" fmla="*/ 112724 w 205"/>
                <a:gd name="T15" fmla="*/ 92774 h 118"/>
                <a:gd name="T16" fmla="*/ 55257 w 205"/>
                <a:gd name="T17" fmla="*/ 92774 h 118"/>
                <a:gd name="T18" fmla="*/ 48626 w 205"/>
                <a:gd name="T19" fmla="*/ 92774 h 118"/>
                <a:gd name="T20" fmla="*/ 0 w 205"/>
                <a:gd name="T21" fmla="*/ 141371 h 118"/>
                <a:gd name="T22" fmla="*/ 0 w 205"/>
                <a:gd name="T23" fmla="*/ 223100 h 118"/>
                <a:gd name="T24" fmla="*/ 119354 w 205"/>
                <a:gd name="T25" fmla="*/ 223100 h 118"/>
                <a:gd name="T26" fmla="*/ 227658 w 205"/>
                <a:gd name="T27" fmla="*/ 260652 h 118"/>
                <a:gd name="T28" fmla="*/ 333751 w 205"/>
                <a:gd name="T29" fmla="*/ 223100 h 118"/>
                <a:gd name="T30" fmla="*/ 453105 w 205"/>
                <a:gd name="T31" fmla="*/ 223100 h 118"/>
                <a:gd name="T32" fmla="*/ 453105 w 205"/>
                <a:gd name="T33" fmla="*/ 141371 h 118"/>
                <a:gd name="T34" fmla="*/ 404479 w 205"/>
                <a:gd name="T35" fmla="*/ 92774 h 118"/>
                <a:gd name="T36" fmla="*/ 148088 w 205"/>
                <a:gd name="T37" fmla="*/ 57432 h 118"/>
                <a:gd name="T38" fmla="*/ 148088 w 205"/>
                <a:gd name="T39" fmla="*/ 48596 h 118"/>
                <a:gd name="T40" fmla="*/ 161350 w 205"/>
                <a:gd name="T41" fmla="*/ 37552 h 118"/>
                <a:gd name="T42" fmla="*/ 291755 w 205"/>
                <a:gd name="T43" fmla="*/ 37552 h 118"/>
                <a:gd name="T44" fmla="*/ 305017 w 205"/>
                <a:gd name="T45" fmla="*/ 48596 h 118"/>
                <a:gd name="T46" fmla="*/ 305017 w 205"/>
                <a:gd name="T47" fmla="*/ 57432 h 118"/>
                <a:gd name="T48" fmla="*/ 305017 w 205"/>
                <a:gd name="T49" fmla="*/ 92774 h 118"/>
                <a:gd name="T50" fmla="*/ 148088 w 205"/>
                <a:gd name="T51" fmla="*/ 92774 h 118"/>
                <a:gd name="T52" fmla="*/ 148088 w 205"/>
                <a:gd name="T53" fmla="*/ 57432 h 118"/>
                <a:gd name="T54" fmla="*/ 223237 w 205"/>
                <a:gd name="T55" fmla="*/ 223100 h 118"/>
                <a:gd name="T56" fmla="*/ 187873 w 205"/>
                <a:gd name="T57" fmla="*/ 189967 h 118"/>
                <a:gd name="T58" fmla="*/ 223237 w 205"/>
                <a:gd name="T59" fmla="*/ 154624 h 118"/>
                <a:gd name="T60" fmla="*/ 258601 w 205"/>
                <a:gd name="T61" fmla="*/ 189967 h 118"/>
                <a:gd name="T62" fmla="*/ 223237 w 205"/>
                <a:gd name="T63" fmla="*/ 223100 h 1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5"/>
                <a:gd name="T97" fmla="*/ 0 h 118"/>
                <a:gd name="T98" fmla="*/ 205 w 205"/>
                <a:gd name="T99" fmla="*/ 118 h 1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5" h="118">
                  <a:moveTo>
                    <a:pt x="183" y="42"/>
                  </a:moveTo>
                  <a:cubicBezTo>
                    <a:pt x="180" y="42"/>
                    <a:pt x="180" y="42"/>
                    <a:pt x="180" y="42"/>
                  </a:cubicBezTo>
                  <a:cubicBezTo>
                    <a:pt x="154" y="42"/>
                    <a:pt x="154" y="42"/>
                    <a:pt x="154" y="42"/>
                  </a:cubicBezTo>
                  <a:cubicBezTo>
                    <a:pt x="154" y="22"/>
                    <a:pt x="154" y="22"/>
                    <a:pt x="154" y="22"/>
                  </a:cubicBezTo>
                  <a:cubicBezTo>
                    <a:pt x="154" y="10"/>
                    <a:pt x="144" y="0"/>
                    <a:pt x="132" y="0"/>
                  </a:cubicBezTo>
                  <a:cubicBezTo>
                    <a:pt x="73" y="0"/>
                    <a:pt x="73" y="0"/>
                    <a:pt x="73" y="0"/>
                  </a:cubicBezTo>
                  <a:cubicBezTo>
                    <a:pt x="61" y="0"/>
                    <a:pt x="51" y="10"/>
                    <a:pt x="51" y="22"/>
                  </a:cubicBezTo>
                  <a:cubicBezTo>
                    <a:pt x="51" y="42"/>
                    <a:pt x="51" y="42"/>
                    <a:pt x="51" y="42"/>
                  </a:cubicBezTo>
                  <a:cubicBezTo>
                    <a:pt x="25" y="42"/>
                    <a:pt x="25" y="42"/>
                    <a:pt x="25" y="42"/>
                  </a:cubicBezTo>
                  <a:cubicBezTo>
                    <a:pt x="22" y="42"/>
                    <a:pt x="22" y="42"/>
                    <a:pt x="22" y="42"/>
                  </a:cubicBezTo>
                  <a:cubicBezTo>
                    <a:pt x="10" y="42"/>
                    <a:pt x="0" y="52"/>
                    <a:pt x="0" y="64"/>
                  </a:cubicBezTo>
                  <a:cubicBezTo>
                    <a:pt x="0" y="101"/>
                    <a:pt x="0" y="101"/>
                    <a:pt x="0" y="101"/>
                  </a:cubicBezTo>
                  <a:cubicBezTo>
                    <a:pt x="54" y="101"/>
                    <a:pt x="54" y="101"/>
                    <a:pt x="54" y="101"/>
                  </a:cubicBezTo>
                  <a:cubicBezTo>
                    <a:pt x="67" y="112"/>
                    <a:pt x="84" y="118"/>
                    <a:pt x="103" y="118"/>
                  </a:cubicBezTo>
                  <a:cubicBezTo>
                    <a:pt x="121" y="118"/>
                    <a:pt x="138" y="112"/>
                    <a:pt x="151" y="101"/>
                  </a:cubicBezTo>
                  <a:cubicBezTo>
                    <a:pt x="205" y="101"/>
                    <a:pt x="205" y="101"/>
                    <a:pt x="205" y="101"/>
                  </a:cubicBezTo>
                  <a:cubicBezTo>
                    <a:pt x="205" y="64"/>
                    <a:pt x="205" y="64"/>
                    <a:pt x="205" y="64"/>
                  </a:cubicBezTo>
                  <a:cubicBezTo>
                    <a:pt x="205" y="52"/>
                    <a:pt x="195" y="42"/>
                    <a:pt x="183" y="42"/>
                  </a:cubicBezTo>
                  <a:close/>
                  <a:moveTo>
                    <a:pt x="67" y="26"/>
                  </a:moveTo>
                  <a:cubicBezTo>
                    <a:pt x="67" y="22"/>
                    <a:pt x="67" y="22"/>
                    <a:pt x="67" y="22"/>
                  </a:cubicBezTo>
                  <a:cubicBezTo>
                    <a:pt x="67" y="19"/>
                    <a:pt x="70" y="17"/>
                    <a:pt x="73" y="17"/>
                  </a:cubicBezTo>
                  <a:cubicBezTo>
                    <a:pt x="132" y="17"/>
                    <a:pt x="132" y="17"/>
                    <a:pt x="132" y="17"/>
                  </a:cubicBezTo>
                  <a:cubicBezTo>
                    <a:pt x="135" y="17"/>
                    <a:pt x="138" y="19"/>
                    <a:pt x="138" y="22"/>
                  </a:cubicBezTo>
                  <a:cubicBezTo>
                    <a:pt x="138" y="26"/>
                    <a:pt x="138" y="26"/>
                    <a:pt x="138" y="26"/>
                  </a:cubicBezTo>
                  <a:cubicBezTo>
                    <a:pt x="138" y="42"/>
                    <a:pt x="138" y="42"/>
                    <a:pt x="138" y="42"/>
                  </a:cubicBezTo>
                  <a:cubicBezTo>
                    <a:pt x="67" y="42"/>
                    <a:pt x="67" y="42"/>
                    <a:pt x="67" y="42"/>
                  </a:cubicBezTo>
                  <a:lnTo>
                    <a:pt x="67" y="26"/>
                  </a:lnTo>
                  <a:close/>
                  <a:moveTo>
                    <a:pt x="101" y="101"/>
                  </a:moveTo>
                  <a:cubicBezTo>
                    <a:pt x="92" y="101"/>
                    <a:pt x="85" y="94"/>
                    <a:pt x="85" y="86"/>
                  </a:cubicBezTo>
                  <a:cubicBezTo>
                    <a:pt x="85" y="77"/>
                    <a:pt x="92" y="70"/>
                    <a:pt x="101" y="70"/>
                  </a:cubicBezTo>
                  <a:cubicBezTo>
                    <a:pt x="110" y="70"/>
                    <a:pt x="117" y="77"/>
                    <a:pt x="117" y="86"/>
                  </a:cubicBezTo>
                  <a:cubicBezTo>
                    <a:pt x="117" y="94"/>
                    <a:pt x="110" y="101"/>
                    <a:pt x="101" y="101"/>
                  </a:cubicBezTo>
                  <a:close/>
                </a:path>
              </a:pathLst>
            </a:custGeom>
            <a:solidFill>
              <a:srgbClr val="000000"/>
            </a:solidFill>
            <a:ln w="9525" cmpd="sng">
              <a:noFill/>
              <a:bevel/>
              <a:headEnd/>
              <a:tailEnd/>
            </a:ln>
          </p:spPr>
          <p:txBody>
            <a:bodyPr/>
            <a:lstStyle/>
            <a:p>
              <a:endParaRPr lang="zh-CN" altLang="en-US"/>
            </a:p>
          </p:txBody>
        </p:sp>
      </p:grpSp>
      <p:sp>
        <p:nvSpPr>
          <p:cNvPr id="86" name="椭圆 38"/>
          <p:cNvSpPr>
            <a:spLocks noChangeArrowheads="1"/>
          </p:cNvSpPr>
          <p:nvPr/>
        </p:nvSpPr>
        <p:spPr bwMode="auto">
          <a:xfrm>
            <a:off x="2797989" y="2869708"/>
            <a:ext cx="698500" cy="698500"/>
          </a:xfrm>
          <a:prstGeom prst="ellipse">
            <a:avLst/>
          </a:prstGeom>
          <a:gradFill rotWithShape="1">
            <a:gsLst>
              <a:gs pos="0">
                <a:srgbClr val="FCEF75"/>
              </a:gs>
              <a:gs pos="100000">
                <a:srgbClr val="D3A02D"/>
              </a:gs>
            </a:gsLst>
            <a:lin ang="3600000" scaled="1"/>
          </a:gradFill>
          <a:ln w="12700">
            <a:noFill/>
            <a:bevel/>
            <a:headEnd/>
            <a:tailEnd/>
          </a:ln>
        </p:spPr>
        <p:txBody>
          <a:bodyPr anchor="ctr"/>
          <a:lstStyle/>
          <a:p>
            <a:pPr algn="ctr"/>
            <a:endParaRPr lang="zh-CN" altLang="zh-CN">
              <a:solidFill>
                <a:srgbClr val="FFFFFF"/>
              </a:solidFill>
              <a:latin typeface="宋体" charset="-122"/>
              <a:sym typeface="宋体" charset="-122"/>
            </a:endParaRPr>
          </a:p>
        </p:txBody>
      </p:sp>
      <p:sp>
        <p:nvSpPr>
          <p:cNvPr id="87" name="椭圆 39"/>
          <p:cNvSpPr>
            <a:spLocks noChangeArrowheads="1"/>
          </p:cNvSpPr>
          <p:nvPr/>
        </p:nvSpPr>
        <p:spPr bwMode="auto">
          <a:xfrm>
            <a:off x="2797989" y="3995246"/>
            <a:ext cx="698500" cy="698500"/>
          </a:xfrm>
          <a:prstGeom prst="ellipse">
            <a:avLst/>
          </a:prstGeom>
          <a:solidFill>
            <a:srgbClr val="000000"/>
          </a:solidFill>
          <a:ln w="12700">
            <a:noFill/>
            <a:bevel/>
            <a:headEnd/>
            <a:tailEnd/>
          </a:ln>
        </p:spPr>
        <p:txBody>
          <a:bodyPr anchor="ctr"/>
          <a:lstStyle/>
          <a:p>
            <a:pPr algn="ctr"/>
            <a:endParaRPr lang="zh-CN" altLang="zh-CN">
              <a:solidFill>
                <a:srgbClr val="FFFFFF"/>
              </a:solidFill>
              <a:latin typeface="宋体" charset="-122"/>
              <a:sym typeface="宋体" charset="-122"/>
            </a:endParaRPr>
          </a:p>
        </p:txBody>
      </p:sp>
      <p:grpSp>
        <p:nvGrpSpPr>
          <p:cNvPr id="88" name="组合 41"/>
          <p:cNvGrpSpPr>
            <a:grpSpLocks/>
          </p:cNvGrpSpPr>
          <p:nvPr/>
        </p:nvGrpSpPr>
        <p:grpSpPr bwMode="auto">
          <a:xfrm>
            <a:off x="3029764" y="4187333"/>
            <a:ext cx="271463" cy="304800"/>
            <a:chOff x="0" y="0"/>
            <a:chExt cx="402656" cy="450303"/>
          </a:xfrm>
        </p:grpSpPr>
        <p:sp>
          <p:nvSpPr>
            <p:cNvPr id="89" name="Freeform 108"/>
            <p:cNvSpPr>
              <a:spLocks noEditPoints="1" noChangeArrowheads="1"/>
            </p:cNvSpPr>
            <p:nvPr/>
          </p:nvSpPr>
          <p:spPr bwMode="auto">
            <a:xfrm>
              <a:off x="69134" y="167228"/>
              <a:ext cx="56988" cy="57923"/>
            </a:xfrm>
            <a:custGeom>
              <a:avLst/>
              <a:gdLst>
                <a:gd name="T0" fmla="*/ 28494 w 26"/>
                <a:gd name="T1" fmla="*/ 0 h 26"/>
                <a:gd name="T2" fmla="*/ 0 w 26"/>
                <a:gd name="T3" fmla="*/ 28962 h 26"/>
                <a:gd name="T4" fmla="*/ 28494 w 26"/>
                <a:gd name="T5" fmla="*/ 57923 h 26"/>
                <a:gd name="T6" fmla="*/ 56988 w 26"/>
                <a:gd name="T7" fmla="*/ 28962 h 26"/>
                <a:gd name="T8" fmla="*/ 28494 w 26"/>
                <a:gd name="T9" fmla="*/ 0 h 26"/>
                <a:gd name="T10" fmla="*/ 28494 w 26"/>
                <a:gd name="T11" fmla="*/ 51240 h 26"/>
                <a:gd name="T12" fmla="*/ 6576 w 26"/>
                <a:gd name="T13" fmla="*/ 28962 h 26"/>
                <a:gd name="T14" fmla="*/ 28494 w 26"/>
                <a:gd name="T15" fmla="*/ 6683 h 26"/>
                <a:gd name="T16" fmla="*/ 50412 w 26"/>
                <a:gd name="T17" fmla="*/ 28962 h 26"/>
                <a:gd name="T18" fmla="*/ 28494 w 26"/>
                <a:gd name="T19" fmla="*/ 51240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6"/>
                <a:gd name="T32" fmla="*/ 26 w 26"/>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solidFill>
              <a:srgbClr val="FFFFFF"/>
            </a:solidFill>
            <a:ln w="9525" cmpd="sng">
              <a:noFill/>
              <a:bevel/>
              <a:headEnd/>
              <a:tailEnd/>
            </a:ln>
          </p:spPr>
          <p:txBody>
            <a:bodyPr/>
            <a:lstStyle/>
            <a:p>
              <a:endParaRPr lang="zh-CN" altLang="en-US"/>
            </a:p>
          </p:txBody>
        </p:sp>
        <p:sp>
          <p:nvSpPr>
            <p:cNvPr id="90" name="Freeform 109"/>
            <p:cNvSpPr>
              <a:spLocks noEditPoints="1" noChangeArrowheads="1"/>
            </p:cNvSpPr>
            <p:nvPr/>
          </p:nvSpPr>
          <p:spPr bwMode="auto">
            <a:xfrm>
              <a:off x="197125" y="129859"/>
              <a:ext cx="48580" cy="48580"/>
            </a:xfrm>
            <a:custGeom>
              <a:avLst/>
              <a:gdLst>
                <a:gd name="T0" fmla="*/ 24290 w 22"/>
                <a:gd name="T1" fmla="*/ 0 h 22"/>
                <a:gd name="T2" fmla="*/ 0 w 22"/>
                <a:gd name="T3" fmla="*/ 24290 h 22"/>
                <a:gd name="T4" fmla="*/ 24290 w 22"/>
                <a:gd name="T5" fmla="*/ 48580 h 22"/>
                <a:gd name="T6" fmla="*/ 48580 w 22"/>
                <a:gd name="T7" fmla="*/ 24290 h 22"/>
                <a:gd name="T8" fmla="*/ 24290 w 22"/>
                <a:gd name="T9" fmla="*/ 0 h 22"/>
                <a:gd name="T10" fmla="*/ 24290 w 22"/>
                <a:gd name="T11" fmla="*/ 37539 h 22"/>
                <a:gd name="T12" fmla="*/ 11041 w 22"/>
                <a:gd name="T13" fmla="*/ 24290 h 22"/>
                <a:gd name="T14" fmla="*/ 24290 w 22"/>
                <a:gd name="T15" fmla="*/ 11041 h 22"/>
                <a:gd name="T16" fmla="*/ 37539 w 22"/>
                <a:gd name="T17" fmla="*/ 24290 h 22"/>
                <a:gd name="T18" fmla="*/ 24290 w 22"/>
                <a:gd name="T19" fmla="*/ 37539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22"/>
                <a:gd name="T32" fmla="*/ 22 w 22"/>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solidFill>
              <a:srgbClr val="FFFFFF"/>
            </a:solidFill>
            <a:ln w="9525" cmpd="sng">
              <a:noFill/>
              <a:bevel/>
              <a:headEnd/>
              <a:tailEnd/>
            </a:ln>
          </p:spPr>
          <p:txBody>
            <a:bodyPr/>
            <a:lstStyle/>
            <a:p>
              <a:endParaRPr lang="zh-CN" altLang="en-US"/>
            </a:p>
          </p:txBody>
        </p:sp>
        <p:sp>
          <p:nvSpPr>
            <p:cNvPr id="91" name="Freeform 110"/>
            <p:cNvSpPr>
              <a:spLocks noEditPoints="1" noChangeArrowheads="1"/>
            </p:cNvSpPr>
            <p:nvPr/>
          </p:nvSpPr>
          <p:spPr bwMode="auto">
            <a:xfrm>
              <a:off x="82213" y="181242"/>
              <a:ext cx="30830" cy="30830"/>
            </a:xfrm>
            <a:custGeom>
              <a:avLst/>
              <a:gdLst>
                <a:gd name="T0" fmla="*/ 15415 w 14"/>
                <a:gd name="T1" fmla="*/ 0 h 14"/>
                <a:gd name="T2" fmla="*/ 0 w 14"/>
                <a:gd name="T3" fmla="*/ 15415 h 14"/>
                <a:gd name="T4" fmla="*/ 15415 w 14"/>
                <a:gd name="T5" fmla="*/ 30830 h 14"/>
                <a:gd name="T6" fmla="*/ 30830 w 14"/>
                <a:gd name="T7" fmla="*/ 15415 h 14"/>
                <a:gd name="T8" fmla="*/ 15415 w 14"/>
                <a:gd name="T9" fmla="*/ 0 h 14"/>
                <a:gd name="T10" fmla="*/ 15415 w 14"/>
                <a:gd name="T11" fmla="*/ 22021 h 14"/>
                <a:gd name="T12" fmla="*/ 8809 w 14"/>
                <a:gd name="T13" fmla="*/ 15415 h 14"/>
                <a:gd name="T14" fmla="*/ 15415 w 14"/>
                <a:gd name="T15" fmla="*/ 6606 h 14"/>
                <a:gd name="T16" fmla="*/ 24224 w 14"/>
                <a:gd name="T17" fmla="*/ 15415 h 14"/>
                <a:gd name="T18" fmla="*/ 15415 w 14"/>
                <a:gd name="T19" fmla="*/ 22021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4"/>
                <a:gd name="T32" fmla="*/ 14 w 14"/>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solidFill>
              <a:srgbClr val="FFFFFF"/>
            </a:solidFill>
            <a:ln w="9525" cmpd="sng">
              <a:noFill/>
              <a:bevel/>
              <a:headEnd/>
              <a:tailEnd/>
            </a:ln>
          </p:spPr>
          <p:txBody>
            <a:bodyPr/>
            <a:lstStyle/>
            <a:p>
              <a:endParaRPr lang="zh-CN" altLang="en-US"/>
            </a:p>
          </p:txBody>
        </p:sp>
        <p:sp>
          <p:nvSpPr>
            <p:cNvPr id="92" name="Freeform 111"/>
            <p:cNvSpPr>
              <a:spLocks noEditPoints="1" noChangeArrowheads="1"/>
            </p:cNvSpPr>
            <p:nvPr/>
          </p:nvSpPr>
          <p:spPr bwMode="auto">
            <a:xfrm>
              <a:off x="172834" y="105568"/>
              <a:ext cx="97161" cy="97161"/>
            </a:xfrm>
            <a:custGeom>
              <a:avLst/>
              <a:gdLst>
                <a:gd name="T0" fmla="*/ 48581 w 44"/>
                <a:gd name="T1" fmla="*/ 0 h 44"/>
                <a:gd name="T2" fmla="*/ 0 w 44"/>
                <a:gd name="T3" fmla="*/ 48581 h 44"/>
                <a:gd name="T4" fmla="*/ 48581 w 44"/>
                <a:gd name="T5" fmla="*/ 97161 h 44"/>
                <a:gd name="T6" fmla="*/ 97161 w 44"/>
                <a:gd name="T7" fmla="*/ 48581 h 44"/>
                <a:gd name="T8" fmla="*/ 48581 w 44"/>
                <a:gd name="T9" fmla="*/ 0 h 44"/>
                <a:gd name="T10" fmla="*/ 48581 w 44"/>
                <a:gd name="T11" fmla="*/ 86120 h 44"/>
                <a:gd name="T12" fmla="*/ 11041 w 44"/>
                <a:gd name="T13" fmla="*/ 48581 h 44"/>
                <a:gd name="T14" fmla="*/ 48581 w 44"/>
                <a:gd name="T15" fmla="*/ 13249 h 44"/>
                <a:gd name="T16" fmla="*/ 86120 w 44"/>
                <a:gd name="T17" fmla="*/ 48581 h 44"/>
                <a:gd name="T18" fmla="*/ 48581 w 44"/>
                <a:gd name="T19" fmla="*/ 8612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4"/>
                <a:gd name="T32" fmla="*/ 44 w 44"/>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solidFill>
              <a:srgbClr val="FFFFFF"/>
            </a:solidFill>
            <a:ln w="9525" cmpd="sng">
              <a:noFill/>
              <a:bevel/>
              <a:headEnd/>
              <a:tailEnd/>
            </a:ln>
          </p:spPr>
          <p:txBody>
            <a:bodyPr/>
            <a:lstStyle/>
            <a:p>
              <a:endParaRPr lang="zh-CN" altLang="en-US"/>
            </a:p>
          </p:txBody>
        </p:sp>
        <p:sp>
          <p:nvSpPr>
            <p:cNvPr id="93" name="Freeform 112"/>
            <p:cNvSpPr>
              <a:spLocks noEditPoints="1" noChangeArrowheads="1"/>
            </p:cNvSpPr>
            <p:nvPr/>
          </p:nvSpPr>
          <p:spPr bwMode="auto">
            <a:xfrm>
              <a:off x="0" y="0"/>
              <a:ext cx="402656" cy="450303"/>
            </a:xfrm>
            <a:custGeom>
              <a:avLst/>
              <a:gdLst>
                <a:gd name="T0" fmla="*/ 347346 w 182"/>
                <a:gd name="T1" fmla="*/ 211907 h 204"/>
                <a:gd name="T2" fmla="*/ 338497 w 182"/>
                <a:gd name="T3" fmla="*/ 105954 h 204"/>
                <a:gd name="T4" fmla="*/ 172567 w 182"/>
                <a:gd name="T5" fmla="*/ 0 h 204"/>
                <a:gd name="T6" fmla="*/ 2212 w 182"/>
                <a:gd name="T7" fmla="*/ 174382 h 204"/>
                <a:gd name="T8" fmla="*/ 0 w 182"/>
                <a:gd name="T9" fmla="*/ 450303 h 204"/>
                <a:gd name="T10" fmla="*/ 250001 w 182"/>
                <a:gd name="T11" fmla="*/ 388497 h 204"/>
                <a:gd name="T12" fmla="*/ 325222 w 182"/>
                <a:gd name="T13" fmla="*/ 388497 h 204"/>
                <a:gd name="T14" fmla="*/ 325222 w 182"/>
                <a:gd name="T15" fmla="*/ 388497 h 204"/>
                <a:gd name="T16" fmla="*/ 345134 w 182"/>
                <a:gd name="T17" fmla="*/ 333313 h 204"/>
                <a:gd name="T18" fmla="*/ 323010 w 182"/>
                <a:gd name="T19" fmla="*/ 320068 h 204"/>
                <a:gd name="T20" fmla="*/ 345134 w 182"/>
                <a:gd name="T21" fmla="*/ 309032 h 204"/>
                <a:gd name="T22" fmla="*/ 342921 w 182"/>
                <a:gd name="T23" fmla="*/ 304617 h 204"/>
                <a:gd name="T24" fmla="*/ 376107 w 182"/>
                <a:gd name="T25" fmla="*/ 245018 h 204"/>
                <a:gd name="T26" fmla="*/ 137169 w 182"/>
                <a:gd name="T27" fmla="*/ 205285 h 204"/>
                <a:gd name="T28" fmla="*/ 137169 w 182"/>
                <a:gd name="T29" fmla="*/ 225152 h 204"/>
                <a:gd name="T30" fmla="*/ 119469 w 182"/>
                <a:gd name="T31" fmla="*/ 231774 h 204"/>
                <a:gd name="T32" fmla="*/ 106195 w 182"/>
                <a:gd name="T33" fmla="*/ 242810 h 204"/>
                <a:gd name="T34" fmla="*/ 88496 w 182"/>
                <a:gd name="T35" fmla="*/ 236188 h 204"/>
                <a:gd name="T36" fmla="*/ 70797 w 182"/>
                <a:gd name="T37" fmla="*/ 236188 h 204"/>
                <a:gd name="T38" fmla="*/ 61947 w 182"/>
                <a:gd name="T39" fmla="*/ 218529 h 204"/>
                <a:gd name="T40" fmla="*/ 48673 w 182"/>
                <a:gd name="T41" fmla="*/ 205285 h 204"/>
                <a:gd name="T42" fmla="*/ 57522 w 182"/>
                <a:gd name="T43" fmla="*/ 187626 h 204"/>
                <a:gd name="T44" fmla="*/ 57522 w 182"/>
                <a:gd name="T45" fmla="*/ 167760 h 204"/>
                <a:gd name="T46" fmla="*/ 75221 w 182"/>
                <a:gd name="T47" fmla="*/ 161138 h 204"/>
                <a:gd name="T48" fmla="*/ 88496 w 182"/>
                <a:gd name="T49" fmla="*/ 150101 h 204"/>
                <a:gd name="T50" fmla="*/ 106195 w 182"/>
                <a:gd name="T51" fmla="*/ 156723 h 204"/>
                <a:gd name="T52" fmla="*/ 126107 w 182"/>
                <a:gd name="T53" fmla="*/ 156723 h 204"/>
                <a:gd name="T54" fmla="*/ 132744 w 182"/>
                <a:gd name="T55" fmla="*/ 174382 h 204"/>
                <a:gd name="T56" fmla="*/ 146018 w 182"/>
                <a:gd name="T57" fmla="*/ 187626 h 204"/>
                <a:gd name="T58" fmla="*/ 300886 w 182"/>
                <a:gd name="T59" fmla="*/ 169967 h 204"/>
                <a:gd name="T60" fmla="*/ 278762 w 182"/>
                <a:gd name="T61" fmla="*/ 192041 h 204"/>
                <a:gd name="T62" fmla="*/ 267700 w 182"/>
                <a:gd name="T63" fmla="*/ 220737 h 204"/>
                <a:gd name="T64" fmla="*/ 236726 w 182"/>
                <a:gd name="T65" fmla="*/ 220737 h 204"/>
                <a:gd name="T66" fmla="*/ 207965 w 182"/>
                <a:gd name="T67" fmla="*/ 231774 h 204"/>
                <a:gd name="T68" fmla="*/ 183629 w 182"/>
                <a:gd name="T69" fmla="*/ 211907 h 204"/>
                <a:gd name="T70" fmla="*/ 154868 w 182"/>
                <a:gd name="T71" fmla="*/ 200870 h 204"/>
                <a:gd name="T72" fmla="*/ 154868 w 182"/>
                <a:gd name="T73" fmla="*/ 169967 h 204"/>
                <a:gd name="T74" fmla="*/ 141593 w 182"/>
                <a:gd name="T75" fmla="*/ 141272 h 204"/>
                <a:gd name="T76" fmla="*/ 163717 w 182"/>
                <a:gd name="T77" fmla="*/ 116990 h 204"/>
                <a:gd name="T78" fmla="*/ 174779 w 182"/>
                <a:gd name="T79" fmla="*/ 88295 h 204"/>
                <a:gd name="T80" fmla="*/ 207965 w 182"/>
                <a:gd name="T81" fmla="*/ 88295 h 204"/>
                <a:gd name="T82" fmla="*/ 236726 w 182"/>
                <a:gd name="T83" fmla="*/ 77258 h 204"/>
                <a:gd name="T84" fmla="*/ 258850 w 182"/>
                <a:gd name="T85" fmla="*/ 97124 h 204"/>
                <a:gd name="T86" fmla="*/ 287611 w 182"/>
                <a:gd name="T87" fmla="*/ 108161 h 204"/>
                <a:gd name="T88" fmla="*/ 287611 w 182"/>
                <a:gd name="T89" fmla="*/ 141272 h 204"/>
                <a:gd name="T90" fmla="*/ 300886 w 182"/>
                <a:gd name="T91" fmla="*/ 169967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2"/>
                <a:gd name="T139" fmla="*/ 0 h 204"/>
                <a:gd name="T140" fmla="*/ 182 w 182"/>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solidFill>
              <a:srgbClr val="FFFFFF"/>
            </a:solidFill>
            <a:ln w="9525" cmpd="sng">
              <a:noFill/>
              <a:bevel/>
              <a:headEnd/>
              <a:tailEnd/>
            </a:ln>
          </p:spPr>
          <p:txBody>
            <a:bodyPr/>
            <a:lstStyle/>
            <a:p>
              <a:endParaRPr lang="zh-CN" altLang="en-US"/>
            </a:p>
          </p:txBody>
        </p:sp>
      </p:grpSp>
      <p:grpSp>
        <p:nvGrpSpPr>
          <p:cNvPr id="94" name="组合 51"/>
          <p:cNvGrpSpPr>
            <a:grpSpLocks/>
          </p:cNvGrpSpPr>
          <p:nvPr/>
        </p:nvGrpSpPr>
        <p:grpSpPr bwMode="auto">
          <a:xfrm>
            <a:off x="3034527" y="3072908"/>
            <a:ext cx="269875" cy="290513"/>
            <a:chOff x="0" y="0"/>
            <a:chExt cx="466184" cy="501686"/>
          </a:xfrm>
        </p:grpSpPr>
        <p:sp>
          <p:nvSpPr>
            <p:cNvPr id="95" name="Freeform 154"/>
            <p:cNvSpPr>
              <a:spLocks noChangeArrowheads="1"/>
            </p:cNvSpPr>
            <p:nvPr/>
          </p:nvSpPr>
          <p:spPr bwMode="auto">
            <a:xfrm>
              <a:off x="141070" y="426012"/>
              <a:ext cx="50449" cy="46712"/>
            </a:xfrm>
            <a:custGeom>
              <a:avLst/>
              <a:gdLst>
                <a:gd name="T0" fmla="*/ 35095 w 23"/>
                <a:gd name="T1" fmla="*/ 0 h 21"/>
                <a:gd name="T2" fmla="*/ 35095 w 23"/>
                <a:gd name="T3" fmla="*/ 8898 h 21"/>
                <a:gd name="T4" fmla="*/ 41675 w 23"/>
                <a:gd name="T5" fmla="*/ 24468 h 21"/>
                <a:gd name="T6" fmla="*/ 21934 w 23"/>
                <a:gd name="T7" fmla="*/ 37814 h 21"/>
                <a:gd name="T8" fmla="*/ 8774 w 23"/>
                <a:gd name="T9" fmla="*/ 20019 h 21"/>
                <a:gd name="T10" fmla="*/ 13161 w 23"/>
                <a:gd name="T11" fmla="*/ 11122 h 21"/>
                <a:gd name="T12" fmla="*/ 13161 w 23"/>
                <a:gd name="T13" fmla="*/ 0 h 21"/>
                <a:gd name="T14" fmla="*/ 0 w 23"/>
                <a:gd name="T15" fmla="*/ 22244 h 21"/>
                <a:gd name="T16" fmla="*/ 24128 w 23"/>
                <a:gd name="T17" fmla="*/ 46712 h 21"/>
                <a:gd name="T18" fmla="*/ 50449 w 23"/>
                <a:gd name="T19" fmla="*/ 22244 h 21"/>
                <a:gd name="T20" fmla="*/ 35095 w 23"/>
                <a:gd name="T21" fmla="*/ 0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21"/>
                <a:gd name="T35" fmla="*/ 23 w 23"/>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21">
                  <a:moveTo>
                    <a:pt x="16" y="0"/>
                  </a:moveTo>
                  <a:cubicBezTo>
                    <a:pt x="16" y="4"/>
                    <a:pt x="16" y="4"/>
                    <a:pt x="16" y="4"/>
                  </a:cubicBezTo>
                  <a:cubicBezTo>
                    <a:pt x="18" y="5"/>
                    <a:pt x="19" y="8"/>
                    <a:pt x="19" y="11"/>
                  </a:cubicBezTo>
                  <a:cubicBezTo>
                    <a:pt x="18" y="15"/>
                    <a:pt x="15" y="18"/>
                    <a:pt x="10" y="17"/>
                  </a:cubicBezTo>
                  <a:cubicBezTo>
                    <a:pt x="6" y="17"/>
                    <a:pt x="3" y="13"/>
                    <a:pt x="4" y="9"/>
                  </a:cubicBezTo>
                  <a:cubicBezTo>
                    <a:pt x="4" y="7"/>
                    <a:pt x="5" y="6"/>
                    <a:pt x="6" y="5"/>
                  </a:cubicBezTo>
                  <a:cubicBezTo>
                    <a:pt x="6" y="0"/>
                    <a:pt x="6" y="0"/>
                    <a:pt x="6" y="0"/>
                  </a:cubicBezTo>
                  <a:cubicBezTo>
                    <a:pt x="3" y="2"/>
                    <a:pt x="0" y="6"/>
                    <a:pt x="0" y="10"/>
                  </a:cubicBezTo>
                  <a:cubicBezTo>
                    <a:pt x="0" y="16"/>
                    <a:pt x="5" y="21"/>
                    <a:pt x="11" y="21"/>
                  </a:cubicBezTo>
                  <a:cubicBezTo>
                    <a:pt x="18" y="21"/>
                    <a:pt x="23" y="16"/>
                    <a:pt x="23" y="10"/>
                  </a:cubicBezTo>
                  <a:cubicBezTo>
                    <a:pt x="23" y="5"/>
                    <a:pt x="20" y="1"/>
                    <a:pt x="16" y="0"/>
                  </a:cubicBezTo>
                  <a:close/>
                </a:path>
              </a:pathLst>
            </a:custGeom>
            <a:solidFill>
              <a:srgbClr val="000000"/>
            </a:solidFill>
            <a:ln w="9525" cmpd="sng">
              <a:noFill/>
              <a:bevel/>
              <a:headEnd/>
              <a:tailEnd/>
            </a:ln>
          </p:spPr>
          <p:txBody>
            <a:bodyPr/>
            <a:lstStyle/>
            <a:p>
              <a:endParaRPr lang="zh-CN" altLang="en-US"/>
            </a:p>
          </p:txBody>
        </p:sp>
        <p:sp>
          <p:nvSpPr>
            <p:cNvPr id="96" name="Rectangle 155"/>
            <p:cNvSpPr>
              <a:spLocks noChangeArrowheads="1"/>
            </p:cNvSpPr>
            <p:nvPr/>
          </p:nvSpPr>
          <p:spPr bwMode="auto">
            <a:xfrm>
              <a:off x="160689" y="419472"/>
              <a:ext cx="9342" cy="32698"/>
            </a:xfrm>
            <a:prstGeom prst="rect">
              <a:avLst/>
            </a:prstGeom>
            <a:solidFill>
              <a:srgbClr val="000000"/>
            </a:solidFill>
            <a:ln w="9525">
              <a:noFill/>
              <a:bevel/>
              <a:headEnd/>
              <a:tailEnd/>
            </a:ln>
          </p:spPr>
          <p:txBody>
            <a:bodyPr/>
            <a:lstStyle/>
            <a:p>
              <a:endParaRPr lang="zh-CN" altLang="zh-CN">
                <a:solidFill>
                  <a:srgbClr val="000000"/>
                </a:solidFill>
                <a:latin typeface="Calibri" pitchFamily="34" charset="0"/>
                <a:sym typeface="宋体" charset="-122"/>
              </a:endParaRPr>
            </a:p>
          </p:txBody>
        </p:sp>
        <p:sp>
          <p:nvSpPr>
            <p:cNvPr id="97" name="Freeform 156"/>
            <p:cNvSpPr>
              <a:spLocks noEditPoints="1" noChangeArrowheads="1"/>
            </p:cNvSpPr>
            <p:nvPr/>
          </p:nvSpPr>
          <p:spPr bwMode="auto">
            <a:xfrm>
              <a:off x="39238" y="81278"/>
              <a:ext cx="260652" cy="260652"/>
            </a:xfrm>
            <a:custGeom>
              <a:avLst/>
              <a:gdLst>
                <a:gd name="T0" fmla="*/ 53014 w 118"/>
                <a:gd name="T1" fmla="*/ 41969 h 118"/>
                <a:gd name="T2" fmla="*/ 41969 w 118"/>
                <a:gd name="T3" fmla="*/ 207638 h 118"/>
                <a:gd name="T4" fmla="*/ 207638 w 118"/>
                <a:gd name="T5" fmla="*/ 218683 h 118"/>
                <a:gd name="T6" fmla="*/ 218683 w 118"/>
                <a:gd name="T7" fmla="*/ 53014 h 118"/>
                <a:gd name="T8" fmla="*/ 53014 w 118"/>
                <a:gd name="T9" fmla="*/ 41969 h 118"/>
                <a:gd name="T10" fmla="*/ 141371 w 118"/>
                <a:gd name="T11" fmla="*/ 185549 h 118"/>
                <a:gd name="T12" fmla="*/ 141371 w 118"/>
                <a:gd name="T13" fmla="*/ 205429 h 118"/>
                <a:gd name="T14" fmla="*/ 123699 w 118"/>
                <a:gd name="T15" fmla="*/ 205429 h 118"/>
                <a:gd name="T16" fmla="*/ 123699 w 118"/>
                <a:gd name="T17" fmla="*/ 187758 h 118"/>
                <a:gd name="T18" fmla="*/ 90566 w 118"/>
                <a:gd name="T19" fmla="*/ 178922 h 118"/>
                <a:gd name="T20" fmla="*/ 94983 w 118"/>
                <a:gd name="T21" fmla="*/ 156833 h 118"/>
                <a:gd name="T22" fmla="*/ 128117 w 118"/>
                <a:gd name="T23" fmla="*/ 165669 h 118"/>
                <a:gd name="T24" fmla="*/ 145788 w 118"/>
                <a:gd name="T25" fmla="*/ 154624 h 118"/>
                <a:gd name="T26" fmla="*/ 125908 w 118"/>
                <a:gd name="T27" fmla="*/ 136953 h 118"/>
                <a:gd name="T28" fmla="*/ 90566 w 118"/>
                <a:gd name="T29" fmla="*/ 101610 h 118"/>
                <a:gd name="T30" fmla="*/ 123699 w 118"/>
                <a:gd name="T31" fmla="*/ 68476 h 118"/>
                <a:gd name="T32" fmla="*/ 123699 w 118"/>
                <a:gd name="T33" fmla="*/ 50805 h 118"/>
                <a:gd name="T34" fmla="*/ 141371 w 118"/>
                <a:gd name="T35" fmla="*/ 50805 h 118"/>
                <a:gd name="T36" fmla="*/ 141371 w 118"/>
                <a:gd name="T37" fmla="*/ 66267 h 118"/>
                <a:gd name="T38" fmla="*/ 170086 w 118"/>
                <a:gd name="T39" fmla="*/ 72894 h 118"/>
                <a:gd name="T40" fmla="*/ 163460 w 118"/>
                <a:gd name="T41" fmla="*/ 94983 h 118"/>
                <a:gd name="T42" fmla="*/ 136953 w 118"/>
                <a:gd name="T43" fmla="*/ 88357 h 118"/>
                <a:gd name="T44" fmla="*/ 121490 w 118"/>
                <a:gd name="T45" fmla="*/ 99401 h 118"/>
                <a:gd name="T46" fmla="*/ 143580 w 118"/>
                <a:gd name="T47" fmla="*/ 114864 h 118"/>
                <a:gd name="T48" fmla="*/ 174504 w 118"/>
                <a:gd name="T49" fmla="*/ 152415 h 118"/>
                <a:gd name="T50" fmla="*/ 141371 w 118"/>
                <a:gd name="T51" fmla="*/ 185549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8"/>
                <a:gd name="T79" fmla="*/ 0 h 118"/>
                <a:gd name="T80" fmla="*/ 118 w 118"/>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8" h="118">
                  <a:moveTo>
                    <a:pt x="24" y="19"/>
                  </a:moveTo>
                  <a:cubicBezTo>
                    <a:pt x="2" y="39"/>
                    <a:pt x="0" y="72"/>
                    <a:pt x="19" y="94"/>
                  </a:cubicBezTo>
                  <a:cubicBezTo>
                    <a:pt x="38" y="116"/>
                    <a:pt x="72" y="118"/>
                    <a:pt x="94" y="99"/>
                  </a:cubicBezTo>
                  <a:cubicBezTo>
                    <a:pt x="115" y="79"/>
                    <a:pt x="118" y="46"/>
                    <a:pt x="99" y="24"/>
                  </a:cubicBezTo>
                  <a:cubicBezTo>
                    <a:pt x="79" y="2"/>
                    <a:pt x="46" y="0"/>
                    <a:pt x="24" y="19"/>
                  </a:cubicBezTo>
                  <a:close/>
                  <a:moveTo>
                    <a:pt x="64" y="84"/>
                  </a:moveTo>
                  <a:cubicBezTo>
                    <a:pt x="64" y="93"/>
                    <a:pt x="64" y="93"/>
                    <a:pt x="64" y="93"/>
                  </a:cubicBezTo>
                  <a:cubicBezTo>
                    <a:pt x="56" y="93"/>
                    <a:pt x="56" y="93"/>
                    <a:pt x="56" y="93"/>
                  </a:cubicBezTo>
                  <a:cubicBezTo>
                    <a:pt x="56" y="85"/>
                    <a:pt x="56" y="85"/>
                    <a:pt x="56" y="85"/>
                  </a:cubicBezTo>
                  <a:cubicBezTo>
                    <a:pt x="50" y="85"/>
                    <a:pt x="44" y="83"/>
                    <a:pt x="41" y="81"/>
                  </a:cubicBezTo>
                  <a:cubicBezTo>
                    <a:pt x="43" y="71"/>
                    <a:pt x="43" y="71"/>
                    <a:pt x="43" y="71"/>
                  </a:cubicBezTo>
                  <a:cubicBezTo>
                    <a:pt x="47" y="73"/>
                    <a:pt x="52" y="75"/>
                    <a:pt x="58" y="75"/>
                  </a:cubicBezTo>
                  <a:cubicBezTo>
                    <a:pt x="63" y="75"/>
                    <a:pt x="66" y="73"/>
                    <a:pt x="66" y="70"/>
                  </a:cubicBezTo>
                  <a:cubicBezTo>
                    <a:pt x="66" y="66"/>
                    <a:pt x="63" y="64"/>
                    <a:pt x="57" y="62"/>
                  </a:cubicBezTo>
                  <a:cubicBezTo>
                    <a:pt x="48" y="59"/>
                    <a:pt x="41" y="55"/>
                    <a:pt x="41" y="46"/>
                  </a:cubicBezTo>
                  <a:cubicBezTo>
                    <a:pt x="41" y="39"/>
                    <a:pt x="47" y="33"/>
                    <a:pt x="56" y="31"/>
                  </a:cubicBezTo>
                  <a:cubicBezTo>
                    <a:pt x="56" y="23"/>
                    <a:pt x="56" y="23"/>
                    <a:pt x="56" y="23"/>
                  </a:cubicBezTo>
                  <a:cubicBezTo>
                    <a:pt x="64" y="23"/>
                    <a:pt x="64" y="23"/>
                    <a:pt x="64" y="23"/>
                  </a:cubicBezTo>
                  <a:cubicBezTo>
                    <a:pt x="64" y="30"/>
                    <a:pt x="64" y="30"/>
                    <a:pt x="64" y="30"/>
                  </a:cubicBezTo>
                  <a:cubicBezTo>
                    <a:pt x="70" y="30"/>
                    <a:pt x="74" y="32"/>
                    <a:pt x="77" y="33"/>
                  </a:cubicBezTo>
                  <a:cubicBezTo>
                    <a:pt x="74" y="43"/>
                    <a:pt x="74" y="43"/>
                    <a:pt x="74" y="43"/>
                  </a:cubicBezTo>
                  <a:cubicBezTo>
                    <a:pt x="72" y="42"/>
                    <a:pt x="68" y="40"/>
                    <a:pt x="62" y="40"/>
                  </a:cubicBezTo>
                  <a:cubicBezTo>
                    <a:pt x="56" y="40"/>
                    <a:pt x="55" y="42"/>
                    <a:pt x="55" y="45"/>
                  </a:cubicBezTo>
                  <a:cubicBezTo>
                    <a:pt x="55" y="48"/>
                    <a:pt x="58" y="50"/>
                    <a:pt x="65" y="52"/>
                  </a:cubicBezTo>
                  <a:cubicBezTo>
                    <a:pt x="75" y="56"/>
                    <a:pt x="79" y="61"/>
                    <a:pt x="79" y="69"/>
                  </a:cubicBezTo>
                  <a:cubicBezTo>
                    <a:pt x="79" y="76"/>
                    <a:pt x="74" y="83"/>
                    <a:pt x="64" y="84"/>
                  </a:cubicBezTo>
                  <a:close/>
                </a:path>
              </a:pathLst>
            </a:custGeom>
            <a:solidFill>
              <a:srgbClr val="000000"/>
            </a:solidFill>
            <a:ln w="9525" cmpd="sng">
              <a:noFill/>
              <a:bevel/>
              <a:headEnd/>
              <a:tailEnd/>
            </a:ln>
          </p:spPr>
          <p:txBody>
            <a:bodyPr/>
            <a:lstStyle/>
            <a:p>
              <a:endParaRPr lang="zh-CN" altLang="en-US"/>
            </a:p>
          </p:txBody>
        </p:sp>
        <p:sp>
          <p:nvSpPr>
            <p:cNvPr id="98" name="Freeform 157"/>
            <p:cNvSpPr>
              <a:spLocks noEditPoints="1" noChangeArrowheads="1"/>
            </p:cNvSpPr>
            <p:nvPr/>
          </p:nvSpPr>
          <p:spPr bwMode="auto">
            <a:xfrm>
              <a:off x="0" y="0"/>
              <a:ext cx="338194" cy="501686"/>
            </a:xfrm>
            <a:custGeom>
              <a:avLst/>
              <a:gdLst>
                <a:gd name="T0" fmla="*/ 305038 w 153"/>
                <a:gd name="T1" fmla="*/ 391183 h 227"/>
                <a:gd name="T2" fmla="*/ 35367 w 153"/>
                <a:gd name="T3" fmla="*/ 391183 h 227"/>
                <a:gd name="T4" fmla="*/ 35367 w 153"/>
                <a:gd name="T5" fmla="*/ 35361 h 227"/>
                <a:gd name="T6" fmla="*/ 305038 w 153"/>
                <a:gd name="T7" fmla="*/ 35361 h 227"/>
                <a:gd name="T8" fmla="*/ 305038 w 153"/>
                <a:gd name="T9" fmla="*/ 227637 h 227"/>
                <a:gd name="T10" fmla="*/ 307248 w 153"/>
                <a:gd name="T11" fmla="*/ 225427 h 227"/>
                <a:gd name="T12" fmla="*/ 338194 w 153"/>
                <a:gd name="T13" fmla="*/ 207747 h 227"/>
                <a:gd name="T14" fmla="*/ 338194 w 153"/>
                <a:gd name="T15" fmla="*/ 28731 h 227"/>
                <a:gd name="T16" fmla="*/ 311669 w 153"/>
                <a:gd name="T17" fmla="*/ 0 h 227"/>
                <a:gd name="T18" fmla="*/ 26525 w 153"/>
                <a:gd name="T19" fmla="*/ 0 h 227"/>
                <a:gd name="T20" fmla="*/ 0 w 153"/>
                <a:gd name="T21" fmla="*/ 28731 h 227"/>
                <a:gd name="T22" fmla="*/ 0 w 153"/>
                <a:gd name="T23" fmla="*/ 475165 h 227"/>
                <a:gd name="T24" fmla="*/ 26525 w 153"/>
                <a:gd name="T25" fmla="*/ 501686 h 227"/>
                <a:gd name="T26" fmla="*/ 311669 w 153"/>
                <a:gd name="T27" fmla="*/ 501686 h 227"/>
                <a:gd name="T28" fmla="*/ 338194 w 153"/>
                <a:gd name="T29" fmla="*/ 475165 h 227"/>
                <a:gd name="T30" fmla="*/ 338194 w 153"/>
                <a:gd name="T31" fmla="*/ 388972 h 227"/>
                <a:gd name="T32" fmla="*/ 305038 w 153"/>
                <a:gd name="T33" fmla="*/ 366872 h 227"/>
                <a:gd name="T34" fmla="*/ 305038 w 153"/>
                <a:gd name="T35" fmla="*/ 391183 h 227"/>
                <a:gd name="T36" fmla="*/ 165781 w 153"/>
                <a:gd name="T37" fmla="*/ 488426 h 227"/>
                <a:gd name="T38" fmla="*/ 123783 w 153"/>
                <a:gd name="T39" fmla="*/ 444224 h 227"/>
                <a:gd name="T40" fmla="*/ 165781 w 153"/>
                <a:gd name="T41" fmla="*/ 402233 h 227"/>
                <a:gd name="T42" fmla="*/ 209990 w 153"/>
                <a:gd name="T43" fmla="*/ 444224 h 227"/>
                <a:gd name="T44" fmla="*/ 165781 w 153"/>
                <a:gd name="T45" fmla="*/ 488426 h 2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3"/>
                <a:gd name="T70" fmla="*/ 0 h 227"/>
                <a:gd name="T71" fmla="*/ 153 w 153"/>
                <a:gd name="T72" fmla="*/ 227 h 2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3" h="227">
                  <a:moveTo>
                    <a:pt x="138" y="177"/>
                  </a:moveTo>
                  <a:cubicBezTo>
                    <a:pt x="16" y="177"/>
                    <a:pt x="16" y="177"/>
                    <a:pt x="16" y="177"/>
                  </a:cubicBezTo>
                  <a:cubicBezTo>
                    <a:pt x="16" y="16"/>
                    <a:pt x="16" y="16"/>
                    <a:pt x="16" y="16"/>
                  </a:cubicBezTo>
                  <a:cubicBezTo>
                    <a:pt x="138" y="16"/>
                    <a:pt x="138" y="16"/>
                    <a:pt x="138" y="16"/>
                  </a:cubicBezTo>
                  <a:cubicBezTo>
                    <a:pt x="138" y="103"/>
                    <a:pt x="138" y="103"/>
                    <a:pt x="138" y="103"/>
                  </a:cubicBezTo>
                  <a:cubicBezTo>
                    <a:pt x="138" y="103"/>
                    <a:pt x="139" y="102"/>
                    <a:pt x="139" y="102"/>
                  </a:cubicBezTo>
                  <a:cubicBezTo>
                    <a:pt x="144" y="98"/>
                    <a:pt x="148" y="95"/>
                    <a:pt x="153" y="94"/>
                  </a:cubicBezTo>
                  <a:cubicBezTo>
                    <a:pt x="153" y="13"/>
                    <a:pt x="153" y="13"/>
                    <a:pt x="153" y="13"/>
                  </a:cubicBezTo>
                  <a:cubicBezTo>
                    <a:pt x="153" y="6"/>
                    <a:pt x="148" y="0"/>
                    <a:pt x="141" y="0"/>
                  </a:cubicBezTo>
                  <a:cubicBezTo>
                    <a:pt x="12" y="0"/>
                    <a:pt x="12" y="0"/>
                    <a:pt x="12" y="0"/>
                  </a:cubicBezTo>
                  <a:cubicBezTo>
                    <a:pt x="6" y="0"/>
                    <a:pt x="0" y="6"/>
                    <a:pt x="0" y="13"/>
                  </a:cubicBezTo>
                  <a:cubicBezTo>
                    <a:pt x="0" y="215"/>
                    <a:pt x="0" y="215"/>
                    <a:pt x="0" y="215"/>
                  </a:cubicBezTo>
                  <a:cubicBezTo>
                    <a:pt x="0" y="222"/>
                    <a:pt x="6" y="227"/>
                    <a:pt x="12" y="227"/>
                  </a:cubicBezTo>
                  <a:cubicBezTo>
                    <a:pt x="141" y="227"/>
                    <a:pt x="141" y="227"/>
                    <a:pt x="141" y="227"/>
                  </a:cubicBezTo>
                  <a:cubicBezTo>
                    <a:pt x="148" y="227"/>
                    <a:pt x="153" y="222"/>
                    <a:pt x="153" y="215"/>
                  </a:cubicBezTo>
                  <a:cubicBezTo>
                    <a:pt x="153" y="176"/>
                    <a:pt x="153" y="176"/>
                    <a:pt x="153" y="176"/>
                  </a:cubicBezTo>
                  <a:cubicBezTo>
                    <a:pt x="148" y="174"/>
                    <a:pt x="142" y="170"/>
                    <a:pt x="138" y="166"/>
                  </a:cubicBezTo>
                  <a:lnTo>
                    <a:pt x="138" y="177"/>
                  </a:lnTo>
                  <a:close/>
                  <a:moveTo>
                    <a:pt x="75" y="221"/>
                  </a:moveTo>
                  <a:cubicBezTo>
                    <a:pt x="65" y="221"/>
                    <a:pt x="56" y="212"/>
                    <a:pt x="56" y="201"/>
                  </a:cubicBezTo>
                  <a:cubicBezTo>
                    <a:pt x="56" y="191"/>
                    <a:pt x="65" y="182"/>
                    <a:pt x="75" y="182"/>
                  </a:cubicBezTo>
                  <a:cubicBezTo>
                    <a:pt x="86" y="182"/>
                    <a:pt x="95" y="191"/>
                    <a:pt x="95" y="201"/>
                  </a:cubicBezTo>
                  <a:cubicBezTo>
                    <a:pt x="95" y="212"/>
                    <a:pt x="86" y="221"/>
                    <a:pt x="75" y="221"/>
                  </a:cubicBezTo>
                  <a:close/>
                </a:path>
              </a:pathLst>
            </a:custGeom>
            <a:solidFill>
              <a:srgbClr val="000000"/>
            </a:solidFill>
            <a:ln w="9525" cmpd="sng">
              <a:noFill/>
              <a:bevel/>
              <a:headEnd/>
              <a:tailEnd/>
            </a:ln>
          </p:spPr>
          <p:txBody>
            <a:bodyPr/>
            <a:lstStyle/>
            <a:p>
              <a:endParaRPr lang="zh-CN" altLang="en-US"/>
            </a:p>
          </p:txBody>
        </p:sp>
        <p:sp>
          <p:nvSpPr>
            <p:cNvPr id="99" name="Freeform 158"/>
            <p:cNvSpPr>
              <a:spLocks noEditPoints="1" noChangeArrowheads="1"/>
            </p:cNvSpPr>
            <p:nvPr/>
          </p:nvSpPr>
          <p:spPr bwMode="auto">
            <a:xfrm>
              <a:off x="275600" y="202729"/>
              <a:ext cx="190584" cy="190584"/>
            </a:xfrm>
            <a:custGeom>
              <a:avLst/>
              <a:gdLst>
                <a:gd name="T0" fmla="*/ 159559 w 86"/>
                <a:gd name="T1" fmla="*/ 37674 h 86"/>
                <a:gd name="T2" fmla="*/ 39890 w 86"/>
                <a:gd name="T3" fmla="*/ 31025 h 86"/>
                <a:gd name="T4" fmla="*/ 31025 w 86"/>
                <a:gd name="T5" fmla="*/ 150694 h 86"/>
                <a:gd name="T6" fmla="*/ 152910 w 86"/>
                <a:gd name="T7" fmla="*/ 159559 h 86"/>
                <a:gd name="T8" fmla="*/ 159559 w 86"/>
                <a:gd name="T9" fmla="*/ 37674 h 86"/>
                <a:gd name="T10" fmla="*/ 101940 w 86"/>
                <a:gd name="T11" fmla="*/ 139614 h 86"/>
                <a:gd name="T12" fmla="*/ 101940 w 86"/>
                <a:gd name="T13" fmla="*/ 155127 h 86"/>
                <a:gd name="T14" fmla="*/ 88644 w 86"/>
                <a:gd name="T15" fmla="*/ 155127 h 86"/>
                <a:gd name="T16" fmla="*/ 88644 w 86"/>
                <a:gd name="T17" fmla="*/ 141830 h 86"/>
                <a:gd name="T18" fmla="*/ 62051 w 86"/>
                <a:gd name="T19" fmla="*/ 135182 h 86"/>
                <a:gd name="T20" fmla="*/ 66483 w 86"/>
                <a:gd name="T21" fmla="*/ 117453 h 86"/>
                <a:gd name="T22" fmla="*/ 90860 w 86"/>
                <a:gd name="T23" fmla="*/ 124101 h 86"/>
                <a:gd name="T24" fmla="*/ 106372 w 86"/>
                <a:gd name="T25" fmla="*/ 115237 h 86"/>
                <a:gd name="T26" fmla="*/ 90860 w 86"/>
                <a:gd name="T27" fmla="*/ 101940 h 86"/>
                <a:gd name="T28" fmla="*/ 64267 w 86"/>
                <a:gd name="T29" fmla="*/ 75347 h 86"/>
                <a:gd name="T30" fmla="*/ 88644 w 86"/>
                <a:gd name="T31" fmla="*/ 48754 h 86"/>
                <a:gd name="T32" fmla="*/ 88644 w 86"/>
                <a:gd name="T33" fmla="*/ 33241 h 86"/>
                <a:gd name="T34" fmla="*/ 104156 w 86"/>
                <a:gd name="T35" fmla="*/ 33241 h 86"/>
                <a:gd name="T36" fmla="*/ 104156 w 86"/>
                <a:gd name="T37" fmla="*/ 46538 h 86"/>
                <a:gd name="T38" fmla="*/ 124101 w 86"/>
                <a:gd name="T39" fmla="*/ 50970 h 86"/>
                <a:gd name="T40" fmla="*/ 119669 w 86"/>
                <a:gd name="T41" fmla="*/ 68699 h 86"/>
                <a:gd name="T42" fmla="*/ 99724 w 86"/>
                <a:gd name="T43" fmla="*/ 64267 h 86"/>
                <a:gd name="T44" fmla="*/ 86428 w 86"/>
                <a:gd name="T45" fmla="*/ 70915 h 86"/>
                <a:gd name="T46" fmla="*/ 104156 w 86"/>
                <a:gd name="T47" fmla="*/ 84212 h 86"/>
                <a:gd name="T48" fmla="*/ 128533 w 86"/>
                <a:gd name="T49" fmla="*/ 113021 h 86"/>
                <a:gd name="T50" fmla="*/ 101940 w 86"/>
                <a:gd name="T51" fmla="*/ 139614 h 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6"/>
                <a:gd name="T79" fmla="*/ 0 h 86"/>
                <a:gd name="T80" fmla="*/ 86 w 86"/>
                <a:gd name="T81" fmla="*/ 86 h 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6" h="86">
                  <a:moveTo>
                    <a:pt x="72" y="17"/>
                  </a:moveTo>
                  <a:cubicBezTo>
                    <a:pt x="58" y="1"/>
                    <a:pt x="34" y="0"/>
                    <a:pt x="18" y="14"/>
                  </a:cubicBezTo>
                  <a:cubicBezTo>
                    <a:pt x="2" y="28"/>
                    <a:pt x="0" y="52"/>
                    <a:pt x="14" y="68"/>
                  </a:cubicBezTo>
                  <a:cubicBezTo>
                    <a:pt x="28" y="84"/>
                    <a:pt x="53" y="86"/>
                    <a:pt x="69" y="72"/>
                  </a:cubicBezTo>
                  <a:cubicBezTo>
                    <a:pt x="85" y="58"/>
                    <a:pt x="86" y="33"/>
                    <a:pt x="72" y="17"/>
                  </a:cubicBezTo>
                  <a:close/>
                  <a:moveTo>
                    <a:pt x="46" y="63"/>
                  </a:moveTo>
                  <a:cubicBezTo>
                    <a:pt x="46" y="70"/>
                    <a:pt x="46" y="70"/>
                    <a:pt x="46" y="70"/>
                  </a:cubicBezTo>
                  <a:cubicBezTo>
                    <a:pt x="40" y="70"/>
                    <a:pt x="40" y="70"/>
                    <a:pt x="40" y="70"/>
                  </a:cubicBezTo>
                  <a:cubicBezTo>
                    <a:pt x="40" y="64"/>
                    <a:pt x="40" y="64"/>
                    <a:pt x="40" y="64"/>
                  </a:cubicBezTo>
                  <a:cubicBezTo>
                    <a:pt x="35" y="64"/>
                    <a:pt x="31" y="62"/>
                    <a:pt x="28" y="61"/>
                  </a:cubicBezTo>
                  <a:cubicBezTo>
                    <a:pt x="30" y="53"/>
                    <a:pt x="30" y="53"/>
                    <a:pt x="30" y="53"/>
                  </a:cubicBezTo>
                  <a:cubicBezTo>
                    <a:pt x="33" y="55"/>
                    <a:pt x="37" y="56"/>
                    <a:pt x="41" y="56"/>
                  </a:cubicBezTo>
                  <a:cubicBezTo>
                    <a:pt x="45" y="56"/>
                    <a:pt x="48" y="54"/>
                    <a:pt x="48" y="52"/>
                  </a:cubicBezTo>
                  <a:cubicBezTo>
                    <a:pt x="48" y="49"/>
                    <a:pt x="46" y="48"/>
                    <a:pt x="41" y="46"/>
                  </a:cubicBezTo>
                  <a:cubicBezTo>
                    <a:pt x="34" y="44"/>
                    <a:pt x="29" y="40"/>
                    <a:pt x="29" y="34"/>
                  </a:cubicBezTo>
                  <a:cubicBezTo>
                    <a:pt x="29" y="28"/>
                    <a:pt x="33" y="23"/>
                    <a:pt x="40" y="22"/>
                  </a:cubicBezTo>
                  <a:cubicBezTo>
                    <a:pt x="40" y="15"/>
                    <a:pt x="40" y="15"/>
                    <a:pt x="40" y="15"/>
                  </a:cubicBezTo>
                  <a:cubicBezTo>
                    <a:pt x="47" y="15"/>
                    <a:pt x="47" y="15"/>
                    <a:pt x="47" y="15"/>
                  </a:cubicBezTo>
                  <a:cubicBezTo>
                    <a:pt x="47" y="21"/>
                    <a:pt x="47" y="21"/>
                    <a:pt x="47" y="21"/>
                  </a:cubicBezTo>
                  <a:cubicBezTo>
                    <a:pt x="51" y="21"/>
                    <a:pt x="54" y="22"/>
                    <a:pt x="56" y="23"/>
                  </a:cubicBezTo>
                  <a:cubicBezTo>
                    <a:pt x="54" y="31"/>
                    <a:pt x="54" y="31"/>
                    <a:pt x="54" y="31"/>
                  </a:cubicBezTo>
                  <a:cubicBezTo>
                    <a:pt x="53" y="30"/>
                    <a:pt x="50" y="29"/>
                    <a:pt x="45" y="29"/>
                  </a:cubicBezTo>
                  <a:cubicBezTo>
                    <a:pt x="40" y="29"/>
                    <a:pt x="39" y="31"/>
                    <a:pt x="39" y="32"/>
                  </a:cubicBezTo>
                  <a:cubicBezTo>
                    <a:pt x="39" y="35"/>
                    <a:pt x="41" y="36"/>
                    <a:pt x="47" y="38"/>
                  </a:cubicBezTo>
                  <a:cubicBezTo>
                    <a:pt x="55" y="41"/>
                    <a:pt x="58" y="45"/>
                    <a:pt x="58" y="51"/>
                  </a:cubicBezTo>
                  <a:cubicBezTo>
                    <a:pt x="58" y="57"/>
                    <a:pt x="54" y="62"/>
                    <a:pt x="46" y="63"/>
                  </a:cubicBezTo>
                  <a:close/>
                </a:path>
              </a:pathLst>
            </a:custGeom>
            <a:solidFill>
              <a:srgbClr val="000000"/>
            </a:solidFill>
            <a:ln w="9525" cmpd="sng">
              <a:noFill/>
              <a:bevel/>
              <a:headEnd/>
              <a:tailEnd/>
            </a:ln>
          </p:spPr>
          <p:txBody>
            <a:bodyPr/>
            <a:lstStyle/>
            <a:p>
              <a:endParaRPr lang="zh-CN" altLang="en-US"/>
            </a:p>
          </p:txBody>
        </p:sp>
      </p:grpSp>
      <p:sp>
        <p:nvSpPr>
          <p:cNvPr id="100" name="文本框 12"/>
          <p:cNvSpPr>
            <a:spLocks noChangeArrowheads="1"/>
          </p:cNvSpPr>
          <p:nvPr/>
        </p:nvSpPr>
        <p:spPr bwMode="auto">
          <a:xfrm>
            <a:off x="986027" y="4162339"/>
            <a:ext cx="1425390" cy="338554"/>
          </a:xfrm>
          <a:prstGeom prst="rect">
            <a:avLst/>
          </a:prstGeom>
          <a:noFill/>
          <a:ln w="9525">
            <a:noFill/>
            <a:miter lim="800000"/>
            <a:headEnd/>
            <a:tailEnd/>
          </a:ln>
        </p:spPr>
        <p:txBody>
          <a:bodyPr wrap="square">
            <a:spAutoFit/>
          </a:bodyPr>
          <a:lstStyle/>
          <a:p>
            <a:r>
              <a:rPr lang="zh-CN" altLang="en-US" sz="1600" b="1" dirty="0" smtClean="0">
                <a:solidFill>
                  <a:srgbClr val="262626"/>
                </a:solidFill>
                <a:latin typeface="微软雅黑" pitchFamily="34" charset="-122"/>
                <a:ea typeface="微软雅黑" pitchFamily="34" charset="-122"/>
                <a:sym typeface="方正姚体" pitchFamily="2" charset="-122"/>
              </a:rPr>
              <a:t>文字识别</a:t>
            </a:r>
            <a:endParaRPr lang="zh-CN" altLang="en-US" sz="1400" dirty="0">
              <a:solidFill>
                <a:srgbClr val="262626"/>
              </a:solidFill>
              <a:latin typeface="微软雅黑" pitchFamily="34" charset="-122"/>
              <a:ea typeface="微软雅黑" pitchFamily="34" charset="-122"/>
              <a:sym typeface="微软雅黑" pitchFamily="34" charset="-122"/>
            </a:endParaRPr>
          </a:p>
        </p:txBody>
      </p:sp>
      <p:sp>
        <p:nvSpPr>
          <p:cNvPr id="101" name="文本框 12"/>
          <p:cNvSpPr>
            <a:spLocks noChangeArrowheads="1"/>
          </p:cNvSpPr>
          <p:nvPr/>
        </p:nvSpPr>
        <p:spPr bwMode="auto">
          <a:xfrm>
            <a:off x="3504123" y="4197293"/>
            <a:ext cx="1425390" cy="338554"/>
          </a:xfrm>
          <a:prstGeom prst="rect">
            <a:avLst/>
          </a:prstGeom>
          <a:noFill/>
          <a:ln w="9525">
            <a:noFill/>
            <a:miter lim="800000"/>
            <a:headEnd/>
            <a:tailEnd/>
          </a:ln>
        </p:spPr>
        <p:txBody>
          <a:bodyPr wrap="square">
            <a:spAutoFit/>
          </a:bodyPr>
          <a:lstStyle/>
          <a:p>
            <a:r>
              <a:rPr lang="zh-CN" altLang="en-US" sz="1600" b="1" dirty="0" smtClean="0">
                <a:solidFill>
                  <a:srgbClr val="262626"/>
                </a:solidFill>
                <a:latin typeface="微软雅黑" pitchFamily="34" charset="-122"/>
                <a:ea typeface="微软雅黑" pitchFamily="34" charset="-122"/>
                <a:sym typeface="方正姚体" pitchFamily="2" charset="-122"/>
              </a:rPr>
              <a:t>图像识别</a:t>
            </a:r>
            <a:endParaRPr lang="zh-CN" altLang="en-US" sz="1400" dirty="0">
              <a:solidFill>
                <a:srgbClr val="262626"/>
              </a:solidFill>
              <a:latin typeface="微软雅黑" pitchFamily="34" charset="-122"/>
              <a:ea typeface="微软雅黑" pitchFamily="34" charset="-122"/>
              <a:sym typeface="微软雅黑" pitchFamily="34" charset="-122"/>
            </a:endParaRPr>
          </a:p>
        </p:txBody>
      </p:sp>
      <p:sp>
        <p:nvSpPr>
          <p:cNvPr id="102" name="文本框 12"/>
          <p:cNvSpPr>
            <a:spLocks noChangeArrowheads="1"/>
          </p:cNvSpPr>
          <p:nvPr/>
        </p:nvSpPr>
        <p:spPr bwMode="auto">
          <a:xfrm>
            <a:off x="3494337" y="3029825"/>
            <a:ext cx="1425390" cy="338554"/>
          </a:xfrm>
          <a:prstGeom prst="rect">
            <a:avLst/>
          </a:prstGeom>
          <a:noFill/>
          <a:ln w="9525">
            <a:noFill/>
            <a:miter lim="800000"/>
            <a:headEnd/>
            <a:tailEnd/>
          </a:ln>
        </p:spPr>
        <p:txBody>
          <a:bodyPr wrap="square">
            <a:spAutoFit/>
          </a:bodyPr>
          <a:lstStyle/>
          <a:p>
            <a:r>
              <a:rPr lang="zh-CN" altLang="en-US" sz="1600" b="1" dirty="0" smtClean="0">
                <a:solidFill>
                  <a:srgbClr val="262626"/>
                </a:solidFill>
                <a:latin typeface="微软雅黑" pitchFamily="34" charset="-122"/>
                <a:ea typeface="微软雅黑" pitchFamily="34" charset="-122"/>
                <a:sym typeface="方正姚体" pitchFamily="2" charset="-122"/>
              </a:rPr>
              <a:t>知识理解</a:t>
            </a:r>
            <a:endParaRPr lang="zh-CN" altLang="en-US" sz="1400" dirty="0">
              <a:solidFill>
                <a:srgbClr val="262626"/>
              </a:solidFill>
              <a:latin typeface="微软雅黑" pitchFamily="34" charset="-122"/>
              <a:ea typeface="微软雅黑" pitchFamily="34" charset="-122"/>
              <a:sym typeface="微软雅黑" pitchFamily="34" charset="-122"/>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
          <p:cNvSpPr>
            <a:spLocks noGrp="1"/>
          </p:cNvSpPr>
          <p:nvPr>
            <p:ph idx="1"/>
          </p:nvPr>
        </p:nvSpPr>
        <p:spPr>
          <a:xfrm>
            <a:off x="135924" y="815703"/>
            <a:ext cx="4947804" cy="1793273"/>
          </a:xfrm>
        </p:spPr>
        <p:txBody>
          <a:bodyPr>
            <a:normAutofit lnSpcReduction="10000"/>
          </a:bodyPr>
          <a:lstStyle/>
          <a:p>
            <a:r>
              <a:rPr lang="zh-CN" altLang="en-US" b="1" dirty="0" smtClean="0">
                <a:latin typeface="微软雅黑" pitchFamily="34" charset="-122"/>
                <a:ea typeface="微软雅黑" pitchFamily="34" charset="-122"/>
              </a:rPr>
              <a:t>人工智能</a:t>
            </a:r>
            <a:r>
              <a:rPr lang="zh-CN" altLang="en-US" dirty="0" smtClean="0">
                <a:latin typeface="微软雅黑" pitchFamily="34" charset="-122"/>
                <a:ea typeface="微软雅黑" pitchFamily="34" charset="-122"/>
              </a:rPr>
              <a:t>：</a:t>
            </a:r>
            <a:r>
              <a:rPr lang="zh-CN" altLang="en-US" b="1" dirty="0" smtClean="0"/>
              <a:t> 高质量的实验</a:t>
            </a:r>
            <a:r>
              <a:rPr lang="en-US" altLang="zh-CN" b="1" dirty="0" smtClean="0"/>
              <a:t>/</a:t>
            </a:r>
            <a:r>
              <a:rPr lang="zh-CN" altLang="en-US" b="1" dirty="0" smtClean="0"/>
              <a:t>实</a:t>
            </a:r>
            <a:r>
              <a:rPr lang="zh-CN" altLang="en-US" b="1" smtClean="0"/>
              <a:t>训资源</a:t>
            </a:r>
            <a:endParaRPr lang="en-US" altLang="zh-CN" b="1" smtClean="0"/>
          </a:p>
          <a:p>
            <a:endParaRPr lang="en-US" altLang="zh-CN" sz="900" b="1" smtClean="0"/>
          </a:p>
          <a:p>
            <a:pPr lvl="1">
              <a:buFont typeface="Wingdings" pitchFamily="2" charset="2"/>
              <a:buChar char="Ø"/>
            </a:pPr>
            <a:r>
              <a:rPr lang="zh-CN" altLang="en-US" sz="1400" smtClean="0">
                <a:latin typeface="微软雅黑" pitchFamily="34" charset="-122"/>
                <a:ea typeface="微软雅黑" pitchFamily="34" charset="-122"/>
              </a:rPr>
              <a:t>  源自科研项目的高质量案例资源</a:t>
            </a:r>
            <a:endParaRPr lang="en-US" altLang="zh-CN" sz="1400" smtClean="0">
              <a:latin typeface="微软雅黑" pitchFamily="34" charset="-122"/>
              <a:ea typeface="微软雅黑" pitchFamily="34" charset="-122"/>
            </a:endParaRPr>
          </a:p>
          <a:p>
            <a:pPr lvl="1">
              <a:buFont typeface="Wingdings" pitchFamily="2" charset="2"/>
              <a:buChar char="Ø"/>
            </a:pPr>
            <a:r>
              <a:rPr lang="en-US" altLang="zh-CN" sz="1400" smtClean="0">
                <a:latin typeface="微软雅黑" pitchFamily="34" charset="-122"/>
                <a:ea typeface="微软雅黑" pitchFamily="34" charset="-122"/>
              </a:rPr>
              <a:t>  </a:t>
            </a:r>
            <a:r>
              <a:rPr lang="zh-CN" altLang="en-US" sz="1400" smtClean="0">
                <a:latin typeface="微软雅黑" pitchFamily="34" charset="-122"/>
                <a:ea typeface="微软雅黑" pitchFamily="34" charset="-122"/>
              </a:rPr>
              <a:t>北航</a:t>
            </a:r>
            <a:r>
              <a:rPr lang="en-US" altLang="zh-CN" sz="1400" smtClean="0">
                <a:latin typeface="微软雅黑" pitchFamily="34" charset="-122"/>
                <a:ea typeface="微软雅黑" pitchFamily="34" charset="-122"/>
              </a:rPr>
              <a:t>+</a:t>
            </a:r>
            <a:r>
              <a:rPr lang="zh-CN" altLang="en-US" sz="1400" smtClean="0">
                <a:latin typeface="微软雅黑" pitchFamily="34" charset="-122"/>
                <a:ea typeface="微软雅黑" pitchFamily="34" charset="-122"/>
              </a:rPr>
              <a:t>国防科大</a:t>
            </a:r>
            <a:endParaRPr lang="en-US" altLang="zh-CN" sz="1400" smtClean="0">
              <a:latin typeface="微软雅黑" pitchFamily="34" charset="-122"/>
              <a:ea typeface="微软雅黑" pitchFamily="34" charset="-122"/>
            </a:endParaRPr>
          </a:p>
          <a:p>
            <a:pPr lvl="1">
              <a:buFont typeface="Wingdings" pitchFamily="2" charset="2"/>
              <a:buChar char="Ø"/>
            </a:pPr>
            <a:r>
              <a:rPr lang="en-US" altLang="zh-CN" sz="1400" smtClean="0">
                <a:latin typeface="微软雅黑" pitchFamily="34" charset="-122"/>
                <a:ea typeface="微软雅黑" pitchFamily="34" charset="-122"/>
              </a:rPr>
              <a:t>  </a:t>
            </a:r>
            <a:r>
              <a:rPr lang="zh-CN" altLang="en-US" sz="1400" smtClean="0">
                <a:latin typeface="微软雅黑" pitchFamily="34" charset="-122"/>
                <a:ea typeface="微软雅黑" pitchFamily="34" charset="-122"/>
              </a:rPr>
              <a:t>资源动态更新</a:t>
            </a:r>
            <a:endParaRPr lang="en-US" altLang="zh-CN" sz="1400" smtClean="0">
              <a:latin typeface="微软雅黑" pitchFamily="34" charset="-122"/>
              <a:ea typeface="微软雅黑" pitchFamily="34" charset="-122"/>
            </a:endParaRPr>
          </a:p>
          <a:p>
            <a:pPr lvl="1">
              <a:buFont typeface="Wingdings" pitchFamily="2" charset="2"/>
              <a:buChar char="Ø"/>
            </a:pPr>
            <a:r>
              <a:rPr lang="en-US" altLang="zh-CN" sz="1400" smtClean="0">
                <a:latin typeface="微软雅黑" pitchFamily="34" charset="-122"/>
                <a:ea typeface="微软雅黑" pitchFamily="34" charset="-122"/>
              </a:rPr>
              <a:t>  </a:t>
            </a:r>
            <a:r>
              <a:rPr lang="zh-CN" altLang="en-US" sz="1400" smtClean="0">
                <a:latin typeface="微软雅黑" pitchFamily="34" charset="-122"/>
                <a:ea typeface="微软雅黑" pitchFamily="34" charset="-122"/>
              </a:rPr>
              <a:t>适合教学</a:t>
            </a:r>
            <a:endParaRPr lang="en-US" altLang="zh-CN" sz="1400" smtClean="0">
              <a:latin typeface="微软雅黑" pitchFamily="34" charset="-122"/>
              <a:ea typeface="微软雅黑" pitchFamily="34" charset="-122"/>
            </a:endParaRPr>
          </a:p>
          <a:p>
            <a:pPr lvl="1">
              <a:buFont typeface="Wingdings" pitchFamily="2" charset="2"/>
              <a:buChar char="Ø"/>
            </a:pPr>
            <a:r>
              <a:rPr lang="en-US" altLang="zh-CN" sz="1400" smtClean="0">
                <a:latin typeface="微软雅黑" pitchFamily="34" charset="-122"/>
                <a:ea typeface="微软雅黑" pitchFamily="34" charset="-122"/>
              </a:rPr>
              <a:t>  </a:t>
            </a:r>
            <a:r>
              <a:rPr lang="zh-CN" altLang="en-US" sz="1400" smtClean="0">
                <a:latin typeface="微软雅黑" pitchFamily="34" charset="-122"/>
                <a:ea typeface="微软雅黑" pitchFamily="34" charset="-122"/>
              </a:rPr>
              <a:t>对接双创活动：创新、创业</a:t>
            </a:r>
            <a:endParaRPr lang="en-US" altLang="zh-CN" dirty="0" smtClean="0">
              <a:latin typeface="微软雅黑" pitchFamily="34" charset="-122"/>
              <a:ea typeface="微软雅黑" pitchFamily="34" charset="-122"/>
            </a:endParaRPr>
          </a:p>
        </p:txBody>
      </p:sp>
      <p:sp>
        <p:nvSpPr>
          <p:cNvPr id="6"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平台：人工智能实验</a:t>
            </a:r>
          </a:p>
        </p:txBody>
      </p:sp>
      <p:sp>
        <p:nvSpPr>
          <p:cNvPr id="37" name="文本框 12"/>
          <p:cNvSpPr>
            <a:spLocks noChangeArrowheads="1"/>
          </p:cNvSpPr>
          <p:nvPr/>
        </p:nvSpPr>
        <p:spPr bwMode="auto">
          <a:xfrm>
            <a:off x="967850" y="3036816"/>
            <a:ext cx="1425390" cy="338554"/>
          </a:xfrm>
          <a:prstGeom prst="rect">
            <a:avLst/>
          </a:prstGeom>
          <a:noFill/>
          <a:ln w="9525">
            <a:noFill/>
            <a:miter lim="800000"/>
            <a:headEnd/>
            <a:tailEnd/>
          </a:ln>
        </p:spPr>
        <p:txBody>
          <a:bodyPr wrap="square">
            <a:spAutoFit/>
          </a:bodyPr>
          <a:lstStyle/>
          <a:p>
            <a:r>
              <a:rPr lang="zh-CN" altLang="en-US" sz="1600" b="1" dirty="0" smtClean="0">
                <a:solidFill>
                  <a:srgbClr val="262626"/>
                </a:solidFill>
                <a:latin typeface="微软雅黑" pitchFamily="34" charset="-122"/>
                <a:ea typeface="微软雅黑" pitchFamily="34" charset="-122"/>
                <a:sym typeface="方正姚体" pitchFamily="2" charset="-122"/>
              </a:rPr>
              <a:t>自然语言处理</a:t>
            </a:r>
            <a:endParaRPr lang="zh-CN" altLang="en-US" sz="1400" dirty="0">
              <a:solidFill>
                <a:srgbClr val="262626"/>
              </a:solidFill>
              <a:latin typeface="微软雅黑" pitchFamily="34" charset="-122"/>
              <a:ea typeface="微软雅黑" pitchFamily="34" charset="-122"/>
              <a:sym typeface="微软雅黑" pitchFamily="34" charset="-122"/>
            </a:endParaRPr>
          </a:p>
        </p:txBody>
      </p:sp>
      <p:sp>
        <p:nvSpPr>
          <p:cNvPr id="40" name="椭圆 19"/>
          <p:cNvSpPr>
            <a:spLocks noChangeArrowheads="1"/>
          </p:cNvSpPr>
          <p:nvPr/>
        </p:nvSpPr>
        <p:spPr bwMode="auto">
          <a:xfrm>
            <a:off x="232081" y="2866533"/>
            <a:ext cx="698500" cy="698500"/>
          </a:xfrm>
          <a:prstGeom prst="ellipse">
            <a:avLst/>
          </a:prstGeom>
          <a:gradFill rotWithShape="1">
            <a:gsLst>
              <a:gs pos="0">
                <a:srgbClr val="FCEF75"/>
              </a:gs>
              <a:gs pos="100000">
                <a:srgbClr val="D3A02D"/>
              </a:gs>
            </a:gsLst>
            <a:lin ang="3600000" scaled="1"/>
          </a:gradFill>
          <a:ln w="12700">
            <a:noFill/>
            <a:bevel/>
            <a:headEnd/>
            <a:tailEnd/>
          </a:ln>
        </p:spPr>
        <p:txBody>
          <a:bodyPr anchor="ctr"/>
          <a:lstStyle/>
          <a:p>
            <a:pPr algn="ctr"/>
            <a:endParaRPr lang="zh-CN" altLang="zh-CN">
              <a:solidFill>
                <a:srgbClr val="FFFFFF"/>
              </a:solidFill>
              <a:latin typeface="宋体" charset="-122"/>
              <a:sym typeface="宋体" charset="-122"/>
            </a:endParaRPr>
          </a:p>
        </p:txBody>
      </p:sp>
      <p:sp>
        <p:nvSpPr>
          <p:cNvPr id="41" name="椭圆 20"/>
          <p:cNvSpPr>
            <a:spLocks noChangeArrowheads="1"/>
          </p:cNvSpPr>
          <p:nvPr/>
        </p:nvSpPr>
        <p:spPr bwMode="auto">
          <a:xfrm>
            <a:off x="232081" y="3992071"/>
            <a:ext cx="698500" cy="698500"/>
          </a:xfrm>
          <a:prstGeom prst="ellipse">
            <a:avLst/>
          </a:prstGeom>
          <a:solidFill>
            <a:srgbClr val="000000"/>
          </a:solidFill>
          <a:ln w="12700">
            <a:noFill/>
            <a:bevel/>
            <a:headEnd/>
            <a:tailEnd/>
          </a:ln>
        </p:spPr>
        <p:txBody>
          <a:bodyPr anchor="ctr"/>
          <a:lstStyle/>
          <a:p>
            <a:pPr algn="ctr"/>
            <a:endParaRPr lang="zh-CN" altLang="zh-CN">
              <a:solidFill>
                <a:srgbClr val="FFFFFF"/>
              </a:solidFill>
              <a:latin typeface="宋体" charset="-122"/>
              <a:sym typeface="宋体" charset="-122"/>
            </a:endParaRPr>
          </a:p>
        </p:txBody>
      </p:sp>
      <p:grpSp>
        <p:nvGrpSpPr>
          <p:cNvPr id="2" name="组合 22"/>
          <p:cNvGrpSpPr>
            <a:grpSpLocks/>
          </p:cNvGrpSpPr>
          <p:nvPr/>
        </p:nvGrpSpPr>
        <p:grpSpPr bwMode="auto">
          <a:xfrm>
            <a:off x="409881" y="4134946"/>
            <a:ext cx="342900" cy="360362"/>
            <a:chOff x="0" y="0"/>
            <a:chExt cx="444697" cy="466185"/>
          </a:xfrm>
        </p:grpSpPr>
        <p:sp>
          <p:nvSpPr>
            <p:cNvPr id="44" name="Freeform 11"/>
            <p:cNvSpPr>
              <a:spLocks noChangeArrowheads="1"/>
            </p:cNvSpPr>
            <p:nvPr/>
          </p:nvSpPr>
          <p:spPr bwMode="auto">
            <a:xfrm>
              <a:off x="130793" y="245705"/>
              <a:ext cx="88753" cy="87818"/>
            </a:xfrm>
            <a:custGeom>
              <a:avLst/>
              <a:gdLst>
                <a:gd name="T0" fmla="*/ 53252 w 40"/>
                <a:gd name="T1" fmla="*/ 2195 h 40"/>
                <a:gd name="T2" fmla="*/ 44377 w 40"/>
                <a:gd name="T3" fmla="*/ 0 h 40"/>
                <a:gd name="T4" fmla="*/ 0 w 40"/>
                <a:gd name="T5" fmla="*/ 43909 h 40"/>
                <a:gd name="T6" fmla="*/ 44377 w 40"/>
                <a:gd name="T7" fmla="*/ 87818 h 40"/>
                <a:gd name="T8" fmla="*/ 88753 w 40"/>
                <a:gd name="T9" fmla="*/ 43909 h 40"/>
                <a:gd name="T10" fmla="*/ 86534 w 40"/>
                <a:gd name="T11" fmla="*/ 32932 h 40"/>
                <a:gd name="T12" fmla="*/ 33282 w 40"/>
                <a:gd name="T13" fmla="*/ 57082 h 40"/>
                <a:gd name="T14" fmla="*/ 53252 w 40"/>
                <a:gd name="T15" fmla="*/ 2195 h 40"/>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40"/>
                <a:gd name="T26" fmla="*/ 40 w 40"/>
                <a:gd name="T27" fmla="*/ 40 h 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40">
                  <a:moveTo>
                    <a:pt x="24" y="1"/>
                  </a:moveTo>
                  <a:cubicBezTo>
                    <a:pt x="23" y="1"/>
                    <a:pt x="21" y="0"/>
                    <a:pt x="20" y="0"/>
                  </a:cubicBezTo>
                  <a:cubicBezTo>
                    <a:pt x="9" y="0"/>
                    <a:pt x="0" y="9"/>
                    <a:pt x="0" y="20"/>
                  </a:cubicBezTo>
                  <a:cubicBezTo>
                    <a:pt x="0" y="31"/>
                    <a:pt x="9" y="40"/>
                    <a:pt x="20" y="40"/>
                  </a:cubicBezTo>
                  <a:cubicBezTo>
                    <a:pt x="31" y="40"/>
                    <a:pt x="40" y="31"/>
                    <a:pt x="40" y="20"/>
                  </a:cubicBezTo>
                  <a:cubicBezTo>
                    <a:pt x="40" y="18"/>
                    <a:pt x="40" y="17"/>
                    <a:pt x="39" y="15"/>
                  </a:cubicBezTo>
                  <a:cubicBezTo>
                    <a:pt x="15" y="26"/>
                    <a:pt x="15" y="26"/>
                    <a:pt x="15" y="26"/>
                  </a:cubicBezTo>
                  <a:lnTo>
                    <a:pt x="24" y="1"/>
                  </a:lnTo>
                  <a:close/>
                </a:path>
              </a:pathLst>
            </a:custGeom>
            <a:solidFill>
              <a:srgbClr val="FFFFFF"/>
            </a:solidFill>
            <a:ln w="9525" cmpd="sng">
              <a:noFill/>
              <a:bevel/>
              <a:headEnd/>
              <a:tailEnd/>
            </a:ln>
          </p:spPr>
          <p:txBody>
            <a:bodyPr/>
            <a:lstStyle/>
            <a:p>
              <a:endParaRPr lang="zh-CN" altLang="en-US"/>
            </a:p>
          </p:txBody>
        </p:sp>
        <p:sp>
          <p:nvSpPr>
            <p:cNvPr id="45" name="Freeform 12"/>
            <p:cNvSpPr>
              <a:spLocks noChangeArrowheads="1"/>
            </p:cNvSpPr>
            <p:nvPr/>
          </p:nvSpPr>
          <p:spPr bwMode="auto">
            <a:xfrm>
              <a:off x="0" y="114912"/>
              <a:ext cx="351273" cy="351273"/>
            </a:xfrm>
            <a:custGeom>
              <a:avLst/>
              <a:gdLst>
                <a:gd name="T0" fmla="*/ 289414 w 159"/>
                <a:gd name="T1" fmla="*/ 90580 h 159"/>
                <a:gd name="T2" fmla="*/ 318134 w 159"/>
                <a:gd name="T3" fmla="*/ 174532 h 159"/>
                <a:gd name="T4" fmla="*/ 174532 w 159"/>
                <a:gd name="T5" fmla="*/ 318134 h 159"/>
                <a:gd name="T6" fmla="*/ 33139 w 159"/>
                <a:gd name="T7" fmla="*/ 174532 h 159"/>
                <a:gd name="T8" fmla="*/ 174532 w 159"/>
                <a:gd name="T9" fmla="*/ 33139 h 159"/>
                <a:gd name="T10" fmla="*/ 247438 w 159"/>
                <a:gd name="T11" fmla="*/ 53022 h 159"/>
                <a:gd name="T12" fmla="*/ 269530 w 159"/>
                <a:gd name="T13" fmla="*/ 28720 h 159"/>
                <a:gd name="T14" fmla="*/ 174532 w 159"/>
                <a:gd name="T15" fmla="*/ 0 h 159"/>
                <a:gd name="T16" fmla="*/ 0 w 159"/>
                <a:gd name="T17" fmla="*/ 174532 h 159"/>
                <a:gd name="T18" fmla="*/ 174532 w 159"/>
                <a:gd name="T19" fmla="*/ 351273 h 159"/>
                <a:gd name="T20" fmla="*/ 351273 w 159"/>
                <a:gd name="T21" fmla="*/ 174532 h 159"/>
                <a:gd name="T22" fmla="*/ 311506 w 159"/>
                <a:gd name="T23" fmla="*/ 66278 h 159"/>
                <a:gd name="T24" fmla="*/ 289414 w 159"/>
                <a:gd name="T25" fmla="*/ 90580 h 1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9"/>
                <a:gd name="T40" fmla="*/ 0 h 159"/>
                <a:gd name="T41" fmla="*/ 159 w 159"/>
                <a:gd name="T42" fmla="*/ 159 h 1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9" h="159">
                  <a:moveTo>
                    <a:pt x="131" y="41"/>
                  </a:moveTo>
                  <a:cubicBezTo>
                    <a:pt x="139" y="52"/>
                    <a:pt x="144" y="65"/>
                    <a:pt x="144" y="79"/>
                  </a:cubicBezTo>
                  <a:cubicBezTo>
                    <a:pt x="144" y="115"/>
                    <a:pt x="115" y="144"/>
                    <a:pt x="79" y="144"/>
                  </a:cubicBezTo>
                  <a:cubicBezTo>
                    <a:pt x="44" y="144"/>
                    <a:pt x="15" y="115"/>
                    <a:pt x="15" y="79"/>
                  </a:cubicBezTo>
                  <a:cubicBezTo>
                    <a:pt x="15" y="44"/>
                    <a:pt x="44" y="15"/>
                    <a:pt x="79" y="15"/>
                  </a:cubicBezTo>
                  <a:cubicBezTo>
                    <a:pt x="91" y="15"/>
                    <a:pt x="103" y="18"/>
                    <a:pt x="112" y="24"/>
                  </a:cubicBezTo>
                  <a:cubicBezTo>
                    <a:pt x="122" y="13"/>
                    <a:pt x="122" y="13"/>
                    <a:pt x="122" y="13"/>
                  </a:cubicBezTo>
                  <a:cubicBezTo>
                    <a:pt x="110" y="5"/>
                    <a:pt x="95" y="0"/>
                    <a:pt x="79" y="0"/>
                  </a:cubicBezTo>
                  <a:cubicBezTo>
                    <a:pt x="35" y="0"/>
                    <a:pt x="0" y="35"/>
                    <a:pt x="0" y="79"/>
                  </a:cubicBezTo>
                  <a:cubicBezTo>
                    <a:pt x="0" y="123"/>
                    <a:pt x="35" y="159"/>
                    <a:pt x="79" y="159"/>
                  </a:cubicBezTo>
                  <a:cubicBezTo>
                    <a:pt x="123" y="159"/>
                    <a:pt x="159" y="123"/>
                    <a:pt x="159" y="79"/>
                  </a:cubicBezTo>
                  <a:cubicBezTo>
                    <a:pt x="159" y="61"/>
                    <a:pt x="152" y="43"/>
                    <a:pt x="141" y="30"/>
                  </a:cubicBezTo>
                  <a:lnTo>
                    <a:pt x="131" y="41"/>
                  </a:lnTo>
                  <a:close/>
                </a:path>
              </a:pathLst>
            </a:custGeom>
            <a:solidFill>
              <a:srgbClr val="FFFFFF"/>
            </a:solidFill>
            <a:ln w="9525" cmpd="sng">
              <a:noFill/>
              <a:bevel/>
              <a:headEnd/>
              <a:tailEnd/>
            </a:ln>
          </p:spPr>
          <p:txBody>
            <a:bodyPr/>
            <a:lstStyle/>
            <a:p>
              <a:endParaRPr lang="zh-CN" altLang="en-US"/>
            </a:p>
          </p:txBody>
        </p:sp>
        <p:sp>
          <p:nvSpPr>
            <p:cNvPr id="46" name="Freeform 13"/>
            <p:cNvSpPr>
              <a:spLocks noChangeArrowheads="1"/>
            </p:cNvSpPr>
            <p:nvPr/>
          </p:nvSpPr>
          <p:spPr bwMode="auto">
            <a:xfrm>
              <a:off x="174702" y="221415"/>
              <a:ext cx="66331" cy="68199"/>
            </a:xfrm>
            <a:custGeom>
              <a:avLst/>
              <a:gdLst>
                <a:gd name="T0" fmla="*/ 66331 w 71"/>
                <a:gd name="T1" fmla="*/ 28027 h 73"/>
                <a:gd name="T2" fmla="*/ 35501 w 71"/>
                <a:gd name="T3" fmla="*/ 0 h 73"/>
                <a:gd name="T4" fmla="*/ 17751 w 71"/>
                <a:gd name="T5" fmla="*/ 17750 h 73"/>
                <a:gd name="T6" fmla="*/ 0 w 71"/>
                <a:gd name="T7" fmla="*/ 68199 h 73"/>
                <a:gd name="T8" fmla="*/ 51383 w 71"/>
                <a:gd name="T9" fmla="*/ 45777 h 73"/>
                <a:gd name="T10" fmla="*/ 66331 w 71"/>
                <a:gd name="T11" fmla="*/ 28027 h 73"/>
                <a:gd name="T12" fmla="*/ 0 60000 65536"/>
                <a:gd name="T13" fmla="*/ 0 60000 65536"/>
                <a:gd name="T14" fmla="*/ 0 60000 65536"/>
                <a:gd name="T15" fmla="*/ 0 60000 65536"/>
                <a:gd name="T16" fmla="*/ 0 60000 65536"/>
                <a:gd name="T17" fmla="*/ 0 60000 65536"/>
                <a:gd name="T18" fmla="*/ 0 w 71"/>
                <a:gd name="T19" fmla="*/ 0 h 73"/>
                <a:gd name="T20" fmla="*/ 71 w 71"/>
                <a:gd name="T21" fmla="*/ 73 h 73"/>
              </a:gdLst>
              <a:ahLst/>
              <a:cxnLst>
                <a:cxn ang="T12">
                  <a:pos x="T0" y="T1"/>
                </a:cxn>
                <a:cxn ang="T13">
                  <a:pos x="T2" y="T3"/>
                </a:cxn>
                <a:cxn ang="T14">
                  <a:pos x="T4" y="T5"/>
                </a:cxn>
                <a:cxn ang="T15">
                  <a:pos x="T6" y="T7"/>
                </a:cxn>
                <a:cxn ang="T16">
                  <a:pos x="T8" y="T9"/>
                </a:cxn>
                <a:cxn ang="T17">
                  <a:pos x="T10" y="T11"/>
                </a:cxn>
              </a:cxnLst>
              <a:rect l="T18" t="T19" r="T20" b="T21"/>
              <a:pathLst>
                <a:path w="71" h="73">
                  <a:moveTo>
                    <a:pt x="71" y="30"/>
                  </a:moveTo>
                  <a:lnTo>
                    <a:pt x="38" y="0"/>
                  </a:lnTo>
                  <a:lnTo>
                    <a:pt x="19" y="19"/>
                  </a:lnTo>
                  <a:lnTo>
                    <a:pt x="0" y="73"/>
                  </a:lnTo>
                  <a:lnTo>
                    <a:pt x="55" y="49"/>
                  </a:lnTo>
                  <a:lnTo>
                    <a:pt x="71" y="30"/>
                  </a:lnTo>
                  <a:close/>
                </a:path>
              </a:pathLst>
            </a:custGeom>
            <a:solidFill>
              <a:srgbClr val="FFFFFF"/>
            </a:solidFill>
            <a:ln w="9525" cmpd="sng">
              <a:noFill/>
              <a:bevel/>
              <a:headEnd/>
              <a:tailEnd/>
            </a:ln>
          </p:spPr>
          <p:txBody>
            <a:bodyPr/>
            <a:lstStyle/>
            <a:p>
              <a:endParaRPr lang="zh-CN" altLang="en-US"/>
            </a:p>
          </p:txBody>
        </p:sp>
        <p:sp>
          <p:nvSpPr>
            <p:cNvPr id="47" name="Freeform 14"/>
            <p:cNvSpPr>
              <a:spLocks noChangeArrowheads="1"/>
            </p:cNvSpPr>
            <p:nvPr/>
          </p:nvSpPr>
          <p:spPr bwMode="auto">
            <a:xfrm>
              <a:off x="216743" y="88753"/>
              <a:ext cx="143873" cy="152281"/>
            </a:xfrm>
            <a:custGeom>
              <a:avLst/>
              <a:gdLst>
                <a:gd name="T0" fmla="*/ 113043 w 154"/>
                <a:gd name="T1" fmla="*/ 0 h 163"/>
                <a:gd name="T2" fmla="*/ 0 w 154"/>
                <a:gd name="T3" fmla="*/ 123320 h 163"/>
                <a:gd name="T4" fmla="*/ 30830 w 154"/>
                <a:gd name="T5" fmla="*/ 152281 h 163"/>
                <a:gd name="T6" fmla="*/ 143873 w 154"/>
                <a:gd name="T7" fmla="*/ 28961 h 163"/>
                <a:gd name="T8" fmla="*/ 113043 w 154"/>
                <a:gd name="T9" fmla="*/ 32698 h 163"/>
                <a:gd name="T10" fmla="*/ 113043 w 154"/>
                <a:gd name="T11" fmla="*/ 0 h 163"/>
                <a:gd name="T12" fmla="*/ 0 60000 65536"/>
                <a:gd name="T13" fmla="*/ 0 60000 65536"/>
                <a:gd name="T14" fmla="*/ 0 60000 65536"/>
                <a:gd name="T15" fmla="*/ 0 60000 65536"/>
                <a:gd name="T16" fmla="*/ 0 60000 65536"/>
                <a:gd name="T17" fmla="*/ 0 60000 65536"/>
                <a:gd name="T18" fmla="*/ 0 w 154"/>
                <a:gd name="T19" fmla="*/ 0 h 163"/>
                <a:gd name="T20" fmla="*/ 154 w 154"/>
                <a:gd name="T21" fmla="*/ 163 h 163"/>
              </a:gdLst>
              <a:ahLst/>
              <a:cxnLst>
                <a:cxn ang="T12">
                  <a:pos x="T0" y="T1"/>
                </a:cxn>
                <a:cxn ang="T13">
                  <a:pos x="T2" y="T3"/>
                </a:cxn>
                <a:cxn ang="T14">
                  <a:pos x="T4" y="T5"/>
                </a:cxn>
                <a:cxn ang="T15">
                  <a:pos x="T6" y="T7"/>
                </a:cxn>
                <a:cxn ang="T16">
                  <a:pos x="T8" y="T9"/>
                </a:cxn>
                <a:cxn ang="T17">
                  <a:pos x="T10" y="T11"/>
                </a:cxn>
              </a:cxnLst>
              <a:rect l="T18" t="T19" r="T20" b="T21"/>
              <a:pathLst>
                <a:path w="154" h="163">
                  <a:moveTo>
                    <a:pt x="121" y="0"/>
                  </a:moveTo>
                  <a:lnTo>
                    <a:pt x="0" y="132"/>
                  </a:lnTo>
                  <a:lnTo>
                    <a:pt x="33" y="163"/>
                  </a:lnTo>
                  <a:lnTo>
                    <a:pt x="154" y="31"/>
                  </a:lnTo>
                  <a:lnTo>
                    <a:pt x="121" y="35"/>
                  </a:lnTo>
                  <a:lnTo>
                    <a:pt x="121" y="0"/>
                  </a:lnTo>
                  <a:close/>
                </a:path>
              </a:pathLst>
            </a:custGeom>
            <a:solidFill>
              <a:srgbClr val="FFFFFF"/>
            </a:solidFill>
            <a:ln w="9525" cmpd="sng">
              <a:noFill/>
              <a:bevel/>
              <a:headEnd/>
              <a:tailEnd/>
            </a:ln>
          </p:spPr>
          <p:txBody>
            <a:bodyPr/>
            <a:lstStyle/>
            <a:p>
              <a:endParaRPr lang="zh-CN" altLang="en-US"/>
            </a:p>
          </p:txBody>
        </p:sp>
        <p:sp>
          <p:nvSpPr>
            <p:cNvPr id="48" name="Freeform 15"/>
            <p:cNvSpPr>
              <a:spLocks noChangeArrowheads="1"/>
            </p:cNvSpPr>
            <p:nvPr/>
          </p:nvSpPr>
          <p:spPr bwMode="auto">
            <a:xfrm>
              <a:off x="336325" y="55120"/>
              <a:ext cx="56988" cy="59791"/>
            </a:xfrm>
            <a:custGeom>
              <a:avLst/>
              <a:gdLst>
                <a:gd name="T0" fmla="*/ 13079 w 61"/>
                <a:gd name="T1" fmla="*/ 44843 h 64"/>
                <a:gd name="T2" fmla="*/ 13079 w 61"/>
                <a:gd name="T3" fmla="*/ 11211 h 64"/>
                <a:gd name="T4" fmla="*/ 0 w 61"/>
                <a:gd name="T5" fmla="*/ 0 h 64"/>
                <a:gd name="T6" fmla="*/ 0 w 61"/>
                <a:gd name="T7" fmla="*/ 0 h 64"/>
                <a:gd name="T8" fmla="*/ 0 w 61"/>
                <a:gd name="T9" fmla="*/ 59791 h 64"/>
                <a:gd name="T10" fmla="*/ 56988 w 61"/>
                <a:gd name="T11" fmla="*/ 51383 h 64"/>
                <a:gd name="T12" fmla="*/ 56988 w 61"/>
                <a:gd name="T13" fmla="*/ 51383 h 64"/>
                <a:gd name="T14" fmla="*/ 46711 w 61"/>
                <a:gd name="T15" fmla="*/ 40172 h 64"/>
                <a:gd name="T16" fmla="*/ 13079 w 61"/>
                <a:gd name="T17" fmla="*/ 44843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
                <a:gd name="T28" fmla="*/ 0 h 64"/>
                <a:gd name="T29" fmla="*/ 61 w 61"/>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 h="64">
                  <a:moveTo>
                    <a:pt x="14" y="48"/>
                  </a:moveTo>
                  <a:lnTo>
                    <a:pt x="14" y="12"/>
                  </a:lnTo>
                  <a:lnTo>
                    <a:pt x="0" y="0"/>
                  </a:lnTo>
                  <a:lnTo>
                    <a:pt x="0" y="64"/>
                  </a:lnTo>
                  <a:lnTo>
                    <a:pt x="61" y="55"/>
                  </a:lnTo>
                  <a:lnTo>
                    <a:pt x="50" y="43"/>
                  </a:lnTo>
                  <a:lnTo>
                    <a:pt x="14" y="48"/>
                  </a:lnTo>
                  <a:close/>
                </a:path>
              </a:pathLst>
            </a:custGeom>
            <a:solidFill>
              <a:srgbClr val="FFFFFF"/>
            </a:solidFill>
            <a:ln w="9525" cmpd="sng">
              <a:noFill/>
              <a:bevel/>
              <a:headEnd/>
              <a:tailEnd/>
            </a:ln>
          </p:spPr>
          <p:txBody>
            <a:bodyPr/>
            <a:lstStyle/>
            <a:p>
              <a:endParaRPr lang="zh-CN" altLang="en-US"/>
            </a:p>
          </p:txBody>
        </p:sp>
        <p:sp>
          <p:nvSpPr>
            <p:cNvPr id="49" name="Freeform 16"/>
            <p:cNvSpPr>
              <a:spLocks noChangeArrowheads="1"/>
            </p:cNvSpPr>
            <p:nvPr/>
          </p:nvSpPr>
          <p:spPr bwMode="auto">
            <a:xfrm>
              <a:off x="360615" y="27093"/>
              <a:ext cx="59791" cy="61660"/>
            </a:xfrm>
            <a:custGeom>
              <a:avLst/>
              <a:gdLst>
                <a:gd name="T0" fmla="*/ 13079 w 64"/>
                <a:gd name="T1" fmla="*/ 45778 h 66"/>
                <a:gd name="T2" fmla="*/ 13079 w 64"/>
                <a:gd name="T3" fmla="*/ 10277 h 66"/>
                <a:gd name="T4" fmla="*/ 1868 w 64"/>
                <a:gd name="T5" fmla="*/ 0 h 66"/>
                <a:gd name="T6" fmla="*/ 1868 w 64"/>
                <a:gd name="T7" fmla="*/ 0 h 66"/>
                <a:gd name="T8" fmla="*/ 0 w 64"/>
                <a:gd name="T9" fmla="*/ 61660 h 66"/>
                <a:gd name="T10" fmla="*/ 59791 w 64"/>
                <a:gd name="T11" fmla="*/ 52318 h 66"/>
                <a:gd name="T12" fmla="*/ 59791 w 64"/>
                <a:gd name="T13" fmla="*/ 52318 h 66"/>
                <a:gd name="T14" fmla="*/ 46712 w 64"/>
                <a:gd name="T15" fmla="*/ 41107 h 66"/>
                <a:gd name="T16" fmla="*/ 13079 w 64"/>
                <a:gd name="T17" fmla="*/ 45778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66"/>
                <a:gd name="T29" fmla="*/ 64 w 64"/>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66">
                  <a:moveTo>
                    <a:pt x="14" y="49"/>
                  </a:moveTo>
                  <a:lnTo>
                    <a:pt x="14" y="11"/>
                  </a:lnTo>
                  <a:lnTo>
                    <a:pt x="2" y="0"/>
                  </a:lnTo>
                  <a:lnTo>
                    <a:pt x="0" y="66"/>
                  </a:lnTo>
                  <a:lnTo>
                    <a:pt x="64" y="56"/>
                  </a:lnTo>
                  <a:lnTo>
                    <a:pt x="50" y="44"/>
                  </a:lnTo>
                  <a:lnTo>
                    <a:pt x="14" y="49"/>
                  </a:lnTo>
                  <a:close/>
                </a:path>
              </a:pathLst>
            </a:custGeom>
            <a:solidFill>
              <a:srgbClr val="FFFFFF"/>
            </a:solidFill>
            <a:ln w="9525" cmpd="sng">
              <a:noFill/>
              <a:bevel/>
              <a:headEnd/>
              <a:tailEnd/>
            </a:ln>
          </p:spPr>
          <p:txBody>
            <a:bodyPr/>
            <a:lstStyle/>
            <a:p>
              <a:endParaRPr lang="zh-CN" altLang="en-US"/>
            </a:p>
          </p:txBody>
        </p:sp>
        <p:sp>
          <p:nvSpPr>
            <p:cNvPr id="50" name="Freeform 17"/>
            <p:cNvSpPr>
              <a:spLocks noChangeArrowheads="1"/>
            </p:cNvSpPr>
            <p:nvPr/>
          </p:nvSpPr>
          <p:spPr bwMode="auto">
            <a:xfrm>
              <a:off x="64462" y="181242"/>
              <a:ext cx="220480" cy="218612"/>
            </a:xfrm>
            <a:custGeom>
              <a:avLst/>
              <a:gdLst>
                <a:gd name="T0" fmla="*/ 110240 w 100"/>
                <a:gd name="T1" fmla="*/ 0 h 99"/>
                <a:gd name="T2" fmla="*/ 0 w 100"/>
                <a:gd name="T3" fmla="*/ 108202 h 99"/>
                <a:gd name="T4" fmla="*/ 110240 w 100"/>
                <a:gd name="T5" fmla="*/ 218612 h 99"/>
                <a:gd name="T6" fmla="*/ 220480 w 100"/>
                <a:gd name="T7" fmla="*/ 108202 h 99"/>
                <a:gd name="T8" fmla="*/ 202842 w 100"/>
                <a:gd name="T9" fmla="*/ 48580 h 99"/>
                <a:gd name="T10" fmla="*/ 182998 w 100"/>
                <a:gd name="T11" fmla="*/ 70662 h 99"/>
                <a:gd name="T12" fmla="*/ 178589 w 100"/>
                <a:gd name="T13" fmla="*/ 75079 h 99"/>
                <a:gd name="T14" fmla="*/ 187408 w 100"/>
                <a:gd name="T15" fmla="*/ 108202 h 99"/>
                <a:gd name="T16" fmla="*/ 110240 w 100"/>
                <a:gd name="T17" fmla="*/ 185489 h 99"/>
                <a:gd name="T18" fmla="*/ 33072 w 100"/>
                <a:gd name="T19" fmla="*/ 108202 h 99"/>
                <a:gd name="T20" fmla="*/ 110240 w 100"/>
                <a:gd name="T21" fmla="*/ 33123 h 99"/>
                <a:gd name="T22" fmla="*/ 136698 w 100"/>
                <a:gd name="T23" fmla="*/ 37539 h 99"/>
                <a:gd name="T24" fmla="*/ 141107 w 100"/>
                <a:gd name="T25" fmla="*/ 30915 h 99"/>
                <a:gd name="T26" fmla="*/ 160950 w 100"/>
                <a:gd name="T27" fmla="*/ 11041 h 99"/>
                <a:gd name="T28" fmla="*/ 110240 w 100"/>
                <a:gd name="T29" fmla="*/ 0 h 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0"/>
                <a:gd name="T46" fmla="*/ 0 h 99"/>
                <a:gd name="T47" fmla="*/ 100 w 100"/>
                <a:gd name="T48" fmla="*/ 99 h 9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0" h="99">
                  <a:moveTo>
                    <a:pt x="50" y="0"/>
                  </a:moveTo>
                  <a:cubicBezTo>
                    <a:pt x="23" y="0"/>
                    <a:pt x="0" y="22"/>
                    <a:pt x="0" y="49"/>
                  </a:cubicBezTo>
                  <a:cubicBezTo>
                    <a:pt x="0" y="77"/>
                    <a:pt x="23" y="99"/>
                    <a:pt x="50" y="99"/>
                  </a:cubicBezTo>
                  <a:cubicBezTo>
                    <a:pt x="78" y="99"/>
                    <a:pt x="100" y="77"/>
                    <a:pt x="100" y="49"/>
                  </a:cubicBezTo>
                  <a:cubicBezTo>
                    <a:pt x="100" y="39"/>
                    <a:pt x="97" y="30"/>
                    <a:pt x="92" y="22"/>
                  </a:cubicBezTo>
                  <a:cubicBezTo>
                    <a:pt x="83" y="32"/>
                    <a:pt x="83" y="32"/>
                    <a:pt x="83" y="32"/>
                  </a:cubicBezTo>
                  <a:cubicBezTo>
                    <a:pt x="81" y="34"/>
                    <a:pt x="81" y="34"/>
                    <a:pt x="81" y="34"/>
                  </a:cubicBezTo>
                  <a:cubicBezTo>
                    <a:pt x="84" y="39"/>
                    <a:pt x="85" y="44"/>
                    <a:pt x="85" y="49"/>
                  </a:cubicBezTo>
                  <a:cubicBezTo>
                    <a:pt x="85" y="69"/>
                    <a:pt x="69" y="84"/>
                    <a:pt x="50" y="84"/>
                  </a:cubicBezTo>
                  <a:cubicBezTo>
                    <a:pt x="31" y="84"/>
                    <a:pt x="15" y="69"/>
                    <a:pt x="15" y="49"/>
                  </a:cubicBezTo>
                  <a:cubicBezTo>
                    <a:pt x="15" y="30"/>
                    <a:pt x="31" y="15"/>
                    <a:pt x="50" y="15"/>
                  </a:cubicBezTo>
                  <a:cubicBezTo>
                    <a:pt x="54" y="15"/>
                    <a:pt x="59" y="15"/>
                    <a:pt x="62" y="17"/>
                  </a:cubicBezTo>
                  <a:cubicBezTo>
                    <a:pt x="64" y="14"/>
                    <a:pt x="64" y="14"/>
                    <a:pt x="64" y="14"/>
                  </a:cubicBezTo>
                  <a:cubicBezTo>
                    <a:pt x="73" y="5"/>
                    <a:pt x="73" y="5"/>
                    <a:pt x="73" y="5"/>
                  </a:cubicBezTo>
                  <a:cubicBezTo>
                    <a:pt x="66" y="2"/>
                    <a:pt x="58" y="0"/>
                    <a:pt x="50" y="0"/>
                  </a:cubicBezTo>
                  <a:close/>
                </a:path>
              </a:pathLst>
            </a:custGeom>
            <a:solidFill>
              <a:srgbClr val="FFFFFF"/>
            </a:solidFill>
            <a:ln w="9525" cmpd="sng">
              <a:noFill/>
              <a:bevel/>
              <a:headEnd/>
              <a:tailEnd/>
            </a:ln>
          </p:spPr>
          <p:txBody>
            <a:bodyPr/>
            <a:lstStyle/>
            <a:p>
              <a:endParaRPr lang="zh-CN" altLang="en-US"/>
            </a:p>
          </p:txBody>
        </p:sp>
        <p:sp>
          <p:nvSpPr>
            <p:cNvPr id="51" name="Freeform 18"/>
            <p:cNvSpPr>
              <a:spLocks noChangeArrowheads="1"/>
            </p:cNvSpPr>
            <p:nvPr/>
          </p:nvSpPr>
          <p:spPr bwMode="auto">
            <a:xfrm>
              <a:off x="386774" y="0"/>
              <a:ext cx="57923" cy="59791"/>
            </a:xfrm>
            <a:custGeom>
              <a:avLst/>
              <a:gdLst>
                <a:gd name="T0" fmla="*/ 46712 w 62"/>
                <a:gd name="T1" fmla="*/ 40172 h 64"/>
                <a:gd name="T2" fmla="*/ 14014 w 62"/>
                <a:gd name="T3" fmla="*/ 43909 h 64"/>
                <a:gd name="T4" fmla="*/ 14014 w 62"/>
                <a:gd name="T5" fmla="*/ 11211 h 64"/>
                <a:gd name="T6" fmla="*/ 0 w 62"/>
                <a:gd name="T7" fmla="*/ 0 h 64"/>
                <a:gd name="T8" fmla="*/ 0 w 62"/>
                <a:gd name="T9" fmla="*/ 0 h 64"/>
                <a:gd name="T10" fmla="*/ 0 w 62"/>
                <a:gd name="T11" fmla="*/ 59791 h 64"/>
                <a:gd name="T12" fmla="*/ 57923 w 62"/>
                <a:gd name="T13" fmla="*/ 51383 h 64"/>
                <a:gd name="T14" fmla="*/ 57923 w 62"/>
                <a:gd name="T15" fmla="*/ 51383 h 64"/>
                <a:gd name="T16" fmla="*/ 46712 w 62"/>
                <a:gd name="T17" fmla="*/ 40172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64"/>
                <a:gd name="T29" fmla="*/ 62 w 62"/>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64">
                  <a:moveTo>
                    <a:pt x="50" y="43"/>
                  </a:moveTo>
                  <a:lnTo>
                    <a:pt x="15" y="47"/>
                  </a:lnTo>
                  <a:lnTo>
                    <a:pt x="15" y="12"/>
                  </a:lnTo>
                  <a:lnTo>
                    <a:pt x="0" y="0"/>
                  </a:lnTo>
                  <a:lnTo>
                    <a:pt x="0" y="64"/>
                  </a:lnTo>
                  <a:lnTo>
                    <a:pt x="62" y="55"/>
                  </a:lnTo>
                  <a:lnTo>
                    <a:pt x="50" y="43"/>
                  </a:lnTo>
                  <a:close/>
                </a:path>
              </a:pathLst>
            </a:custGeom>
            <a:solidFill>
              <a:srgbClr val="FFFFFF"/>
            </a:solidFill>
            <a:ln w="9525" cmpd="sng">
              <a:noFill/>
              <a:bevel/>
              <a:headEnd/>
              <a:tailEnd/>
            </a:ln>
          </p:spPr>
          <p:txBody>
            <a:bodyPr/>
            <a:lstStyle/>
            <a:p>
              <a:endParaRPr lang="zh-CN" altLang="en-US"/>
            </a:p>
          </p:txBody>
        </p:sp>
      </p:grpSp>
      <p:grpSp>
        <p:nvGrpSpPr>
          <p:cNvPr id="3" name="组合 32"/>
          <p:cNvGrpSpPr>
            <a:grpSpLocks/>
          </p:cNvGrpSpPr>
          <p:nvPr/>
        </p:nvGrpSpPr>
        <p:grpSpPr bwMode="auto">
          <a:xfrm>
            <a:off x="436868" y="3079258"/>
            <a:ext cx="260350" cy="255588"/>
            <a:chOff x="0" y="0"/>
            <a:chExt cx="453105" cy="448433"/>
          </a:xfrm>
        </p:grpSpPr>
        <p:sp>
          <p:nvSpPr>
            <p:cNvPr id="53" name="Freeform 136"/>
            <p:cNvSpPr>
              <a:spLocks noChangeArrowheads="1"/>
            </p:cNvSpPr>
            <p:nvPr/>
          </p:nvSpPr>
          <p:spPr bwMode="auto">
            <a:xfrm>
              <a:off x="0" y="251309"/>
              <a:ext cx="453105" cy="197124"/>
            </a:xfrm>
            <a:custGeom>
              <a:avLst/>
              <a:gdLst>
                <a:gd name="T0" fmla="*/ 227658 w 205"/>
                <a:gd name="T1" fmla="*/ 42083 h 89"/>
                <a:gd name="T2" fmla="*/ 103883 w 205"/>
                <a:gd name="T3" fmla="*/ 0 h 89"/>
                <a:gd name="T4" fmla="*/ 0 w 205"/>
                <a:gd name="T5" fmla="*/ 0 h 89"/>
                <a:gd name="T6" fmla="*/ 0 w 205"/>
                <a:gd name="T7" fmla="*/ 148397 h 89"/>
                <a:gd name="T8" fmla="*/ 48626 w 205"/>
                <a:gd name="T9" fmla="*/ 197124 h 89"/>
                <a:gd name="T10" fmla="*/ 404479 w 205"/>
                <a:gd name="T11" fmla="*/ 197124 h 89"/>
                <a:gd name="T12" fmla="*/ 453105 w 205"/>
                <a:gd name="T13" fmla="*/ 148397 h 89"/>
                <a:gd name="T14" fmla="*/ 453105 w 205"/>
                <a:gd name="T15" fmla="*/ 0 h 89"/>
                <a:gd name="T16" fmla="*/ 349222 w 205"/>
                <a:gd name="T17" fmla="*/ 0 h 89"/>
                <a:gd name="T18" fmla="*/ 227658 w 205"/>
                <a:gd name="T19" fmla="*/ 42083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5"/>
                <a:gd name="T31" fmla="*/ 0 h 89"/>
                <a:gd name="T32" fmla="*/ 205 w 205"/>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5" h="89">
                  <a:moveTo>
                    <a:pt x="103" y="19"/>
                  </a:moveTo>
                  <a:cubicBezTo>
                    <a:pt x="82" y="19"/>
                    <a:pt x="62" y="12"/>
                    <a:pt x="47" y="0"/>
                  </a:cubicBezTo>
                  <a:cubicBezTo>
                    <a:pt x="0" y="0"/>
                    <a:pt x="0" y="0"/>
                    <a:pt x="0" y="0"/>
                  </a:cubicBezTo>
                  <a:cubicBezTo>
                    <a:pt x="0" y="67"/>
                    <a:pt x="0" y="67"/>
                    <a:pt x="0" y="67"/>
                  </a:cubicBezTo>
                  <a:cubicBezTo>
                    <a:pt x="0" y="79"/>
                    <a:pt x="10" y="89"/>
                    <a:pt x="22" y="89"/>
                  </a:cubicBezTo>
                  <a:cubicBezTo>
                    <a:pt x="183" y="89"/>
                    <a:pt x="183" y="89"/>
                    <a:pt x="183" y="89"/>
                  </a:cubicBezTo>
                  <a:cubicBezTo>
                    <a:pt x="195" y="89"/>
                    <a:pt x="205" y="79"/>
                    <a:pt x="205" y="67"/>
                  </a:cubicBezTo>
                  <a:cubicBezTo>
                    <a:pt x="205" y="0"/>
                    <a:pt x="205" y="0"/>
                    <a:pt x="205" y="0"/>
                  </a:cubicBezTo>
                  <a:cubicBezTo>
                    <a:pt x="158" y="0"/>
                    <a:pt x="158" y="0"/>
                    <a:pt x="158" y="0"/>
                  </a:cubicBezTo>
                  <a:cubicBezTo>
                    <a:pt x="143" y="12"/>
                    <a:pt x="124" y="19"/>
                    <a:pt x="103" y="19"/>
                  </a:cubicBezTo>
                  <a:close/>
                </a:path>
              </a:pathLst>
            </a:custGeom>
            <a:solidFill>
              <a:srgbClr val="000000"/>
            </a:solidFill>
            <a:ln w="9525" cmpd="sng">
              <a:noFill/>
              <a:bevel/>
              <a:headEnd/>
              <a:tailEnd/>
            </a:ln>
          </p:spPr>
          <p:txBody>
            <a:bodyPr/>
            <a:lstStyle/>
            <a:p>
              <a:endParaRPr lang="zh-CN" altLang="en-US"/>
            </a:p>
          </p:txBody>
        </p:sp>
        <p:sp>
          <p:nvSpPr>
            <p:cNvPr id="54" name="Freeform 137"/>
            <p:cNvSpPr>
              <a:spLocks noEditPoints="1" noChangeArrowheads="1"/>
            </p:cNvSpPr>
            <p:nvPr/>
          </p:nvSpPr>
          <p:spPr bwMode="auto">
            <a:xfrm>
              <a:off x="0" y="0"/>
              <a:ext cx="453105" cy="260652"/>
            </a:xfrm>
            <a:custGeom>
              <a:avLst/>
              <a:gdLst>
                <a:gd name="T0" fmla="*/ 404479 w 205"/>
                <a:gd name="T1" fmla="*/ 92774 h 118"/>
                <a:gd name="T2" fmla="*/ 397848 w 205"/>
                <a:gd name="T3" fmla="*/ 92774 h 118"/>
                <a:gd name="T4" fmla="*/ 340381 w 205"/>
                <a:gd name="T5" fmla="*/ 92774 h 118"/>
                <a:gd name="T6" fmla="*/ 340381 w 205"/>
                <a:gd name="T7" fmla="*/ 48596 h 118"/>
                <a:gd name="T8" fmla="*/ 291755 w 205"/>
                <a:gd name="T9" fmla="*/ 0 h 118"/>
                <a:gd name="T10" fmla="*/ 161350 w 205"/>
                <a:gd name="T11" fmla="*/ 0 h 118"/>
                <a:gd name="T12" fmla="*/ 112724 w 205"/>
                <a:gd name="T13" fmla="*/ 48596 h 118"/>
                <a:gd name="T14" fmla="*/ 112724 w 205"/>
                <a:gd name="T15" fmla="*/ 92774 h 118"/>
                <a:gd name="T16" fmla="*/ 55257 w 205"/>
                <a:gd name="T17" fmla="*/ 92774 h 118"/>
                <a:gd name="T18" fmla="*/ 48626 w 205"/>
                <a:gd name="T19" fmla="*/ 92774 h 118"/>
                <a:gd name="T20" fmla="*/ 0 w 205"/>
                <a:gd name="T21" fmla="*/ 141371 h 118"/>
                <a:gd name="T22" fmla="*/ 0 w 205"/>
                <a:gd name="T23" fmla="*/ 223100 h 118"/>
                <a:gd name="T24" fmla="*/ 119354 w 205"/>
                <a:gd name="T25" fmla="*/ 223100 h 118"/>
                <a:gd name="T26" fmla="*/ 227658 w 205"/>
                <a:gd name="T27" fmla="*/ 260652 h 118"/>
                <a:gd name="T28" fmla="*/ 333751 w 205"/>
                <a:gd name="T29" fmla="*/ 223100 h 118"/>
                <a:gd name="T30" fmla="*/ 453105 w 205"/>
                <a:gd name="T31" fmla="*/ 223100 h 118"/>
                <a:gd name="T32" fmla="*/ 453105 w 205"/>
                <a:gd name="T33" fmla="*/ 141371 h 118"/>
                <a:gd name="T34" fmla="*/ 404479 w 205"/>
                <a:gd name="T35" fmla="*/ 92774 h 118"/>
                <a:gd name="T36" fmla="*/ 148088 w 205"/>
                <a:gd name="T37" fmla="*/ 57432 h 118"/>
                <a:gd name="T38" fmla="*/ 148088 w 205"/>
                <a:gd name="T39" fmla="*/ 48596 h 118"/>
                <a:gd name="T40" fmla="*/ 161350 w 205"/>
                <a:gd name="T41" fmla="*/ 37552 h 118"/>
                <a:gd name="T42" fmla="*/ 291755 w 205"/>
                <a:gd name="T43" fmla="*/ 37552 h 118"/>
                <a:gd name="T44" fmla="*/ 305017 w 205"/>
                <a:gd name="T45" fmla="*/ 48596 h 118"/>
                <a:gd name="T46" fmla="*/ 305017 w 205"/>
                <a:gd name="T47" fmla="*/ 57432 h 118"/>
                <a:gd name="T48" fmla="*/ 305017 w 205"/>
                <a:gd name="T49" fmla="*/ 92774 h 118"/>
                <a:gd name="T50" fmla="*/ 148088 w 205"/>
                <a:gd name="T51" fmla="*/ 92774 h 118"/>
                <a:gd name="T52" fmla="*/ 148088 w 205"/>
                <a:gd name="T53" fmla="*/ 57432 h 118"/>
                <a:gd name="T54" fmla="*/ 223237 w 205"/>
                <a:gd name="T55" fmla="*/ 223100 h 118"/>
                <a:gd name="T56" fmla="*/ 187873 w 205"/>
                <a:gd name="T57" fmla="*/ 189967 h 118"/>
                <a:gd name="T58" fmla="*/ 223237 w 205"/>
                <a:gd name="T59" fmla="*/ 154624 h 118"/>
                <a:gd name="T60" fmla="*/ 258601 w 205"/>
                <a:gd name="T61" fmla="*/ 189967 h 118"/>
                <a:gd name="T62" fmla="*/ 223237 w 205"/>
                <a:gd name="T63" fmla="*/ 223100 h 1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5"/>
                <a:gd name="T97" fmla="*/ 0 h 118"/>
                <a:gd name="T98" fmla="*/ 205 w 205"/>
                <a:gd name="T99" fmla="*/ 118 h 1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5" h="118">
                  <a:moveTo>
                    <a:pt x="183" y="42"/>
                  </a:moveTo>
                  <a:cubicBezTo>
                    <a:pt x="180" y="42"/>
                    <a:pt x="180" y="42"/>
                    <a:pt x="180" y="42"/>
                  </a:cubicBezTo>
                  <a:cubicBezTo>
                    <a:pt x="154" y="42"/>
                    <a:pt x="154" y="42"/>
                    <a:pt x="154" y="42"/>
                  </a:cubicBezTo>
                  <a:cubicBezTo>
                    <a:pt x="154" y="22"/>
                    <a:pt x="154" y="22"/>
                    <a:pt x="154" y="22"/>
                  </a:cubicBezTo>
                  <a:cubicBezTo>
                    <a:pt x="154" y="10"/>
                    <a:pt x="144" y="0"/>
                    <a:pt x="132" y="0"/>
                  </a:cubicBezTo>
                  <a:cubicBezTo>
                    <a:pt x="73" y="0"/>
                    <a:pt x="73" y="0"/>
                    <a:pt x="73" y="0"/>
                  </a:cubicBezTo>
                  <a:cubicBezTo>
                    <a:pt x="61" y="0"/>
                    <a:pt x="51" y="10"/>
                    <a:pt x="51" y="22"/>
                  </a:cubicBezTo>
                  <a:cubicBezTo>
                    <a:pt x="51" y="42"/>
                    <a:pt x="51" y="42"/>
                    <a:pt x="51" y="42"/>
                  </a:cubicBezTo>
                  <a:cubicBezTo>
                    <a:pt x="25" y="42"/>
                    <a:pt x="25" y="42"/>
                    <a:pt x="25" y="42"/>
                  </a:cubicBezTo>
                  <a:cubicBezTo>
                    <a:pt x="22" y="42"/>
                    <a:pt x="22" y="42"/>
                    <a:pt x="22" y="42"/>
                  </a:cubicBezTo>
                  <a:cubicBezTo>
                    <a:pt x="10" y="42"/>
                    <a:pt x="0" y="52"/>
                    <a:pt x="0" y="64"/>
                  </a:cubicBezTo>
                  <a:cubicBezTo>
                    <a:pt x="0" y="101"/>
                    <a:pt x="0" y="101"/>
                    <a:pt x="0" y="101"/>
                  </a:cubicBezTo>
                  <a:cubicBezTo>
                    <a:pt x="54" y="101"/>
                    <a:pt x="54" y="101"/>
                    <a:pt x="54" y="101"/>
                  </a:cubicBezTo>
                  <a:cubicBezTo>
                    <a:pt x="67" y="112"/>
                    <a:pt x="84" y="118"/>
                    <a:pt x="103" y="118"/>
                  </a:cubicBezTo>
                  <a:cubicBezTo>
                    <a:pt x="121" y="118"/>
                    <a:pt x="138" y="112"/>
                    <a:pt x="151" y="101"/>
                  </a:cubicBezTo>
                  <a:cubicBezTo>
                    <a:pt x="205" y="101"/>
                    <a:pt x="205" y="101"/>
                    <a:pt x="205" y="101"/>
                  </a:cubicBezTo>
                  <a:cubicBezTo>
                    <a:pt x="205" y="64"/>
                    <a:pt x="205" y="64"/>
                    <a:pt x="205" y="64"/>
                  </a:cubicBezTo>
                  <a:cubicBezTo>
                    <a:pt x="205" y="52"/>
                    <a:pt x="195" y="42"/>
                    <a:pt x="183" y="42"/>
                  </a:cubicBezTo>
                  <a:close/>
                  <a:moveTo>
                    <a:pt x="67" y="26"/>
                  </a:moveTo>
                  <a:cubicBezTo>
                    <a:pt x="67" y="22"/>
                    <a:pt x="67" y="22"/>
                    <a:pt x="67" y="22"/>
                  </a:cubicBezTo>
                  <a:cubicBezTo>
                    <a:pt x="67" y="19"/>
                    <a:pt x="70" y="17"/>
                    <a:pt x="73" y="17"/>
                  </a:cubicBezTo>
                  <a:cubicBezTo>
                    <a:pt x="132" y="17"/>
                    <a:pt x="132" y="17"/>
                    <a:pt x="132" y="17"/>
                  </a:cubicBezTo>
                  <a:cubicBezTo>
                    <a:pt x="135" y="17"/>
                    <a:pt x="138" y="19"/>
                    <a:pt x="138" y="22"/>
                  </a:cubicBezTo>
                  <a:cubicBezTo>
                    <a:pt x="138" y="26"/>
                    <a:pt x="138" y="26"/>
                    <a:pt x="138" y="26"/>
                  </a:cubicBezTo>
                  <a:cubicBezTo>
                    <a:pt x="138" y="42"/>
                    <a:pt x="138" y="42"/>
                    <a:pt x="138" y="42"/>
                  </a:cubicBezTo>
                  <a:cubicBezTo>
                    <a:pt x="67" y="42"/>
                    <a:pt x="67" y="42"/>
                    <a:pt x="67" y="42"/>
                  </a:cubicBezTo>
                  <a:lnTo>
                    <a:pt x="67" y="26"/>
                  </a:lnTo>
                  <a:close/>
                  <a:moveTo>
                    <a:pt x="101" y="101"/>
                  </a:moveTo>
                  <a:cubicBezTo>
                    <a:pt x="92" y="101"/>
                    <a:pt x="85" y="94"/>
                    <a:pt x="85" y="86"/>
                  </a:cubicBezTo>
                  <a:cubicBezTo>
                    <a:pt x="85" y="77"/>
                    <a:pt x="92" y="70"/>
                    <a:pt x="101" y="70"/>
                  </a:cubicBezTo>
                  <a:cubicBezTo>
                    <a:pt x="110" y="70"/>
                    <a:pt x="117" y="77"/>
                    <a:pt x="117" y="86"/>
                  </a:cubicBezTo>
                  <a:cubicBezTo>
                    <a:pt x="117" y="94"/>
                    <a:pt x="110" y="101"/>
                    <a:pt x="101" y="101"/>
                  </a:cubicBezTo>
                  <a:close/>
                </a:path>
              </a:pathLst>
            </a:custGeom>
            <a:solidFill>
              <a:srgbClr val="000000"/>
            </a:solidFill>
            <a:ln w="9525" cmpd="sng">
              <a:noFill/>
              <a:bevel/>
              <a:headEnd/>
              <a:tailEnd/>
            </a:ln>
          </p:spPr>
          <p:txBody>
            <a:bodyPr/>
            <a:lstStyle/>
            <a:p>
              <a:endParaRPr lang="zh-CN" altLang="en-US"/>
            </a:p>
          </p:txBody>
        </p:sp>
      </p:grpSp>
      <p:sp>
        <p:nvSpPr>
          <p:cNvPr id="58" name="椭圆 38"/>
          <p:cNvSpPr>
            <a:spLocks noChangeArrowheads="1"/>
          </p:cNvSpPr>
          <p:nvPr/>
        </p:nvSpPr>
        <p:spPr bwMode="auto">
          <a:xfrm>
            <a:off x="2797989" y="2869708"/>
            <a:ext cx="698500" cy="698500"/>
          </a:xfrm>
          <a:prstGeom prst="ellipse">
            <a:avLst/>
          </a:prstGeom>
          <a:gradFill rotWithShape="1">
            <a:gsLst>
              <a:gs pos="0">
                <a:srgbClr val="FCEF75"/>
              </a:gs>
              <a:gs pos="100000">
                <a:srgbClr val="D3A02D"/>
              </a:gs>
            </a:gsLst>
            <a:lin ang="3600000" scaled="1"/>
          </a:gradFill>
          <a:ln w="12700">
            <a:noFill/>
            <a:bevel/>
            <a:headEnd/>
            <a:tailEnd/>
          </a:ln>
        </p:spPr>
        <p:txBody>
          <a:bodyPr anchor="ctr"/>
          <a:lstStyle/>
          <a:p>
            <a:pPr algn="ctr"/>
            <a:endParaRPr lang="zh-CN" altLang="zh-CN">
              <a:solidFill>
                <a:srgbClr val="FFFFFF"/>
              </a:solidFill>
              <a:latin typeface="宋体" charset="-122"/>
              <a:sym typeface="宋体" charset="-122"/>
            </a:endParaRPr>
          </a:p>
        </p:txBody>
      </p:sp>
      <p:sp>
        <p:nvSpPr>
          <p:cNvPr id="59" name="椭圆 39"/>
          <p:cNvSpPr>
            <a:spLocks noChangeArrowheads="1"/>
          </p:cNvSpPr>
          <p:nvPr/>
        </p:nvSpPr>
        <p:spPr bwMode="auto">
          <a:xfrm>
            <a:off x="2797989" y="3995246"/>
            <a:ext cx="698500" cy="698500"/>
          </a:xfrm>
          <a:prstGeom prst="ellipse">
            <a:avLst/>
          </a:prstGeom>
          <a:solidFill>
            <a:srgbClr val="000000"/>
          </a:solidFill>
          <a:ln w="12700">
            <a:noFill/>
            <a:bevel/>
            <a:headEnd/>
            <a:tailEnd/>
          </a:ln>
        </p:spPr>
        <p:txBody>
          <a:bodyPr anchor="ctr"/>
          <a:lstStyle/>
          <a:p>
            <a:pPr algn="ctr"/>
            <a:endParaRPr lang="zh-CN" altLang="zh-CN">
              <a:solidFill>
                <a:srgbClr val="FFFFFF"/>
              </a:solidFill>
              <a:latin typeface="宋体" charset="-122"/>
              <a:sym typeface="宋体" charset="-122"/>
            </a:endParaRPr>
          </a:p>
        </p:txBody>
      </p:sp>
      <p:grpSp>
        <p:nvGrpSpPr>
          <p:cNvPr id="4" name="组合 41"/>
          <p:cNvGrpSpPr>
            <a:grpSpLocks/>
          </p:cNvGrpSpPr>
          <p:nvPr/>
        </p:nvGrpSpPr>
        <p:grpSpPr bwMode="auto">
          <a:xfrm>
            <a:off x="3029764" y="4187333"/>
            <a:ext cx="271463" cy="304800"/>
            <a:chOff x="0" y="0"/>
            <a:chExt cx="402656" cy="450303"/>
          </a:xfrm>
        </p:grpSpPr>
        <p:sp>
          <p:nvSpPr>
            <p:cNvPr id="62" name="Freeform 108"/>
            <p:cNvSpPr>
              <a:spLocks noEditPoints="1" noChangeArrowheads="1"/>
            </p:cNvSpPr>
            <p:nvPr/>
          </p:nvSpPr>
          <p:spPr bwMode="auto">
            <a:xfrm>
              <a:off x="69134" y="167228"/>
              <a:ext cx="56988" cy="57923"/>
            </a:xfrm>
            <a:custGeom>
              <a:avLst/>
              <a:gdLst>
                <a:gd name="T0" fmla="*/ 28494 w 26"/>
                <a:gd name="T1" fmla="*/ 0 h 26"/>
                <a:gd name="T2" fmla="*/ 0 w 26"/>
                <a:gd name="T3" fmla="*/ 28962 h 26"/>
                <a:gd name="T4" fmla="*/ 28494 w 26"/>
                <a:gd name="T5" fmla="*/ 57923 h 26"/>
                <a:gd name="T6" fmla="*/ 56988 w 26"/>
                <a:gd name="T7" fmla="*/ 28962 h 26"/>
                <a:gd name="T8" fmla="*/ 28494 w 26"/>
                <a:gd name="T9" fmla="*/ 0 h 26"/>
                <a:gd name="T10" fmla="*/ 28494 w 26"/>
                <a:gd name="T11" fmla="*/ 51240 h 26"/>
                <a:gd name="T12" fmla="*/ 6576 w 26"/>
                <a:gd name="T13" fmla="*/ 28962 h 26"/>
                <a:gd name="T14" fmla="*/ 28494 w 26"/>
                <a:gd name="T15" fmla="*/ 6683 h 26"/>
                <a:gd name="T16" fmla="*/ 50412 w 26"/>
                <a:gd name="T17" fmla="*/ 28962 h 26"/>
                <a:gd name="T18" fmla="*/ 28494 w 26"/>
                <a:gd name="T19" fmla="*/ 51240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6"/>
                <a:gd name="T32" fmla="*/ 26 w 26"/>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solidFill>
              <a:srgbClr val="FFFFFF"/>
            </a:solidFill>
            <a:ln w="9525" cmpd="sng">
              <a:noFill/>
              <a:bevel/>
              <a:headEnd/>
              <a:tailEnd/>
            </a:ln>
          </p:spPr>
          <p:txBody>
            <a:bodyPr/>
            <a:lstStyle/>
            <a:p>
              <a:endParaRPr lang="zh-CN" altLang="en-US"/>
            </a:p>
          </p:txBody>
        </p:sp>
        <p:sp>
          <p:nvSpPr>
            <p:cNvPr id="64" name="Freeform 109"/>
            <p:cNvSpPr>
              <a:spLocks noEditPoints="1" noChangeArrowheads="1"/>
            </p:cNvSpPr>
            <p:nvPr/>
          </p:nvSpPr>
          <p:spPr bwMode="auto">
            <a:xfrm>
              <a:off x="197125" y="129859"/>
              <a:ext cx="48580" cy="48580"/>
            </a:xfrm>
            <a:custGeom>
              <a:avLst/>
              <a:gdLst>
                <a:gd name="T0" fmla="*/ 24290 w 22"/>
                <a:gd name="T1" fmla="*/ 0 h 22"/>
                <a:gd name="T2" fmla="*/ 0 w 22"/>
                <a:gd name="T3" fmla="*/ 24290 h 22"/>
                <a:gd name="T4" fmla="*/ 24290 w 22"/>
                <a:gd name="T5" fmla="*/ 48580 h 22"/>
                <a:gd name="T6" fmla="*/ 48580 w 22"/>
                <a:gd name="T7" fmla="*/ 24290 h 22"/>
                <a:gd name="T8" fmla="*/ 24290 w 22"/>
                <a:gd name="T9" fmla="*/ 0 h 22"/>
                <a:gd name="T10" fmla="*/ 24290 w 22"/>
                <a:gd name="T11" fmla="*/ 37539 h 22"/>
                <a:gd name="T12" fmla="*/ 11041 w 22"/>
                <a:gd name="T13" fmla="*/ 24290 h 22"/>
                <a:gd name="T14" fmla="*/ 24290 w 22"/>
                <a:gd name="T15" fmla="*/ 11041 h 22"/>
                <a:gd name="T16" fmla="*/ 37539 w 22"/>
                <a:gd name="T17" fmla="*/ 24290 h 22"/>
                <a:gd name="T18" fmla="*/ 24290 w 22"/>
                <a:gd name="T19" fmla="*/ 37539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22"/>
                <a:gd name="T32" fmla="*/ 22 w 22"/>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solidFill>
              <a:srgbClr val="FFFFFF"/>
            </a:solidFill>
            <a:ln w="9525" cmpd="sng">
              <a:noFill/>
              <a:bevel/>
              <a:headEnd/>
              <a:tailEnd/>
            </a:ln>
          </p:spPr>
          <p:txBody>
            <a:bodyPr/>
            <a:lstStyle/>
            <a:p>
              <a:endParaRPr lang="zh-CN" altLang="en-US"/>
            </a:p>
          </p:txBody>
        </p:sp>
        <p:sp>
          <p:nvSpPr>
            <p:cNvPr id="65" name="Freeform 110"/>
            <p:cNvSpPr>
              <a:spLocks noEditPoints="1" noChangeArrowheads="1"/>
            </p:cNvSpPr>
            <p:nvPr/>
          </p:nvSpPr>
          <p:spPr bwMode="auto">
            <a:xfrm>
              <a:off x="82213" y="181242"/>
              <a:ext cx="30830" cy="30830"/>
            </a:xfrm>
            <a:custGeom>
              <a:avLst/>
              <a:gdLst>
                <a:gd name="T0" fmla="*/ 15415 w 14"/>
                <a:gd name="T1" fmla="*/ 0 h 14"/>
                <a:gd name="T2" fmla="*/ 0 w 14"/>
                <a:gd name="T3" fmla="*/ 15415 h 14"/>
                <a:gd name="T4" fmla="*/ 15415 w 14"/>
                <a:gd name="T5" fmla="*/ 30830 h 14"/>
                <a:gd name="T6" fmla="*/ 30830 w 14"/>
                <a:gd name="T7" fmla="*/ 15415 h 14"/>
                <a:gd name="T8" fmla="*/ 15415 w 14"/>
                <a:gd name="T9" fmla="*/ 0 h 14"/>
                <a:gd name="T10" fmla="*/ 15415 w 14"/>
                <a:gd name="T11" fmla="*/ 22021 h 14"/>
                <a:gd name="T12" fmla="*/ 8809 w 14"/>
                <a:gd name="T13" fmla="*/ 15415 h 14"/>
                <a:gd name="T14" fmla="*/ 15415 w 14"/>
                <a:gd name="T15" fmla="*/ 6606 h 14"/>
                <a:gd name="T16" fmla="*/ 24224 w 14"/>
                <a:gd name="T17" fmla="*/ 15415 h 14"/>
                <a:gd name="T18" fmla="*/ 15415 w 14"/>
                <a:gd name="T19" fmla="*/ 22021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4"/>
                <a:gd name="T32" fmla="*/ 14 w 14"/>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solidFill>
              <a:srgbClr val="FFFFFF"/>
            </a:solidFill>
            <a:ln w="9525" cmpd="sng">
              <a:noFill/>
              <a:bevel/>
              <a:headEnd/>
              <a:tailEnd/>
            </a:ln>
          </p:spPr>
          <p:txBody>
            <a:bodyPr/>
            <a:lstStyle/>
            <a:p>
              <a:endParaRPr lang="zh-CN" altLang="en-US"/>
            </a:p>
          </p:txBody>
        </p:sp>
        <p:sp>
          <p:nvSpPr>
            <p:cNvPr id="66" name="Freeform 111"/>
            <p:cNvSpPr>
              <a:spLocks noEditPoints="1" noChangeArrowheads="1"/>
            </p:cNvSpPr>
            <p:nvPr/>
          </p:nvSpPr>
          <p:spPr bwMode="auto">
            <a:xfrm>
              <a:off x="172834" y="105568"/>
              <a:ext cx="97161" cy="97161"/>
            </a:xfrm>
            <a:custGeom>
              <a:avLst/>
              <a:gdLst>
                <a:gd name="T0" fmla="*/ 48581 w 44"/>
                <a:gd name="T1" fmla="*/ 0 h 44"/>
                <a:gd name="T2" fmla="*/ 0 w 44"/>
                <a:gd name="T3" fmla="*/ 48581 h 44"/>
                <a:gd name="T4" fmla="*/ 48581 w 44"/>
                <a:gd name="T5" fmla="*/ 97161 h 44"/>
                <a:gd name="T6" fmla="*/ 97161 w 44"/>
                <a:gd name="T7" fmla="*/ 48581 h 44"/>
                <a:gd name="T8" fmla="*/ 48581 w 44"/>
                <a:gd name="T9" fmla="*/ 0 h 44"/>
                <a:gd name="T10" fmla="*/ 48581 w 44"/>
                <a:gd name="T11" fmla="*/ 86120 h 44"/>
                <a:gd name="T12" fmla="*/ 11041 w 44"/>
                <a:gd name="T13" fmla="*/ 48581 h 44"/>
                <a:gd name="T14" fmla="*/ 48581 w 44"/>
                <a:gd name="T15" fmla="*/ 13249 h 44"/>
                <a:gd name="T16" fmla="*/ 86120 w 44"/>
                <a:gd name="T17" fmla="*/ 48581 h 44"/>
                <a:gd name="T18" fmla="*/ 48581 w 44"/>
                <a:gd name="T19" fmla="*/ 8612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4"/>
                <a:gd name="T32" fmla="*/ 44 w 44"/>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solidFill>
              <a:srgbClr val="FFFFFF"/>
            </a:solidFill>
            <a:ln w="9525" cmpd="sng">
              <a:noFill/>
              <a:bevel/>
              <a:headEnd/>
              <a:tailEnd/>
            </a:ln>
          </p:spPr>
          <p:txBody>
            <a:bodyPr/>
            <a:lstStyle/>
            <a:p>
              <a:endParaRPr lang="zh-CN" altLang="en-US"/>
            </a:p>
          </p:txBody>
        </p:sp>
        <p:sp>
          <p:nvSpPr>
            <p:cNvPr id="67" name="Freeform 112"/>
            <p:cNvSpPr>
              <a:spLocks noEditPoints="1" noChangeArrowheads="1"/>
            </p:cNvSpPr>
            <p:nvPr/>
          </p:nvSpPr>
          <p:spPr bwMode="auto">
            <a:xfrm>
              <a:off x="0" y="0"/>
              <a:ext cx="402656" cy="450303"/>
            </a:xfrm>
            <a:custGeom>
              <a:avLst/>
              <a:gdLst>
                <a:gd name="T0" fmla="*/ 347346 w 182"/>
                <a:gd name="T1" fmla="*/ 211907 h 204"/>
                <a:gd name="T2" fmla="*/ 338497 w 182"/>
                <a:gd name="T3" fmla="*/ 105954 h 204"/>
                <a:gd name="T4" fmla="*/ 172567 w 182"/>
                <a:gd name="T5" fmla="*/ 0 h 204"/>
                <a:gd name="T6" fmla="*/ 2212 w 182"/>
                <a:gd name="T7" fmla="*/ 174382 h 204"/>
                <a:gd name="T8" fmla="*/ 0 w 182"/>
                <a:gd name="T9" fmla="*/ 450303 h 204"/>
                <a:gd name="T10" fmla="*/ 250001 w 182"/>
                <a:gd name="T11" fmla="*/ 388497 h 204"/>
                <a:gd name="T12" fmla="*/ 325222 w 182"/>
                <a:gd name="T13" fmla="*/ 388497 h 204"/>
                <a:gd name="T14" fmla="*/ 325222 w 182"/>
                <a:gd name="T15" fmla="*/ 388497 h 204"/>
                <a:gd name="T16" fmla="*/ 345134 w 182"/>
                <a:gd name="T17" fmla="*/ 333313 h 204"/>
                <a:gd name="T18" fmla="*/ 323010 w 182"/>
                <a:gd name="T19" fmla="*/ 320068 h 204"/>
                <a:gd name="T20" fmla="*/ 345134 w 182"/>
                <a:gd name="T21" fmla="*/ 309032 h 204"/>
                <a:gd name="T22" fmla="*/ 342921 w 182"/>
                <a:gd name="T23" fmla="*/ 304617 h 204"/>
                <a:gd name="T24" fmla="*/ 376107 w 182"/>
                <a:gd name="T25" fmla="*/ 245018 h 204"/>
                <a:gd name="T26" fmla="*/ 137169 w 182"/>
                <a:gd name="T27" fmla="*/ 205285 h 204"/>
                <a:gd name="T28" fmla="*/ 137169 w 182"/>
                <a:gd name="T29" fmla="*/ 225152 h 204"/>
                <a:gd name="T30" fmla="*/ 119469 w 182"/>
                <a:gd name="T31" fmla="*/ 231774 h 204"/>
                <a:gd name="T32" fmla="*/ 106195 w 182"/>
                <a:gd name="T33" fmla="*/ 242810 h 204"/>
                <a:gd name="T34" fmla="*/ 88496 w 182"/>
                <a:gd name="T35" fmla="*/ 236188 h 204"/>
                <a:gd name="T36" fmla="*/ 70797 w 182"/>
                <a:gd name="T37" fmla="*/ 236188 h 204"/>
                <a:gd name="T38" fmla="*/ 61947 w 182"/>
                <a:gd name="T39" fmla="*/ 218529 h 204"/>
                <a:gd name="T40" fmla="*/ 48673 w 182"/>
                <a:gd name="T41" fmla="*/ 205285 h 204"/>
                <a:gd name="T42" fmla="*/ 57522 w 182"/>
                <a:gd name="T43" fmla="*/ 187626 h 204"/>
                <a:gd name="T44" fmla="*/ 57522 w 182"/>
                <a:gd name="T45" fmla="*/ 167760 h 204"/>
                <a:gd name="T46" fmla="*/ 75221 w 182"/>
                <a:gd name="T47" fmla="*/ 161138 h 204"/>
                <a:gd name="T48" fmla="*/ 88496 w 182"/>
                <a:gd name="T49" fmla="*/ 150101 h 204"/>
                <a:gd name="T50" fmla="*/ 106195 w 182"/>
                <a:gd name="T51" fmla="*/ 156723 h 204"/>
                <a:gd name="T52" fmla="*/ 126107 w 182"/>
                <a:gd name="T53" fmla="*/ 156723 h 204"/>
                <a:gd name="T54" fmla="*/ 132744 w 182"/>
                <a:gd name="T55" fmla="*/ 174382 h 204"/>
                <a:gd name="T56" fmla="*/ 146018 w 182"/>
                <a:gd name="T57" fmla="*/ 187626 h 204"/>
                <a:gd name="T58" fmla="*/ 300886 w 182"/>
                <a:gd name="T59" fmla="*/ 169967 h 204"/>
                <a:gd name="T60" fmla="*/ 278762 w 182"/>
                <a:gd name="T61" fmla="*/ 192041 h 204"/>
                <a:gd name="T62" fmla="*/ 267700 w 182"/>
                <a:gd name="T63" fmla="*/ 220737 h 204"/>
                <a:gd name="T64" fmla="*/ 236726 w 182"/>
                <a:gd name="T65" fmla="*/ 220737 h 204"/>
                <a:gd name="T66" fmla="*/ 207965 w 182"/>
                <a:gd name="T67" fmla="*/ 231774 h 204"/>
                <a:gd name="T68" fmla="*/ 183629 w 182"/>
                <a:gd name="T69" fmla="*/ 211907 h 204"/>
                <a:gd name="T70" fmla="*/ 154868 w 182"/>
                <a:gd name="T71" fmla="*/ 200870 h 204"/>
                <a:gd name="T72" fmla="*/ 154868 w 182"/>
                <a:gd name="T73" fmla="*/ 169967 h 204"/>
                <a:gd name="T74" fmla="*/ 141593 w 182"/>
                <a:gd name="T75" fmla="*/ 141272 h 204"/>
                <a:gd name="T76" fmla="*/ 163717 w 182"/>
                <a:gd name="T77" fmla="*/ 116990 h 204"/>
                <a:gd name="T78" fmla="*/ 174779 w 182"/>
                <a:gd name="T79" fmla="*/ 88295 h 204"/>
                <a:gd name="T80" fmla="*/ 207965 w 182"/>
                <a:gd name="T81" fmla="*/ 88295 h 204"/>
                <a:gd name="T82" fmla="*/ 236726 w 182"/>
                <a:gd name="T83" fmla="*/ 77258 h 204"/>
                <a:gd name="T84" fmla="*/ 258850 w 182"/>
                <a:gd name="T85" fmla="*/ 97124 h 204"/>
                <a:gd name="T86" fmla="*/ 287611 w 182"/>
                <a:gd name="T87" fmla="*/ 108161 h 204"/>
                <a:gd name="T88" fmla="*/ 287611 w 182"/>
                <a:gd name="T89" fmla="*/ 141272 h 204"/>
                <a:gd name="T90" fmla="*/ 300886 w 182"/>
                <a:gd name="T91" fmla="*/ 169967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2"/>
                <a:gd name="T139" fmla="*/ 0 h 204"/>
                <a:gd name="T140" fmla="*/ 182 w 182"/>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solidFill>
              <a:srgbClr val="FFFFFF"/>
            </a:solidFill>
            <a:ln w="9525" cmpd="sng">
              <a:noFill/>
              <a:bevel/>
              <a:headEnd/>
              <a:tailEnd/>
            </a:ln>
          </p:spPr>
          <p:txBody>
            <a:bodyPr/>
            <a:lstStyle/>
            <a:p>
              <a:endParaRPr lang="zh-CN" altLang="en-US"/>
            </a:p>
          </p:txBody>
        </p:sp>
      </p:grpSp>
      <p:grpSp>
        <p:nvGrpSpPr>
          <p:cNvPr id="5" name="组合 51"/>
          <p:cNvGrpSpPr>
            <a:grpSpLocks/>
          </p:cNvGrpSpPr>
          <p:nvPr/>
        </p:nvGrpSpPr>
        <p:grpSpPr bwMode="auto">
          <a:xfrm>
            <a:off x="3034527" y="3072908"/>
            <a:ext cx="269875" cy="290513"/>
            <a:chOff x="0" y="0"/>
            <a:chExt cx="466184" cy="501686"/>
          </a:xfrm>
        </p:grpSpPr>
        <p:sp>
          <p:nvSpPr>
            <p:cNvPr id="73" name="Freeform 154"/>
            <p:cNvSpPr>
              <a:spLocks noChangeArrowheads="1"/>
            </p:cNvSpPr>
            <p:nvPr/>
          </p:nvSpPr>
          <p:spPr bwMode="auto">
            <a:xfrm>
              <a:off x="141070" y="426012"/>
              <a:ext cx="50449" cy="46712"/>
            </a:xfrm>
            <a:custGeom>
              <a:avLst/>
              <a:gdLst>
                <a:gd name="T0" fmla="*/ 35095 w 23"/>
                <a:gd name="T1" fmla="*/ 0 h 21"/>
                <a:gd name="T2" fmla="*/ 35095 w 23"/>
                <a:gd name="T3" fmla="*/ 8898 h 21"/>
                <a:gd name="T4" fmla="*/ 41675 w 23"/>
                <a:gd name="T5" fmla="*/ 24468 h 21"/>
                <a:gd name="T6" fmla="*/ 21934 w 23"/>
                <a:gd name="T7" fmla="*/ 37814 h 21"/>
                <a:gd name="T8" fmla="*/ 8774 w 23"/>
                <a:gd name="T9" fmla="*/ 20019 h 21"/>
                <a:gd name="T10" fmla="*/ 13161 w 23"/>
                <a:gd name="T11" fmla="*/ 11122 h 21"/>
                <a:gd name="T12" fmla="*/ 13161 w 23"/>
                <a:gd name="T13" fmla="*/ 0 h 21"/>
                <a:gd name="T14" fmla="*/ 0 w 23"/>
                <a:gd name="T15" fmla="*/ 22244 h 21"/>
                <a:gd name="T16" fmla="*/ 24128 w 23"/>
                <a:gd name="T17" fmla="*/ 46712 h 21"/>
                <a:gd name="T18" fmla="*/ 50449 w 23"/>
                <a:gd name="T19" fmla="*/ 22244 h 21"/>
                <a:gd name="T20" fmla="*/ 35095 w 23"/>
                <a:gd name="T21" fmla="*/ 0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21"/>
                <a:gd name="T35" fmla="*/ 23 w 23"/>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21">
                  <a:moveTo>
                    <a:pt x="16" y="0"/>
                  </a:moveTo>
                  <a:cubicBezTo>
                    <a:pt x="16" y="4"/>
                    <a:pt x="16" y="4"/>
                    <a:pt x="16" y="4"/>
                  </a:cubicBezTo>
                  <a:cubicBezTo>
                    <a:pt x="18" y="5"/>
                    <a:pt x="19" y="8"/>
                    <a:pt x="19" y="11"/>
                  </a:cubicBezTo>
                  <a:cubicBezTo>
                    <a:pt x="18" y="15"/>
                    <a:pt x="15" y="18"/>
                    <a:pt x="10" y="17"/>
                  </a:cubicBezTo>
                  <a:cubicBezTo>
                    <a:pt x="6" y="17"/>
                    <a:pt x="3" y="13"/>
                    <a:pt x="4" y="9"/>
                  </a:cubicBezTo>
                  <a:cubicBezTo>
                    <a:pt x="4" y="7"/>
                    <a:pt x="5" y="6"/>
                    <a:pt x="6" y="5"/>
                  </a:cubicBezTo>
                  <a:cubicBezTo>
                    <a:pt x="6" y="0"/>
                    <a:pt x="6" y="0"/>
                    <a:pt x="6" y="0"/>
                  </a:cubicBezTo>
                  <a:cubicBezTo>
                    <a:pt x="3" y="2"/>
                    <a:pt x="0" y="6"/>
                    <a:pt x="0" y="10"/>
                  </a:cubicBezTo>
                  <a:cubicBezTo>
                    <a:pt x="0" y="16"/>
                    <a:pt x="5" y="21"/>
                    <a:pt x="11" y="21"/>
                  </a:cubicBezTo>
                  <a:cubicBezTo>
                    <a:pt x="18" y="21"/>
                    <a:pt x="23" y="16"/>
                    <a:pt x="23" y="10"/>
                  </a:cubicBezTo>
                  <a:cubicBezTo>
                    <a:pt x="23" y="5"/>
                    <a:pt x="20" y="1"/>
                    <a:pt x="16" y="0"/>
                  </a:cubicBezTo>
                  <a:close/>
                </a:path>
              </a:pathLst>
            </a:custGeom>
            <a:solidFill>
              <a:srgbClr val="000000"/>
            </a:solidFill>
            <a:ln w="9525" cmpd="sng">
              <a:noFill/>
              <a:bevel/>
              <a:headEnd/>
              <a:tailEnd/>
            </a:ln>
          </p:spPr>
          <p:txBody>
            <a:bodyPr/>
            <a:lstStyle/>
            <a:p>
              <a:endParaRPr lang="zh-CN" altLang="en-US"/>
            </a:p>
          </p:txBody>
        </p:sp>
        <p:sp>
          <p:nvSpPr>
            <p:cNvPr id="74" name="Rectangle 155"/>
            <p:cNvSpPr>
              <a:spLocks noChangeArrowheads="1"/>
            </p:cNvSpPr>
            <p:nvPr/>
          </p:nvSpPr>
          <p:spPr bwMode="auto">
            <a:xfrm>
              <a:off x="160689" y="419472"/>
              <a:ext cx="9342" cy="32698"/>
            </a:xfrm>
            <a:prstGeom prst="rect">
              <a:avLst/>
            </a:prstGeom>
            <a:solidFill>
              <a:srgbClr val="000000"/>
            </a:solidFill>
            <a:ln w="9525">
              <a:noFill/>
              <a:bevel/>
              <a:headEnd/>
              <a:tailEnd/>
            </a:ln>
          </p:spPr>
          <p:txBody>
            <a:bodyPr/>
            <a:lstStyle/>
            <a:p>
              <a:endParaRPr lang="zh-CN" altLang="zh-CN">
                <a:solidFill>
                  <a:srgbClr val="000000"/>
                </a:solidFill>
                <a:latin typeface="Calibri" pitchFamily="34" charset="0"/>
                <a:sym typeface="宋体" charset="-122"/>
              </a:endParaRPr>
            </a:p>
          </p:txBody>
        </p:sp>
        <p:sp>
          <p:nvSpPr>
            <p:cNvPr id="75" name="Freeform 156"/>
            <p:cNvSpPr>
              <a:spLocks noEditPoints="1" noChangeArrowheads="1"/>
            </p:cNvSpPr>
            <p:nvPr/>
          </p:nvSpPr>
          <p:spPr bwMode="auto">
            <a:xfrm>
              <a:off x="39238" y="81278"/>
              <a:ext cx="260652" cy="260652"/>
            </a:xfrm>
            <a:custGeom>
              <a:avLst/>
              <a:gdLst>
                <a:gd name="T0" fmla="*/ 53014 w 118"/>
                <a:gd name="T1" fmla="*/ 41969 h 118"/>
                <a:gd name="T2" fmla="*/ 41969 w 118"/>
                <a:gd name="T3" fmla="*/ 207638 h 118"/>
                <a:gd name="T4" fmla="*/ 207638 w 118"/>
                <a:gd name="T5" fmla="*/ 218683 h 118"/>
                <a:gd name="T6" fmla="*/ 218683 w 118"/>
                <a:gd name="T7" fmla="*/ 53014 h 118"/>
                <a:gd name="T8" fmla="*/ 53014 w 118"/>
                <a:gd name="T9" fmla="*/ 41969 h 118"/>
                <a:gd name="T10" fmla="*/ 141371 w 118"/>
                <a:gd name="T11" fmla="*/ 185549 h 118"/>
                <a:gd name="T12" fmla="*/ 141371 w 118"/>
                <a:gd name="T13" fmla="*/ 205429 h 118"/>
                <a:gd name="T14" fmla="*/ 123699 w 118"/>
                <a:gd name="T15" fmla="*/ 205429 h 118"/>
                <a:gd name="T16" fmla="*/ 123699 w 118"/>
                <a:gd name="T17" fmla="*/ 187758 h 118"/>
                <a:gd name="T18" fmla="*/ 90566 w 118"/>
                <a:gd name="T19" fmla="*/ 178922 h 118"/>
                <a:gd name="T20" fmla="*/ 94983 w 118"/>
                <a:gd name="T21" fmla="*/ 156833 h 118"/>
                <a:gd name="T22" fmla="*/ 128117 w 118"/>
                <a:gd name="T23" fmla="*/ 165669 h 118"/>
                <a:gd name="T24" fmla="*/ 145788 w 118"/>
                <a:gd name="T25" fmla="*/ 154624 h 118"/>
                <a:gd name="T26" fmla="*/ 125908 w 118"/>
                <a:gd name="T27" fmla="*/ 136953 h 118"/>
                <a:gd name="T28" fmla="*/ 90566 w 118"/>
                <a:gd name="T29" fmla="*/ 101610 h 118"/>
                <a:gd name="T30" fmla="*/ 123699 w 118"/>
                <a:gd name="T31" fmla="*/ 68476 h 118"/>
                <a:gd name="T32" fmla="*/ 123699 w 118"/>
                <a:gd name="T33" fmla="*/ 50805 h 118"/>
                <a:gd name="T34" fmla="*/ 141371 w 118"/>
                <a:gd name="T35" fmla="*/ 50805 h 118"/>
                <a:gd name="T36" fmla="*/ 141371 w 118"/>
                <a:gd name="T37" fmla="*/ 66267 h 118"/>
                <a:gd name="T38" fmla="*/ 170086 w 118"/>
                <a:gd name="T39" fmla="*/ 72894 h 118"/>
                <a:gd name="T40" fmla="*/ 163460 w 118"/>
                <a:gd name="T41" fmla="*/ 94983 h 118"/>
                <a:gd name="T42" fmla="*/ 136953 w 118"/>
                <a:gd name="T43" fmla="*/ 88357 h 118"/>
                <a:gd name="T44" fmla="*/ 121490 w 118"/>
                <a:gd name="T45" fmla="*/ 99401 h 118"/>
                <a:gd name="T46" fmla="*/ 143580 w 118"/>
                <a:gd name="T47" fmla="*/ 114864 h 118"/>
                <a:gd name="T48" fmla="*/ 174504 w 118"/>
                <a:gd name="T49" fmla="*/ 152415 h 118"/>
                <a:gd name="T50" fmla="*/ 141371 w 118"/>
                <a:gd name="T51" fmla="*/ 185549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8"/>
                <a:gd name="T79" fmla="*/ 0 h 118"/>
                <a:gd name="T80" fmla="*/ 118 w 118"/>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8" h="118">
                  <a:moveTo>
                    <a:pt x="24" y="19"/>
                  </a:moveTo>
                  <a:cubicBezTo>
                    <a:pt x="2" y="39"/>
                    <a:pt x="0" y="72"/>
                    <a:pt x="19" y="94"/>
                  </a:cubicBezTo>
                  <a:cubicBezTo>
                    <a:pt x="38" y="116"/>
                    <a:pt x="72" y="118"/>
                    <a:pt x="94" y="99"/>
                  </a:cubicBezTo>
                  <a:cubicBezTo>
                    <a:pt x="115" y="79"/>
                    <a:pt x="118" y="46"/>
                    <a:pt x="99" y="24"/>
                  </a:cubicBezTo>
                  <a:cubicBezTo>
                    <a:pt x="79" y="2"/>
                    <a:pt x="46" y="0"/>
                    <a:pt x="24" y="19"/>
                  </a:cubicBezTo>
                  <a:close/>
                  <a:moveTo>
                    <a:pt x="64" y="84"/>
                  </a:moveTo>
                  <a:cubicBezTo>
                    <a:pt x="64" y="93"/>
                    <a:pt x="64" y="93"/>
                    <a:pt x="64" y="93"/>
                  </a:cubicBezTo>
                  <a:cubicBezTo>
                    <a:pt x="56" y="93"/>
                    <a:pt x="56" y="93"/>
                    <a:pt x="56" y="93"/>
                  </a:cubicBezTo>
                  <a:cubicBezTo>
                    <a:pt x="56" y="85"/>
                    <a:pt x="56" y="85"/>
                    <a:pt x="56" y="85"/>
                  </a:cubicBezTo>
                  <a:cubicBezTo>
                    <a:pt x="50" y="85"/>
                    <a:pt x="44" y="83"/>
                    <a:pt x="41" y="81"/>
                  </a:cubicBezTo>
                  <a:cubicBezTo>
                    <a:pt x="43" y="71"/>
                    <a:pt x="43" y="71"/>
                    <a:pt x="43" y="71"/>
                  </a:cubicBezTo>
                  <a:cubicBezTo>
                    <a:pt x="47" y="73"/>
                    <a:pt x="52" y="75"/>
                    <a:pt x="58" y="75"/>
                  </a:cubicBezTo>
                  <a:cubicBezTo>
                    <a:pt x="63" y="75"/>
                    <a:pt x="66" y="73"/>
                    <a:pt x="66" y="70"/>
                  </a:cubicBezTo>
                  <a:cubicBezTo>
                    <a:pt x="66" y="66"/>
                    <a:pt x="63" y="64"/>
                    <a:pt x="57" y="62"/>
                  </a:cubicBezTo>
                  <a:cubicBezTo>
                    <a:pt x="48" y="59"/>
                    <a:pt x="41" y="55"/>
                    <a:pt x="41" y="46"/>
                  </a:cubicBezTo>
                  <a:cubicBezTo>
                    <a:pt x="41" y="39"/>
                    <a:pt x="47" y="33"/>
                    <a:pt x="56" y="31"/>
                  </a:cubicBezTo>
                  <a:cubicBezTo>
                    <a:pt x="56" y="23"/>
                    <a:pt x="56" y="23"/>
                    <a:pt x="56" y="23"/>
                  </a:cubicBezTo>
                  <a:cubicBezTo>
                    <a:pt x="64" y="23"/>
                    <a:pt x="64" y="23"/>
                    <a:pt x="64" y="23"/>
                  </a:cubicBezTo>
                  <a:cubicBezTo>
                    <a:pt x="64" y="30"/>
                    <a:pt x="64" y="30"/>
                    <a:pt x="64" y="30"/>
                  </a:cubicBezTo>
                  <a:cubicBezTo>
                    <a:pt x="70" y="30"/>
                    <a:pt x="74" y="32"/>
                    <a:pt x="77" y="33"/>
                  </a:cubicBezTo>
                  <a:cubicBezTo>
                    <a:pt x="74" y="43"/>
                    <a:pt x="74" y="43"/>
                    <a:pt x="74" y="43"/>
                  </a:cubicBezTo>
                  <a:cubicBezTo>
                    <a:pt x="72" y="42"/>
                    <a:pt x="68" y="40"/>
                    <a:pt x="62" y="40"/>
                  </a:cubicBezTo>
                  <a:cubicBezTo>
                    <a:pt x="56" y="40"/>
                    <a:pt x="55" y="42"/>
                    <a:pt x="55" y="45"/>
                  </a:cubicBezTo>
                  <a:cubicBezTo>
                    <a:pt x="55" y="48"/>
                    <a:pt x="58" y="50"/>
                    <a:pt x="65" y="52"/>
                  </a:cubicBezTo>
                  <a:cubicBezTo>
                    <a:pt x="75" y="56"/>
                    <a:pt x="79" y="61"/>
                    <a:pt x="79" y="69"/>
                  </a:cubicBezTo>
                  <a:cubicBezTo>
                    <a:pt x="79" y="76"/>
                    <a:pt x="74" y="83"/>
                    <a:pt x="64" y="84"/>
                  </a:cubicBezTo>
                  <a:close/>
                </a:path>
              </a:pathLst>
            </a:custGeom>
            <a:solidFill>
              <a:srgbClr val="000000"/>
            </a:solidFill>
            <a:ln w="9525" cmpd="sng">
              <a:noFill/>
              <a:bevel/>
              <a:headEnd/>
              <a:tailEnd/>
            </a:ln>
          </p:spPr>
          <p:txBody>
            <a:bodyPr/>
            <a:lstStyle/>
            <a:p>
              <a:endParaRPr lang="zh-CN" altLang="en-US"/>
            </a:p>
          </p:txBody>
        </p:sp>
        <p:sp>
          <p:nvSpPr>
            <p:cNvPr id="76" name="Freeform 157"/>
            <p:cNvSpPr>
              <a:spLocks noEditPoints="1" noChangeArrowheads="1"/>
            </p:cNvSpPr>
            <p:nvPr/>
          </p:nvSpPr>
          <p:spPr bwMode="auto">
            <a:xfrm>
              <a:off x="0" y="0"/>
              <a:ext cx="338194" cy="501686"/>
            </a:xfrm>
            <a:custGeom>
              <a:avLst/>
              <a:gdLst>
                <a:gd name="T0" fmla="*/ 305038 w 153"/>
                <a:gd name="T1" fmla="*/ 391183 h 227"/>
                <a:gd name="T2" fmla="*/ 35367 w 153"/>
                <a:gd name="T3" fmla="*/ 391183 h 227"/>
                <a:gd name="T4" fmla="*/ 35367 w 153"/>
                <a:gd name="T5" fmla="*/ 35361 h 227"/>
                <a:gd name="T6" fmla="*/ 305038 w 153"/>
                <a:gd name="T7" fmla="*/ 35361 h 227"/>
                <a:gd name="T8" fmla="*/ 305038 w 153"/>
                <a:gd name="T9" fmla="*/ 227637 h 227"/>
                <a:gd name="T10" fmla="*/ 307248 w 153"/>
                <a:gd name="T11" fmla="*/ 225427 h 227"/>
                <a:gd name="T12" fmla="*/ 338194 w 153"/>
                <a:gd name="T13" fmla="*/ 207747 h 227"/>
                <a:gd name="T14" fmla="*/ 338194 w 153"/>
                <a:gd name="T15" fmla="*/ 28731 h 227"/>
                <a:gd name="T16" fmla="*/ 311669 w 153"/>
                <a:gd name="T17" fmla="*/ 0 h 227"/>
                <a:gd name="T18" fmla="*/ 26525 w 153"/>
                <a:gd name="T19" fmla="*/ 0 h 227"/>
                <a:gd name="T20" fmla="*/ 0 w 153"/>
                <a:gd name="T21" fmla="*/ 28731 h 227"/>
                <a:gd name="T22" fmla="*/ 0 w 153"/>
                <a:gd name="T23" fmla="*/ 475165 h 227"/>
                <a:gd name="T24" fmla="*/ 26525 w 153"/>
                <a:gd name="T25" fmla="*/ 501686 h 227"/>
                <a:gd name="T26" fmla="*/ 311669 w 153"/>
                <a:gd name="T27" fmla="*/ 501686 h 227"/>
                <a:gd name="T28" fmla="*/ 338194 w 153"/>
                <a:gd name="T29" fmla="*/ 475165 h 227"/>
                <a:gd name="T30" fmla="*/ 338194 w 153"/>
                <a:gd name="T31" fmla="*/ 388972 h 227"/>
                <a:gd name="T32" fmla="*/ 305038 w 153"/>
                <a:gd name="T33" fmla="*/ 366872 h 227"/>
                <a:gd name="T34" fmla="*/ 305038 w 153"/>
                <a:gd name="T35" fmla="*/ 391183 h 227"/>
                <a:gd name="T36" fmla="*/ 165781 w 153"/>
                <a:gd name="T37" fmla="*/ 488426 h 227"/>
                <a:gd name="T38" fmla="*/ 123783 w 153"/>
                <a:gd name="T39" fmla="*/ 444224 h 227"/>
                <a:gd name="T40" fmla="*/ 165781 w 153"/>
                <a:gd name="T41" fmla="*/ 402233 h 227"/>
                <a:gd name="T42" fmla="*/ 209990 w 153"/>
                <a:gd name="T43" fmla="*/ 444224 h 227"/>
                <a:gd name="T44" fmla="*/ 165781 w 153"/>
                <a:gd name="T45" fmla="*/ 488426 h 2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3"/>
                <a:gd name="T70" fmla="*/ 0 h 227"/>
                <a:gd name="T71" fmla="*/ 153 w 153"/>
                <a:gd name="T72" fmla="*/ 227 h 2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3" h="227">
                  <a:moveTo>
                    <a:pt x="138" y="177"/>
                  </a:moveTo>
                  <a:cubicBezTo>
                    <a:pt x="16" y="177"/>
                    <a:pt x="16" y="177"/>
                    <a:pt x="16" y="177"/>
                  </a:cubicBezTo>
                  <a:cubicBezTo>
                    <a:pt x="16" y="16"/>
                    <a:pt x="16" y="16"/>
                    <a:pt x="16" y="16"/>
                  </a:cubicBezTo>
                  <a:cubicBezTo>
                    <a:pt x="138" y="16"/>
                    <a:pt x="138" y="16"/>
                    <a:pt x="138" y="16"/>
                  </a:cubicBezTo>
                  <a:cubicBezTo>
                    <a:pt x="138" y="103"/>
                    <a:pt x="138" y="103"/>
                    <a:pt x="138" y="103"/>
                  </a:cubicBezTo>
                  <a:cubicBezTo>
                    <a:pt x="138" y="103"/>
                    <a:pt x="139" y="102"/>
                    <a:pt x="139" y="102"/>
                  </a:cubicBezTo>
                  <a:cubicBezTo>
                    <a:pt x="144" y="98"/>
                    <a:pt x="148" y="95"/>
                    <a:pt x="153" y="94"/>
                  </a:cubicBezTo>
                  <a:cubicBezTo>
                    <a:pt x="153" y="13"/>
                    <a:pt x="153" y="13"/>
                    <a:pt x="153" y="13"/>
                  </a:cubicBezTo>
                  <a:cubicBezTo>
                    <a:pt x="153" y="6"/>
                    <a:pt x="148" y="0"/>
                    <a:pt x="141" y="0"/>
                  </a:cubicBezTo>
                  <a:cubicBezTo>
                    <a:pt x="12" y="0"/>
                    <a:pt x="12" y="0"/>
                    <a:pt x="12" y="0"/>
                  </a:cubicBezTo>
                  <a:cubicBezTo>
                    <a:pt x="6" y="0"/>
                    <a:pt x="0" y="6"/>
                    <a:pt x="0" y="13"/>
                  </a:cubicBezTo>
                  <a:cubicBezTo>
                    <a:pt x="0" y="215"/>
                    <a:pt x="0" y="215"/>
                    <a:pt x="0" y="215"/>
                  </a:cubicBezTo>
                  <a:cubicBezTo>
                    <a:pt x="0" y="222"/>
                    <a:pt x="6" y="227"/>
                    <a:pt x="12" y="227"/>
                  </a:cubicBezTo>
                  <a:cubicBezTo>
                    <a:pt x="141" y="227"/>
                    <a:pt x="141" y="227"/>
                    <a:pt x="141" y="227"/>
                  </a:cubicBezTo>
                  <a:cubicBezTo>
                    <a:pt x="148" y="227"/>
                    <a:pt x="153" y="222"/>
                    <a:pt x="153" y="215"/>
                  </a:cubicBezTo>
                  <a:cubicBezTo>
                    <a:pt x="153" y="176"/>
                    <a:pt x="153" y="176"/>
                    <a:pt x="153" y="176"/>
                  </a:cubicBezTo>
                  <a:cubicBezTo>
                    <a:pt x="148" y="174"/>
                    <a:pt x="142" y="170"/>
                    <a:pt x="138" y="166"/>
                  </a:cubicBezTo>
                  <a:lnTo>
                    <a:pt x="138" y="177"/>
                  </a:lnTo>
                  <a:close/>
                  <a:moveTo>
                    <a:pt x="75" y="221"/>
                  </a:moveTo>
                  <a:cubicBezTo>
                    <a:pt x="65" y="221"/>
                    <a:pt x="56" y="212"/>
                    <a:pt x="56" y="201"/>
                  </a:cubicBezTo>
                  <a:cubicBezTo>
                    <a:pt x="56" y="191"/>
                    <a:pt x="65" y="182"/>
                    <a:pt x="75" y="182"/>
                  </a:cubicBezTo>
                  <a:cubicBezTo>
                    <a:pt x="86" y="182"/>
                    <a:pt x="95" y="191"/>
                    <a:pt x="95" y="201"/>
                  </a:cubicBezTo>
                  <a:cubicBezTo>
                    <a:pt x="95" y="212"/>
                    <a:pt x="86" y="221"/>
                    <a:pt x="75" y="221"/>
                  </a:cubicBezTo>
                  <a:close/>
                </a:path>
              </a:pathLst>
            </a:custGeom>
            <a:solidFill>
              <a:srgbClr val="000000"/>
            </a:solidFill>
            <a:ln w="9525" cmpd="sng">
              <a:noFill/>
              <a:bevel/>
              <a:headEnd/>
              <a:tailEnd/>
            </a:ln>
          </p:spPr>
          <p:txBody>
            <a:bodyPr/>
            <a:lstStyle/>
            <a:p>
              <a:endParaRPr lang="zh-CN" altLang="en-US"/>
            </a:p>
          </p:txBody>
        </p:sp>
        <p:sp>
          <p:nvSpPr>
            <p:cNvPr id="77" name="Freeform 158"/>
            <p:cNvSpPr>
              <a:spLocks noEditPoints="1" noChangeArrowheads="1"/>
            </p:cNvSpPr>
            <p:nvPr/>
          </p:nvSpPr>
          <p:spPr bwMode="auto">
            <a:xfrm>
              <a:off x="275600" y="202729"/>
              <a:ext cx="190584" cy="190584"/>
            </a:xfrm>
            <a:custGeom>
              <a:avLst/>
              <a:gdLst>
                <a:gd name="T0" fmla="*/ 159559 w 86"/>
                <a:gd name="T1" fmla="*/ 37674 h 86"/>
                <a:gd name="T2" fmla="*/ 39890 w 86"/>
                <a:gd name="T3" fmla="*/ 31025 h 86"/>
                <a:gd name="T4" fmla="*/ 31025 w 86"/>
                <a:gd name="T5" fmla="*/ 150694 h 86"/>
                <a:gd name="T6" fmla="*/ 152910 w 86"/>
                <a:gd name="T7" fmla="*/ 159559 h 86"/>
                <a:gd name="T8" fmla="*/ 159559 w 86"/>
                <a:gd name="T9" fmla="*/ 37674 h 86"/>
                <a:gd name="T10" fmla="*/ 101940 w 86"/>
                <a:gd name="T11" fmla="*/ 139614 h 86"/>
                <a:gd name="T12" fmla="*/ 101940 w 86"/>
                <a:gd name="T13" fmla="*/ 155127 h 86"/>
                <a:gd name="T14" fmla="*/ 88644 w 86"/>
                <a:gd name="T15" fmla="*/ 155127 h 86"/>
                <a:gd name="T16" fmla="*/ 88644 w 86"/>
                <a:gd name="T17" fmla="*/ 141830 h 86"/>
                <a:gd name="T18" fmla="*/ 62051 w 86"/>
                <a:gd name="T19" fmla="*/ 135182 h 86"/>
                <a:gd name="T20" fmla="*/ 66483 w 86"/>
                <a:gd name="T21" fmla="*/ 117453 h 86"/>
                <a:gd name="T22" fmla="*/ 90860 w 86"/>
                <a:gd name="T23" fmla="*/ 124101 h 86"/>
                <a:gd name="T24" fmla="*/ 106372 w 86"/>
                <a:gd name="T25" fmla="*/ 115237 h 86"/>
                <a:gd name="T26" fmla="*/ 90860 w 86"/>
                <a:gd name="T27" fmla="*/ 101940 h 86"/>
                <a:gd name="T28" fmla="*/ 64267 w 86"/>
                <a:gd name="T29" fmla="*/ 75347 h 86"/>
                <a:gd name="T30" fmla="*/ 88644 w 86"/>
                <a:gd name="T31" fmla="*/ 48754 h 86"/>
                <a:gd name="T32" fmla="*/ 88644 w 86"/>
                <a:gd name="T33" fmla="*/ 33241 h 86"/>
                <a:gd name="T34" fmla="*/ 104156 w 86"/>
                <a:gd name="T35" fmla="*/ 33241 h 86"/>
                <a:gd name="T36" fmla="*/ 104156 w 86"/>
                <a:gd name="T37" fmla="*/ 46538 h 86"/>
                <a:gd name="T38" fmla="*/ 124101 w 86"/>
                <a:gd name="T39" fmla="*/ 50970 h 86"/>
                <a:gd name="T40" fmla="*/ 119669 w 86"/>
                <a:gd name="T41" fmla="*/ 68699 h 86"/>
                <a:gd name="T42" fmla="*/ 99724 w 86"/>
                <a:gd name="T43" fmla="*/ 64267 h 86"/>
                <a:gd name="T44" fmla="*/ 86428 w 86"/>
                <a:gd name="T45" fmla="*/ 70915 h 86"/>
                <a:gd name="T46" fmla="*/ 104156 w 86"/>
                <a:gd name="T47" fmla="*/ 84212 h 86"/>
                <a:gd name="T48" fmla="*/ 128533 w 86"/>
                <a:gd name="T49" fmla="*/ 113021 h 86"/>
                <a:gd name="T50" fmla="*/ 101940 w 86"/>
                <a:gd name="T51" fmla="*/ 139614 h 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6"/>
                <a:gd name="T79" fmla="*/ 0 h 86"/>
                <a:gd name="T80" fmla="*/ 86 w 86"/>
                <a:gd name="T81" fmla="*/ 86 h 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6" h="86">
                  <a:moveTo>
                    <a:pt x="72" y="17"/>
                  </a:moveTo>
                  <a:cubicBezTo>
                    <a:pt x="58" y="1"/>
                    <a:pt x="34" y="0"/>
                    <a:pt x="18" y="14"/>
                  </a:cubicBezTo>
                  <a:cubicBezTo>
                    <a:pt x="2" y="28"/>
                    <a:pt x="0" y="52"/>
                    <a:pt x="14" y="68"/>
                  </a:cubicBezTo>
                  <a:cubicBezTo>
                    <a:pt x="28" y="84"/>
                    <a:pt x="53" y="86"/>
                    <a:pt x="69" y="72"/>
                  </a:cubicBezTo>
                  <a:cubicBezTo>
                    <a:pt x="85" y="58"/>
                    <a:pt x="86" y="33"/>
                    <a:pt x="72" y="17"/>
                  </a:cubicBezTo>
                  <a:close/>
                  <a:moveTo>
                    <a:pt x="46" y="63"/>
                  </a:moveTo>
                  <a:cubicBezTo>
                    <a:pt x="46" y="70"/>
                    <a:pt x="46" y="70"/>
                    <a:pt x="46" y="70"/>
                  </a:cubicBezTo>
                  <a:cubicBezTo>
                    <a:pt x="40" y="70"/>
                    <a:pt x="40" y="70"/>
                    <a:pt x="40" y="70"/>
                  </a:cubicBezTo>
                  <a:cubicBezTo>
                    <a:pt x="40" y="64"/>
                    <a:pt x="40" y="64"/>
                    <a:pt x="40" y="64"/>
                  </a:cubicBezTo>
                  <a:cubicBezTo>
                    <a:pt x="35" y="64"/>
                    <a:pt x="31" y="62"/>
                    <a:pt x="28" y="61"/>
                  </a:cubicBezTo>
                  <a:cubicBezTo>
                    <a:pt x="30" y="53"/>
                    <a:pt x="30" y="53"/>
                    <a:pt x="30" y="53"/>
                  </a:cubicBezTo>
                  <a:cubicBezTo>
                    <a:pt x="33" y="55"/>
                    <a:pt x="37" y="56"/>
                    <a:pt x="41" y="56"/>
                  </a:cubicBezTo>
                  <a:cubicBezTo>
                    <a:pt x="45" y="56"/>
                    <a:pt x="48" y="54"/>
                    <a:pt x="48" y="52"/>
                  </a:cubicBezTo>
                  <a:cubicBezTo>
                    <a:pt x="48" y="49"/>
                    <a:pt x="46" y="48"/>
                    <a:pt x="41" y="46"/>
                  </a:cubicBezTo>
                  <a:cubicBezTo>
                    <a:pt x="34" y="44"/>
                    <a:pt x="29" y="40"/>
                    <a:pt x="29" y="34"/>
                  </a:cubicBezTo>
                  <a:cubicBezTo>
                    <a:pt x="29" y="28"/>
                    <a:pt x="33" y="23"/>
                    <a:pt x="40" y="22"/>
                  </a:cubicBezTo>
                  <a:cubicBezTo>
                    <a:pt x="40" y="15"/>
                    <a:pt x="40" y="15"/>
                    <a:pt x="40" y="15"/>
                  </a:cubicBezTo>
                  <a:cubicBezTo>
                    <a:pt x="47" y="15"/>
                    <a:pt x="47" y="15"/>
                    <a:pt x="47" y="15"/>
                  </a:cubicBezTo>
                  <a:cubicBezTo>
                    <a:pt x="47" y="21"/>
                    <a:pt x="47" y="21"/>
                    <a:pt x="47" y="21"/>
                  </a:cubicBezTo>
                  <a:cubicBezTo>
                    <a:pt x="51" y="21"/>
                    <a:pt x="54" y="22"/>
                    <a:pt x="56" y="23"/>
                  </a:cubicBezTo>
                  <a:cubicBezTo>
                    <a:pt x="54" y="31"/>
                    <a:pt x="54" y="31"/>
                    <a:pt x="54" y="31"/>
                  </a:cubicBezTo>
                  <a:cubicBezTo>
                    <a:pt x="53" y="30"/>
                    <a:pt x="50" y="29"/>
                    <a:pt x="45" y="29"/>
                  </a:cubicBezTo>
                  <a:cubicBezTo>
                    <a:pt x="40" y="29"/>
                    <a:pt x="39" y="31"/>
                    <a:pt x="39" y="32"/>
                  </a:cubicBezTo>
                  <a:cubicBezTo>
                    <a:pt x="39" y="35"/>
                    <a:pt x="41" y="36"/>
                    <a:pt x="47" y="38"/>
                  </a:cubicBezTo>
                  <a:cubicBezTo>
                    <a:pt x="55" y="41"/>
                    <a:pt x="58" y="45"/>
                    <a:pt x="58" y="51"/>
                  </a:cubicBezTo>
                  <a:cubicBezTo>
                    <a:pt x="58" y="57"/>
                    <a:pt x="54" y="62"/>
                    <a:pt x="46" y="63"/>
                  </a:cubicBezTo>
                  <a:close/>
                </a:path>
              </a:pathLst>
            </a:custGeom>
            <a:solidFill>
              <a:srgbClr val="000000"/>
            </a:solidFill>
            <a:ln w="9525" cmpd="sng">
              <a:noFill/>
              <a:bevel/>
              <a:headEnd/>
              <a:tailEnd/>
            </a:ln>
          </p:spPr>
          <p:txBody>
            <a:bodyPr/>
            <a:lstStyle/>
            <a:p>
              <a:endParaRPr lang="zh-CN" altLang="en-US"/>
            </a:p>
          </p:txBody>
        </p:sp>
      </p:grpSp>
      <p:sp>
        <p:nvSpPr>
          <p:cNvPr id="81" name="文本框 12"/>
          <p:cNvSpPr>
            <a:spLocks noChangeArrowheads="1"/>
          </p:cNvSpPr>
          <p:nvPr/>
        </p:nvSpPr>
        <p:spPr bwMode="auto">
          <a:xfrm>
            <a:off x="986027" y="4162339"/>
            <a:ext cx="1425390" cy="338554"/>
          </a:xfrm>
          <a:prstGeom prst="rect">
            <a:avLst/>
          </a:prstGeom>
          <a:noFill/>
          <a:ln w="9525">
            <a:noFill/>
            <a:miter lim="800000"/>
            <a:headEnd/>
            <a:tailEnd/>
          </a:ln>
        </p:spPr>
        <p:txBody>
          <a:bodyPr wrap="square">
            <a:spAutoFit/>
          </a:bodyPr>
          <a:lstStyle/>
          <a:p>
            <a:r>
              <a:rPr lang="zh-CN" altLang="en-US" sz="1600" b="1" dirty="0" smtClean="0">
                <a:solidFill>
                  <a:srgbClr val="262626"/>
                </a:solidFill>
                <a:latin typeface="微软雅黑" pitchFamily="34" charset="-122"/>
                <a:ea typeface="微软雅黑" pitchFamily="34" charset="-122"/>
                <a:sym typeface="方正姚体" pitchFamily="2" charset="-122"/>
              </a:rPr>
              <a:t>文字识别</a:t>
            </a:r>
            <a:endParaRPr lang="zh-CN" altLang="en-US" sz="1400" dirty="0">
              <a:solidFill>
                <a:srgbClr val="262626"/>
              </a:solidFill>
              <a:latin typeface="微软雅黑" pitchFamily="34" charset="-122"/>
              <a:ea typeface="微软雅黑" pitchFamily="34" charset="-122"/>
              <a:sym typeface="微软雅黑" pitchFamily="34" charset="-122"/>
            </a:endParaRPr>
          </a:p>
        </p:txBody>
      </p:sp>
      <p:sp>
        <p:nvSpPr>
          <p:cNvPr id="82" name="文本框 12"/>
          <p:cNvSpPr>
            <a:spLocks noChangeArrowheads="1"/>
          </p:cNvSpPr>
          <p:nvPr/>
        </p:nvSpPr>
        <p:spPr bwMode="auto">
          <a:xfrm>
            <a:off x="3504123" y="4197293"/>
            <a:ext cx="1425390" cy="338554"/>
          </a:xfrm>
          <a:prstGeom prst="rect">
            <a:avLst/>
          </a:prstGeom>
          <a:noFill/>
          <a:ln w="9525">
            <a:noFill/>
            <a:miter lim="800000"/>
            <a:headEnd/>
            <a:tailEnd/>
          </a:ln>
        </p:spPr>
        <p:txBody>
          <a:bodyPr wrap="square">
            <a:spAutoFit/>
          </a:bodyPr>
          <a:lstStyle/>
          <a:p>
            <a:r>
              <a:rPr lang="zh-CN" altLang="en-US" sz="1600" b="1" dirty="0" smtClean="0">
                <a:solidFill>
                  <a:srgbClr val="262626"/>
                </a:solidFill>
                <a:latin typeface="微软雅黑" pitchFamily="34" charset="-122"/>
                <a:ea typeface="微软雅黑" pitchFamily="34" charset="-122"/>
                <a:sym typeface="方正姚体" pitchFamily="2" charset="-122"/>
              </a:rPr>
              <a:t>图像识别</a:t>
            </a:r>
            <a:endParaRPr lang="zh-CN" altLang="en-US" sz="1400" dirty="0">
              <a:solidFill>
                <a:srgbClr val="262626"/>
              </a:solidFill>
              <a:latin typeface="微软雅黑" pitchFamily="34" charset="-122"/>
              <a:ea typeface="微软雅黑" pitchFamily="34" charset="-122"/>
              <a:sym typeface="微软雅黑" pitchFamily="34" charset="-122"/>
            </a:endParaRPr>
          </a:p>
        </p:txBody>
      </p:sp>
      <p:sp>
        <p:nvSpPr>
          <p:cNvPr id="83" name="文本框 12"/>
          <p:cNvSpPr>
            <a:spLocks noChangeArrowheads="1"/>
          </p:cNvSpPr>
          <p:nvPr/>
        </p:nvSpPr>
        <p:spPr bwMode="auto">
          <a:xfrm>
            <a:off x="3494337" y="3029825"/>
            <a:ext cx="1425390" cy="338554"/>
          </a:xfrm>
          <a:prstGeom prst="rect">
            <a:avLst/>
          </a:prstGeom>
          <a:noFill/>
          <a:ln w="9525">
            <a:noFill/>
            <a:miter lim="800000"/>
            <a:headEnd/>
            <a:tailEnd/>
          </a:ln>
        </p:spPr>
        <p:txBody>
          <a:bodyPr wrap="square">
            <a:spAutoFit/>
          </a:bodyPr>
          <a:lstStyle/>
          <a:p>
            <a:r>
              <a:rPr lang="zh-CN" altLang="en-US" sz="1600" b="1" dirty="0" smtClean="0">
                <a:solidFill>
                  <a:srgbClr val="262626"/>
                </a:solidFill>
                <a:latin typeface="微软雅黑" pitchFamily="34" charset="-122"/>
                <a:ea typeface="微软雅黑" pitchFamily="34" charset="-122"/>
                <a:sym typeface="方正姚体" pitchFamily="2" charset="-122"/>
              </a:rPr>
              <a:t>知识理解</a:t>
            </a:r>
            <a:endParaRPr lang="zh-CN" altLang="en-US" sz="1400" dirty="0">
              <a:solidFill>
                <a:srgbClr val="262626"/>
              </a:solidFill>
              <a:latin typeface="微软雅黑" pitchFamily="34" charset="-122"/>
              <a:ea typeface="微软雅黑" pitchFamily="34" charset="-122"/>
              <a:sym typeface="微软雅黑" pitchFamily="34" charset="-122"/>
            </a:endParaRPr>
          </a:p>
        </p:txBody>
      </p:sp>
      <p:pic>
        <p:nvPicPr>
          <p:cNvPr id="38" name="图片 37"/>
          <p:cNvPicPr/>
          <p:nvPr/>
        </p:nvPicPr>
        <p:blipFill>
          <a:blip r:embed="rId3" cstate="print"/>
          <a:stretch>
            <a:fillRect/>
          </a:stretch>
        </p:blipFill>
        <p:spPr>
          <a:xfrm>
            <a:off x="4739640" y="792481"/>
            <a:ext cx="4511040" cy="4206240"/>
          </a:xfrm>
          <a:prstGeom prst="rect">
            <a:avLst/>
          </a:prstGeom>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a:t>
            </a:r>
            <a:r>
              <a:rPr lang="zh-CN" altLang="en-US" sz="2700" b="1" smtClean="0">
                <a:latin typeface="微软雅黑" pitchFamily="34" charset="-122"/>
                <a:ea typeface="微软雅黑" pitchFamily="34" charset="-122"/>
                <a:cs typeface="Calibri" pitchFamily="34" charset="0"/>
                <a:sym typeface="Calibri" pitchFamily="34" charset="0"/>
              </a:rPr>
              <a:t>人工智能实验</a:t>
            </a:r>
            <a:r>
              <a:rPr lang="en-US" altLang="zh-CN" sz="2700" b="1" smtClean="0">
                <a:latin typeface="微软雅黑" pitchFamily="34" charset="-122"/>
                <a:ea typeface="微软雅黑" pitchFamily="34" charset="-122"/>
                <a:cs typeface="Calibri" pitchFamily="34" charset="0"/>
                <a:sym typeface="Calibri" pitchFamily="34" charset="0"/>
              </a:rPr>
              <a:t>-</a:t>
            </a:r>
            <a:r>
              <a:rPr lang="zh-CN" altLang="en-US" sz="2700" b="1" smtClean="0">
                <a:latin typeface="微软雅黑" pitchFamily="34" charset="-122"/>
                <a:ea typeface="微软雅黑" pitchFamily="34" charset="-122"/>
                <a:cs typeface="Calibri" pitchFamily="34" charset="0"/>
                <a:sym typeface="Calibri" pitchFamily="34" charset="0"/>
              </a:rPr>
              <a:t>自己动手聊天机器人</a:t>
            </a:r>
            <a:endParaRPr lang="zh-CN" altLang="en-US" sz="2700" b="1" dirty="0" smtClean="0">
              <a:latin typeface="微软雅黑" pitchFamily="34" charset="-122"/>
              <a:ea typeface="微软雅黑" pitchFamily="34" charset="-122"/>
              <a:cs typeface="Calibri" pitchFamily="34" charset="0"/>
              <a:sym typeface="Calibri" pitchFamily="34" charset="0"/>
            </a:endParaRPr>
          </a:p>
        </p:txBody>
      </p:sp>
      <p:grpSp>
        <p:nvGrpSpPr>
          <p:cNvPr id="2" name="组合 137"/>
          <p:cNvGrpSpPr/>
          <p:nvPr/>
        </p:nvGrpSpPr>
        <p:grpSpPr>
          <a:xfrm>
            <a:off x="422824" y="1233879"/>
            <a:ext cx="8284949" cy="2818003"/>
            <a:chOff x="800327" y="1342936"/>
            <a:chExt cx="8284949" cy="2415332"/>
          </a:xfrm>
        </p:grpSpPr>
        <p:sp>
          <p:nvSpPr>
            <p:cNvPr id="71" name="矩形 70"/>
            <p:cNvSpPr/>
            <p:nvPr/>
          </p:nvSpPr>
          <p:spPr>
            <a:xfrm>
              <a:off x="4888260" y="1410056"/>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smtClean="0">
                  <a:solidFill>
                    <a:schemeClr val="tx1"/>
                  </a:solidFill>
                  <a:latin typeface="微软雅黑" pitchFamily="34" charset="-122"/>
                  <a:ea typeface="微软雅黑" pitchFamily="34" charset="-122"/>
                </a:rPr>
                <a:t>词性标注</a:t>
              </a:r>
              <a:endParaRPr lang="en-US" altLang="zh-CN" sz="800" dirty="0" smtClean="0">
                <a:solidFill>
                  <a:schemeClr val="tx1"/>
                </a:solidFill>
                <a:latin typeface="微软雅黑" pitchFamily="34" charset="-122"/>
                <a:ea typeface="微软雅黑" pitchFamily="34" charset="-122"/>
              </a:endParaRPr>
            </a:p>
          </p:txBody>
        </p:sp>
        <p:sp>
          <p:nvSpPr>
            <p:cNvPr id="78" name="矩形 77"/>
            <p:cNvSpPr/>
            <p:nvPr/>
          </p:nvSpPr>
          <p:spPr>
            <a:xfrm>
              <a:off x="800327" y="1342936"/>
              <a:ext cx="8284949" cy="2415332"/>
            </a:xfrm>
            <a:prstGeom prst="rect">
              <a:avLst/>
            </a:prstGeom>
            <a:noFill/>
            <a:ln w="6350">
              <a:solidFill>
                <a:srgbClr val="BE020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80" name="矩形 79"/>
            <p:cNvSpPr/>
            <p:nvPr/>
          </p:nvSpPr>
          <p:spPr>
            <a:xfrm>
              <a:off x="6932301" y="1408865"/>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smtClean="0">
                  <a:solidFill>
                    <a:schemeClr val="tx1"/>
                  </a:solidFill>
                  <a:latin typeface="微软雅黑" pitchFamily="34" charset="-122"/>
                  <a:ea typeface="微软雅黑" pitchFamily="34" charset="-122"/>
                </a:rPr>
                <a:t>语料库</a:t>
              </a:r>
              <a:endParaRPr lang="en-US" altLang="zh-CN" sz="800" dirty="0" smtClean="0">
                <a:solidFill>
                  <a:schemeClr val="tx1"/>
                </a:solidFill>
                <a:latin typeface="微软雅黑" pitchFamily="34" charset="-122"/>
                <a:ea typeface="微软雅黑" pitchFamily="34" charset="-122"/>
              </a:endParaRPr>
            </a:p>
          </p:txBody>
        </p:sp>
        <p:sp>
          <p:nvSpPr>
            <p:cNvPr id="84" name="矩形 83"/>
            <p:cNvSpPr/>
            <p:nvPr/>
          </p:nvSpPr>
          <p:spPr>
            <a:xfrm>
              <a:off x="2866269" y="1408865"/>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smtClean="0">
                  <a:solidFill>
                    <a:schemeClr val="tx1"/>
                  </a:solidFill>
                  <a:latin typeface="微软雅黑" pitchFamily="34" charset="-122"/>
                  <a:ea typeface="微软雅黑" pitchFamily="34" charset="-122"/>
                </a:rPr>
                <a:t>意图识别</a:t>
              </a:r>
              <a:endParaRPr lang="en-US" altLang="zh-CN" sz="800" dirty="0" smtClean="0">
                <a:solidFill>
                  <a:schemeClr val="tx1"/>
                </a:solidFill>
                <a:latin typeface="微软雅黑" pitchFamily="34" charset="-122"/>
                <a:ea typeface="微软雅黑" pitchFamily="34" charset="-122"/>
              </a:endParaRPr>
            </a:p>
          </p:txBody>
        </p:sp>
        <p:sp>
          <p:nvSpPr>
            <p:cNvPr id="85" name="矩形 84"/>
            <p:cNvSpPr/>
            <p:nvPr/>
          </p:nvSpPr>
          <p:spPr>
            <a:xfrm>
              <a:off x="848054" y="1410056"/>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smtClean="0">
                  <a:solidFill>
                    <a:schemeClr val="tx1"/>
                  </a:solidFill>
                  <a:latin typeface="微软雅黑" pitchFamily="34" charset="-122"/>
                  <a:ea typeface="微软雅黑" pitchFamily="34" charset="-122"/>
                </a:rPr>
                <a:t>中文切词</a:t>
              </a:r>
              <a:endParaRPr lang="en-US" altLang="zh-CN" sz="800" dirty="0" smtClean="0">
                <a:solidFill>
                  <a:schemeClr val="tx1"/>
                </a:solidFill>
                <a:latin typeface="微软雅黑" pitchFamily="34" charset="-122"/>
                <a:ea typeface="微软雅黑" pitchFamily="34" charset="-122"/>
              </a:endParaRPr>
            </a:p>
          </p:txBody>
        </p:sp>
        <p:sp>
          <p:nvSpPr>
            <p:cNvPr id="86" name="矩形 85"/>
            <p:cNvSpPr/>
            <p:nvPr/>
          </p:nvSpPr>
          <p:spPr>
            <a:xfrm>
              <a:off x="2196140" y="1410056"/>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smtClean="0">
                  <a:solidFill>
                    <a:schemeClr val="tx1"/>
                  </a:solidFill>
                  <a:latin typeface="微软雅黑" pitchFamily="34" charset="-122"/>
                  <a:ea typeface="微软雅黑" pitchFamily="34" charset="-122"/>
                </a:rPr>
                <a:t>短句子聚类</a:t>
              </a:r>
              <a:endParaRPr lang="en-US" altLang="zh-CN" sz="800" dirty="0" smtClean="0">
                <a:solidFill>
                  <a:schemeClr val="tx1"/>
                </a:solidFill>
                <a:latin typeface="微软雅黑" pitchFamily="34" charset="-122"/>
                <a:ea typeface="微软雅黑" pitchFamily="34" charset="-122"/>
              </a:endParaRPr>
            </a:p>
          </p:txBody>
        </p:sp>
        <p:sp>
          <p:nvSpPr>
            <p:cNvPr id="87" name="矩形 86"/>
            <p:cNvSpPr/>
            <p:nvPr/>
          </p:nvSpPr>
          <p:spPr>
            <a:xfrm>
              <a:off x="4216453" y="1410056"/>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smtClean="0">
                  <a:solidFill>
                    <a:schemeClr val="tx1"/>
                  </a:solidFill>
                  <a:latin typeface="微软雅黑" pitchFamily="34" charset="-122"/>
                  <a:ea typeface="微软雅黑" pitchFamily="34" charset="-122"/>
                </a:rPr>
                <a:t>文本特征</a:t>
              </a:r>
              <a:endParaRPr lang="en-US" altLang="zh-CN" sz="800" dirty="0" smtClean="0">
                <a:solidFill>
                  <a:schemeClr val="tx1"/>
                </a:solidFill>
                <a:latin typeface="微软雅黑" pitchFamily="34" charset="-122"/>
                <a:ea typeface="微软雅黑" pitchFamily="34" charset="-122"/>
              </a:endParaRPr>
            </a:p>
          </p:txBody>
        </p:sp>
        <p:sp>
          <p:nvSpPr>
            <p:cNvPr id="88" name="矩形 87"/>
            <p:cNvSpPr/>
            <p:nvPr/>
          </p:nvSpPr>
          <p:spPr>
            <a:xfrm>
              <a:off x="6259431" y="1408865"/>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smtClean="0">
                  <a:solidFill>
                    <a:schemeClr val="tx1"/>
                  </a:solidFill>
                  <a:latin typeface="微软雅黑" pitchFamily="34" charset="-122"/>
                  <a:ea typeface="微软雅黑" pitchFamily="34" charset="-122"/>
                </a:rPr>
                <a:t>语义分析</a:t>
              </a:r>
              <a:endParaRPr lang="en-US" altLang="zh-CN" sz="800" dirty="0" smtClean="0">
                <a:solidFill>
                  <a:schemeClr val="tx1"/>
                </a:solidFill>
                <a:latin typeface="微软雅黑" pitchFamily="34" charset="-122"/>
                <a:ea typeface="微软雅黑" pitchFamily="34" charset="-122"/>
              </a:endParaRPr>
            </a:p>
          </p:txBody>
        </p:sp>
        <p:sp>
          <p:nvSpPr>
            <p:cNvPr id="90" name="矩形 89"/>
            <p:cNvSpPr/>
            <p:nvPr/>
          </p:nvSpPr>
          <p:spPr>
            <a:xfrm>
              <a:off x="1523355" y="1410056"/>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smtClean="0">
                  <a:solidFill>
                    <a:schemeClr val="tx1"/>
                  </a:solidFill>
                  <a:latin typeface="微软雅黑" pitchFamily="34" charset="-122"/>
                  <a:ea typeface="微软雅黑" pitchFamily="34" charset="-122"/>
                </a:rPr>
                <a:t>词向量</a:t>
              </a:r>
              <a:endParaRPr lang="en-US" altLang="zh-CN" sz="800" dirty="0" smtClean="0">
                <a:solidFill>
                  <a:schemeClr val="tx1"/>
                </a:solidFill>
                <a:latin typeface="微软雅黑" pitchFamily="34" charset="-122"/>
                <a:ea typeface="微软雅黑" pitchFamily="34" charset="-122"/>
              </a:endParaRPr>
            </a:p>
          </p:txBody>
        </p:sp>
        <p:sp>
          <p:nvSpPr>
            <p:cNvPr id="95" name="矩形 94"/>
            <p:cNvSpPr/>
            <p:nvPr/>
          </p:nvSpPr>
          <p:spPr>
            <a:xfrm>
              <a:off x="7613192" y="1408865"/>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smtClean="0">
                  <a:solidFill>
                    <a:schemeClr val="tx1"/>
                  </a:solidFill>
                  <a:latin typeface="微软雅黑" pitchFamily="34" charset="-122"/>
                  <a:ea typeface="微软雅黑" pitchFamily="34" charset="-122"/>
                </a:rPr>
                <a:t>语言模型</a:t>
              </a:r>
              <a:endParaRPr lang="en-US" altLang="zh-CN" sz="800" smtClean="0">
                <a:solidFill>
                  <a:schemeClr val="tx1"/>
                </a:solidFill>
                <a:latin typeface="微软雅黑" pitchFamily="34" charset="-122"/>
                <a:ea typeface="微软雅黑" pitchFamily="34" charset="-122"/>
              </a:endParaRPr>
            </a:p>
          </p:txBody>
        </p:sp>
        <p:sp>
          <p:nvSpPr>
            <p:cNvPr id="97" name="矩形 96"/>
            <p:cNvSpPr/>
            <p:nvPr/>
          </p:nvSpPr>
          <p:spPr>
            <a:xfrm>
              <a:off x="3540034" y="1408866"/>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800" smtClean="0">
                  <a:solidFill>
                    <a:schemeClr val="tx1"/>
                  </a:solidFill>
                  <a:latin typeface="微软雅黑" pitchFamily="34" charset="-122"/>
                  <a:ea typeface="微软雅黑" pitchFamily="34" charset="-122"/>
                </a:rPr>
                <a:t>NLTK</a:t>
              </a:r>
              <a:r>
                <a:rPr lang="zh-CN" altLang="en-US" sz="800" smtClean="0">
                  <a:solidFill>
                    <a:schemeClr val="tx1"/>
                  </a:solidFill>
                  <a:latin typeface="微软雅黑" pitchFamily="34" charset="-122"/>
                  <a:ea typeface="微软雅黑" pitchFamily="34" charset="-122"/>
                </a:rPr>
                <a:t>库</a:t>
              </a:r>
              <a:endParaRPr lang="en-US" altLang="zh-CN" sz="800" dirty="0" smtClean="0">
                <a:solidFill>
                  <a:schemeClr val="tx1"/>
                </a:solidFill>
                <a:latin typeface="微软雅黑" pitchFamily="34" charset="-122"/>
                <a:ea typeface="微软雅黑" pitchFamily="34" charset="-122"/>
              </a:endParaRPr>
            </a:p>
          </p:txBody>
        </p:sp>
        <p:sp>
          <p:nvSpPr>
            <p:cNvPr id="98" name="矩形 97"/>
            <p:cNvSpPr/>
            <p:nvPr/>
          </p:nvSpPr>
          <p:spPr>
            <a:xfrm>
              <a:off x="5578067" y="1410057"/>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smtClean="0">
                  <a:solidFill>
                    <a:schemeClr val="tx1"/>
                  </a:solidFill>
                  <a:latin typeface="微软雅黑" pitchFamily="34" charset="-122"/>
                  <a:ea typeface="微软雅黑" pitchFamily="34" charset="-122"/>
                </a:rPr>
                <a:t>句法分析</a:t>
              </a:r>
              <a:endParaRPr lang="en-US" altLang="zh-CN" sz="800" dirty="0" smtClean="0">
                <a:solidFill>
                  <a:schemeClr val="tx1"/>
                </a:solidFill>
                <a:latin typeface="微软雅黑" pitchFamily="34" charset="-122"/>
                <a:ea typeface="微软雅黑" pitchFamily="34" charset="-122"/>
              </a:endParaRPr>
            </a:p>
          </p:txBody>
        </p:sp>
        <p:sp>
          <p:nvSpPr>
            <p:cNvPr id="99" name="矩形 98"/>
            <p:cNvSpPr/>
            <p:nvPr/>
          </p:nvSpPr>
          <p:spPr>
            <a:xfrm>
              <a:off x="8334646" y="1408865"/>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800" smtClean="0">
                  <a:solidFill>
                    <a:schemeClr val="tx1"/>
                  </a:solidFill>
                  <a:latin typeface="微软雅黑" pitchFamily="34" charset="-122"/>
                  <a:ea typeface="微软雅黑" pitchFamily="34" charset="-122"/>
                </a:rPr>
                <a:t>...</a:t>
              </a:r>
            </a:p>
          </p:txBody>
        </p:sp>
        <p:sp>
          <p:nvSpPr>
            <p:cNvPr id="100" name="矩形 99"/>
            <p:cNvSpPr/>
            <p:nvPr/>
          </p:nvSpPr>
          <p:spPr>
            <a:xfrm>
              <a:off x="7312679" y="2030841"/>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smtClean="0">
                  <a:solidFill>
                    <a:schemeClr val="tx1"/>
                  </a:solidFill>
                  <a:latin typeface="微软雅黑" pitchFamily="34" charset="-122"/>
                  <a:ea typeface="微软雅黑" pitchFamily="34" charset="-122"/>
                </a:rPr>
                <a:t>噪声过滤</a:t>
              </a:r>
              <a:endParaRPr lang="en-US" altLang="zh-CN" sz="800" dirty="0" smtClean="0">
                <a:solidFill>
                  <a:schemeClr val="tx1"/>
                </a:solidFill>
                <a:latin typeface="微软雅黑" pitchFamily="34" charset="-122"/>
                <a:ea typeface="微软雅黑" pitchFamily="34" charset="-122"/>
              </a:endParaRPr>
            </a:p>
          </p:txBody>
        </p:sp>
        <p:sp>
          <p:nvSpPr>
            <p:cNvPr id="102" name="矩形 101"/>
            <p:cNvSpPr/>
            <p:nvPr/>
          </p:nvSpPr>
          <p:spPr>
            <a:xfrm>
              <a:off x="4149785" y="2029650"/>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smtClean="0">
                  <a:solidFill>
                    <a:schemeClr val="tx1"/>
                  </a:solidFill>
                  <a:latin typeface="微软雅黑" pitchFamily="34" charset="-122"/>
                  <a:ea typeface="微软雅黑" pitchFamily="34" charset="-122"/>
                </a:rPr>
                <a:t>答案抽取</a:t>
              </a:r>
              <a:endParaRPr lang="en-US" altLang="zh-CN" sz="800" dirty="0" smtClean="0">
                <a:solidFill>
                  <a:schemeClr val="tx1"/>
                </a:solidFill>
                <a:latin typeface="微软雅黑" pitchFamily="34" charset="-122"/>
                <a:ea typeface="微软雅黑" pitchFamily="34" charset="-122"/>
              </a:endParaRPr>
            </a:p>
          </p:txBody>
        </p:sp>
        <p:sp>
          <p:nvSpPr>
            <p:cNvPr id="103" name="矩形 102"/>
            <p:cNvSpPr/>
            <p:nvPr/>
          </p:nvSpPr>
          <p:spPr>
            <a:xfrm>
              <a:off x="831276" y="2030841"/>
              <a:ext cx="871689"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smtClean="0">
                  <a:solidFill>
                    <a:schemeClr val="tx1"/>
                  </a:solidFill>
                  <a:latin typeface="微软雅黑" pitchFamily="34" charset="-122"/>
                  <a:ea typeface="微软雅黑" pitchFamily="34" charset="-122"/>
                </a:rPr>
                <a:t>大规模语义计算</a:t>
              </a:r>
              <a:endParaRPr lang="en-US" altLang="zh-CN" sz="800" dirty="0" smtClean="0">
                <a:solidFill>
                  <a:schemeClr val="tx1"/>
                </a:solidFill>
                <a:latin typeface="微软雅黑" pitchFamily="34" charset="-122"/>
                <a:ea typeface="微软雅黑" pitchFamily="34" charset="-122"/>
              </a:endParaRPr>
            </a:p>
          </p:txBody>
        </p:sp>
        <p:sp>
          <p:nvSpPr>
            <p:cNvPr id="104" name="矩形 103"/>
            <p:cNvSpPr/>
            <p:nvPr/>
          </p:nvSpPr>
          <p:spPr>
            <a:xfrm>
              <a:off x="3152485" y="2030841"/>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smtClean="0">
                  <a:solidFill>
                    <a:schemeClr val="tx1"/>
                  </a:solidFill>
                  <a:latin typeface="微软雅黑" pitchFamily="34" charset="-122"/>
                  <a:ea typeface="微软雅黑" pitchFamily="34" charset="-122"/>
                </a:rPr>
                <a:t>知识表示</a:t>
              </a:r>
              <a:endParaRPr lang="en-US" altLang="zh-CN" sz="800" dirty="0" smtClean="0">
                <a:solidFill>
                  <a:schemeClr val="tx1"/>
                </a:solidFill>
                <a:latin typeface="微软雅黑" pitchFamily="34" charset="-122"/>
                <a:ea typeface="微软雅黑" pitchFamily="34" charset="-122"/>
              </a:endParaRPr>
            </a:p>
          </p:txBody>
        </p:sp>
        <p:sp>
          <p:nvSpPr>
            <p:cNvPr id="105" name="矩形 104"/>
            <p:cNvSpPr/>
            <p:nvPr/>
          </p:nvSpPr>
          <p:spPr>
            <a:xfrm>
              <a:off x="6246589" y="2030841"/>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smtClean="0">
                  <a:solidFill>
                    <a:schemeClr val="tx1"/>
                  </a:solidFill>
                  <a:latin typeface="微软雅黑" pitchFamily="34" charset="-122"/>
                  <a:ea typeface="微软雅黑" pitchFamily="34" charset="-122"/>
                </a:rPr>
                <a:t>吻合程度</a:t>
              </a:r>
              <a:endParaRPr lang="en-US" altLang="zh-CN" sz="800" dirty="0" smtClean="0">
                <a:solidFill>
                  <a:schemeClr val="tx1"/>
                </a:solidFill>
                <a:latin typeface="微软雅黑" pitchFamily="34" charset="-122"/>
                <a:ea typeface="微软雅黑" pitchFamily="34" charset="-122"/>
              </a:endParaRPr>
            </a:p>
          </p:txBody>
        </p:sp>
        <p:sp>
          <p:nvSpPr>
            <p:cNvPr id="107" name="矩形 106"/>
            <p:cNvSpPr/>
            <p:nvPr/>
          </p:nvSpPr>
          <p:spPr>
            <a:xfrm>
              <a:off x="2035083" y="2030841"/>
              <a:ext cx="808785"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smtClean="0">
                  <a:solidFill>
                    <a:schemeClr val="tx1"/>
                  </a:solidFill>
                  <a:latin typeface="微软雅黑" pitchFamily="34" charset="-122"/>
                  <a:ea typeface="微软雅黑" pitchFamily="34" charset="-122"/>
                </a:rPr>
                <a:t>大规模语义推理</a:t>
              </a:r>
              <a:endParaRPr lang="en-US" altLang="zh-CN" sz="800" dirty="0" smtClean="0">
                <a:solidFill>
                  <a:schemeClr val="tx1"/>
                </a:solidFill>
                <a:latin typeface="微软雅黑" pitchFamily="34" charset="-122"/>
                <a:ea typeface="微软雅黑" pitchFamily="34" charset="-122"/>
              </a:endParaRPr>
            </a:p>
          </p:txBody>
        </p:sp>
        <p:sp>
          <p:nvSpPr>
            <p:cNvPr id="109" name="矩形 108"/>
            <p:cNvSpPr/>
            <p:nvPr/>
          </p:nvSpPr>
          <p:spPr>
            <a:xfrm>
              <a:off x="5201055" y="2029651"/>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smtClean="0">
                  <a:solidFill>
                    <a:schemeClr val="tx1"/>
                  </a:solidFill>
                  <a:latin typeface="微软雅黑" pitchFamily="34" charset="-122"/>
                  <a:ea typeface="微软雅黑" pitchFamily="34" charset="-122"/>
                </a:rPr>
                <a:t>关系推演</a:t>
              </a:r>
              <a:endParaRPr lang="en-US" altLang="zh-CN" sz="800" dirty="0" smtClean="0">
                <a:solidFill>
                  <a:schemeClr val="tx1"/>
                </a:solidFill>
                <a:latin typeface="微软雅黑" pitchFamily="34" charset="-122"/>
                <a:ea typeface="微软雅黑" pitchFamily="34" charset="-122"/>
              </a:endParaRPr>
            </a:p>
          </p:txBody>
        </p:sp>
        <p:sp>
          <p:nvSpPr>
            <p:cNvPr id="111" name="矩形 110"/>
            <p:cNvSpPr/>
            <p:nvPr/>
          </p:nvSpPr>
          <p:spPr>
            <a:xfrm>
              <a:off x="8343035" y="2029650"/>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800" smtClean="0">
                  <a:solidFill>
                    <a:schemeClr val="tx1"/>
                  </a:solidFill>
                  <a:latin typeface="微软雅黑" pitchFamily="34" charset="-122"/>
                  <a:ea typeface="微软雅黑" pitchFamily="34" charset="-122"/>
                </a:rPr>
                <a:t>...</a:t>
              </a:r>
            </a:p>
          </p:txBody>
        </p:sp>
        <p:sp>
          <p:nvSpPr>
            <p:cNvPr id="112" name="矩形 111"/>
            <p:cNvSpPr/>
            <p:nvPr/>
          </p:nvSpPr>
          <p:spPr>
            <a:xfrm>
              <a:off x="6582837" y="3264023"/>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smtClean="0">
                  <a:solidFill>
                    <a:schemeClr val="tx1"/>
                  </a:solidFill>
                  <a:latin typeface="微软雅黑" pitchFamily="34" charset="-122"/>
                  <a:ea typeface="微软雅黑" pitchFamily="34" charset="-122"/>
                </a:rPr>
                <a:t>模型训练</a:t>
              </a:r>
              <a:endParaRPr lang="en-US" altLang="zh-CN" sz="800" dirty="0" smtClean="0">
                <a:solidFill>
                  <a:schemeClr val="tx1"/>
                </a:solidFill>
                <a:latin typeface="微软雅黑" pitchFamily="34" charset="-122"/>
                <a:ea typeface="微软雅黑" pitchFamily="34" charset="-122"/>
              </a:endParaRPr>
            </a:p>
          </p:txBody>
        </p:sp>
        <p:sp>
          <p:nvSpPr>
            <p:cNvPr id="114" name="矩形 113"/>
            <p:cNvSpPr/>
            <p:nvPr/>
          </p:nvSpPr>
          <p:spPr>
            <a:xfrm>
              <a:off x="3839392" y="3271221"/>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smtClean="0">
                  <a:solidFill>
                    <a:schemeClr val="tx1"/>
                  </a:solidFill>
                  <a:latin typeface="微软雅黑" pitchFamily="34" charset="-122"/>
                  <a:ea typeface="微软雅黑" pitchFamily="34" charset="-122"/>
                </a:rPr>
                <a:t>数据预处理</a:t>
              </a:r>
              <a:endParaRPr lang="en-US" altLang="zh-CN" sz="800" dirty="0" smtClean="0">
                <a:solidFill>
                  <a:schemeClr val="tx1"/>
                </a:solidFill>
                <a:latin typeface="微软雅黑" pitchFamily="34" charset="-122"/>
                <a:ea typeface="微软雅黑" pitchFamily="34" charset="-122"/>
              </a:endParaRPr>
            </a:p>
          </p:txBody>
        </p:sp>
        <p:sp>
          <p:nvSpPr>
            <p:cNvPr id="115" name="矩形 114"/>
            <p:cNvSpPr/>
            <p:nvPr/>
          </p:nvSpPr>
          <p:spPr>
            <a:xfrm>
              <a:off x="848054" y="3264023"/>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800" smtClean="0">
                  <a:solidFill>
                    <a:schemeClr val="tx1"/>
                  </a:solidFill>
                  <a:latin typeface="微软雅黑" pitchFamily="34" charset="-122"/>
                  <a:ea typeface="微软雅黑" pitchFamily="34" charset="-122"/>
                </a:rPr>
                <a:t>Python</a:t>
              </a:r>
              <a:endParaRPr lang="en-US" altLang="zh-CN" sz="800" dirty="0" smtClean="0">
                <a:solidFill>
                  <a:schemeClr val="tx1"/>
                </a:solidFill>
                <a:latin typeface="微软雅黑" pitchFamily="34" charset="-122"/>
                <a:ea typeface="微软雅黑" pitchFamily="34" charset="-122"/>
              </a:endParaRPr>
            </a:p>
          </p:txBody>
        </p:sp>
        <p:sp>
          <p:nvSpPr>
            <p:cNvPr id="116" name="矩形 115"/>
            <p:cNvSpPr/>
            <p:nvPr/>
          </p:nvSpPr>
          <p:spPr>
            <a:xfrm>
              <a:off x="2843869" y="3264023"/>
              <a:ext cx="725476"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smtClean="0">
                  <a:solidFill>
                    <a:schemeClr val="tx1"/>
                  </a:solidFill>
                  <a:latin typeface="微软雅黑" pitchFamily="34" charset="-122"/>
                  <a:ea typeface="微软雅黑" pitchFamily="34" charset="-122"/>
                </a:rPr>
                <a:t>网络文本获取</a:t>
              </a:r>
              <a:endParaRPr lang="en-US" altLang="zh-CN" sz="800" dirty="0" smtClean="0">
                <a:solidFill>
                  <a:schemeClr val="tx1"/>
                </a:solidFill>
                <a:latin typeface="微软雅黑" pitchFamily="34" charset="-122"/>
                <a:ea typeface="微软雅黑" pitchFamily="34" charset="-122"/>
              </a:endParaRPr>
            </a:p>
          </p:txBody>
        </p:sp>
        <p:sp>
          <p:nvSpPr>
            <p:cNvPr id="117" name="矩形 116"/>
            <p:cNvSpPr/>
            <p:nvPr/>
          </p:nvSpPr>
          <p:spPr>
            <a:xfrm>
              <a:off x="5676138" y="3264023"/>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smtClean="0">
                  <a:solidFill>
                    <a:schemeClr val="tx1"/>
                  </a:solidFill>
                  <a:latin typeface="微软雅黑" pitchFamily="34" charset="-122"/>
                  <a:ea typeface="微软雅黑" pitchFamily="34" charset="-122"/>
                </a:rPr>
                <a:t>内容过滤</a:t>
              </a:r>
              <a:endParaRPr lang="en-US" altLang="zh-CN" sz="800" dirty="0" smtClean="0">
                <a:solidFill>
                  <a:schemeClr val="tx1"/>
                </a:solidFill>
                <a:latin typeface="微软雅黑" pitchFamily="34" charset="-122"/>
                <a:ea typeface="微软雅黑" pitchFamily="34" charset="-122"/>
              </a:endParaRPr>
            </a:p>
          </p:txBody>
        </p:sp>
        <p:sp>
          <p:nvSpPr>
            <p:cNvPr id="119" name="矩形 118"/>
            <p:cNvSpPr/>
            <p:nvPr/>
          </p:nvSpPr>
          <p:spPr>
            <a:xfrm>
              <a:off x="1833748" y="3264023"/>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smtClean="0">
                  <a:solidFill>
                    <a:schemeClr val="tx1"/>
                  </a:solidFill>
                  <a:latin typeface="微软雅黑" pitchFamily="34" charset="-122"/>
                  <a:ea typeface="微软雅黑" pitchFamily="34" charset="-122"/>
                </a:rPr>
                <a:t>网络爬虫</a:t>
              </a:r>
              <a:endParaRPr lang="en-US" altLang="zh-CN" sz="800" dirty="0" smtClean="0">
                <a:solidFill>
                  <a:schemeClr val="tx1"/>
                </a:solidFill>
                <a:latin typeface="微软雅黑" pitchFamily="34" charset="-122"/>
                <a:ea typeface="微软雅黑" pitchFamily="34" charset="-122"/>
              </a:endParaRPr>
            </a:p>
          </p:txBody>
        </p:sp>
        <p:sp>
          <p:nvSpPr>
            <p:cNvPr id="121" name="矩形 120"/>
            <p:cNvSpPr/>
            <p:nvPr/>
          </p:nvSpPr>
          <p:spPr>
            <a:xfrm>
              <a:off x="4764827" y="3271222"/>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smtClean="0">
                  <a:solidFill>
                    <a:schemeClr val="tx1"/>
                  </a:solidFill>
                  <a:latin typeface="微软雅黑" pitchFamily="34" charset="-122"/>
                  <a:ea typeface="微软雅黑" pitchFamily="34" charset="-122"/>
                </a:rPr>
                <a:t>句子提取</a:t>
              </a:r>
              <a:endParaRPr lang="en-US" altLang="zh-CN" sz="800" dirty="0" smtClean="0">
                <a:solidFill>
                  <a:schemeClr val="tx1"/>
                </a:solidFill>
                <a:latin typeface="微软雅黑" pitchFamily="34" charset="-122"/>
                <a:ea typeface="微软雅黑" pitchFamily="34" charset="-122"/>
              </a:endParaRPr>
            </a:p>
          </p:txBody>
        </p:sp>
        <p:sp>
          <p:nvSpPr>
            <p:cNvPr id="124" name="矩形 123"/>
            <p:cNvSpPr/>
            <p:nvPr/>
          </p:nvSpPr>
          <p:spPr>
            <a:xfrm>
              <a:off x="8334646" y="3254443"/>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800" smtClean="0">
                  <a:solidFill>
                    <a:schemeClr val="tx1"/>
                  </a:solidFill>
                  <a:latin typeface="微软雅黑" pitchFamily="34" charset="-122"/>
                  <a:ea typeface="微软雅黑" pitchFamily="34" charset="-122"/>
                </a:rPr>
                <a:t>...</a:t>
              </a:r>
            </a:p>
          </p:txBody>
        </p:sp>
        <p:sp>
          <p:nvSpPr>
            <p:cNvPr id="125" name="矩形 124"/>
            <p:cNvSpPr/>
            <p:nvPr/>
          </p:nvSpPr>
          <p:spPr>
            <a:xfrm>
              <a:off x="4888260" y="2660016"/>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smtClean="0">
                  <a:solidFill>
                    <a:schemeClr val="tx1"/>
                  </a:solidFill>
                  <a:latin typeface="微软雅黑" pitchFamily="34" charset="-122"/>
                  <a:ea typeface="微软雅黑" pitchFamily="34" charset="-122"/>
                </a:rPr>
                <a:t>深度学习</a:t>
              </a:r>
              <a:endParaRPr lang="en-US" altLang="zh-CN" sz="800" dirty="0" smtClean="0">
                <a:solidFill>
                  <a:schemeClr val="tx1"/>
                </a:solidFill>
                <a:latin typeface="微软雅黑" pitchFamily="34" charset="-122"/>
                <a:ea typeface="微软雅黑" pitchFamily="34" charset="-122"/>
              </a:endParaRPr>
            </a:p>
          </p:txBody>
        </p:sp>
        <p:sp>
          <p:nvSpPr>
            <p:cNvPr id="126" name="矩形 125"/>
            <p:cNvSpPr/>
            <p:nvPr/>
          </p:nvSpPr>
          <p:spPr>
            <a:xfrm>
              <a:off x="6932301" y="2658825"/>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smtClean="0">
                  <a:solidFill>
                    <a:schemeClr val="tx1"/>
                  </a:solidFill>
                  <a:latin typeface="微软雅黑" pitchFamily="34" charset="-122"/>
                  <a:ea typeface="微软雅黑" pitchFamily="34" charset="-122"/>
                </a:rPr>
                <a:t>概率图模型</a:t>
              </a:r>
              <a:endParaRPr lang="en-US" altLang="zh-CN" sz="800" dirty="0" smtClean="0">
                <a:solidFill>
                  <a:schemeClr val="tx1"/>
                </a:solidFill>
                <a:latin typeface="微软雅黑" pitchFamily="34" charset="-122"/>
                <a:ea typeface="微软雅黑" pitchFamily="34" charset="-122"/>
              </a:endParaRPr>
            </a:p>
          </p:txBody>
        </p:sp>
        <p:sp>
          <p:nvSpPr>
            <p:cNvPr id="127" name="矩形 126"/>
            <p:cNvSpPr/>
            <p:nvPr/>
          </p:nvSpPr>
          <p:spPr>
            <a:xfrm>
              <a:off x="2866269" y="2658825"/>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smtClean="0">
                  <a:solidFill>
                    <a:schemeClr val="tx1"/>
                  </a:solidFill>
                  <a:latin typeface="微软雅黑" pitchFamily="34" charset="-122"/>
                  <a:ea typeface="微软雅黑" pitchFamily="34" charset="-122"/>
                </a:rPr>
                <a:t>马尔科夫链</a:t>
              </a:r>
              <a:endParaRPr lang="en-US" altLang="zh-CN" sz="800" dirty="0" smtClean="0">
                <a:solidFill>
                  <a:schemeClr val="tx1"/>
                </a:solidFill>
                <a:latin typeface="微软雅黑" pitchFamily="34" charset="-122"/>
                <a:ea typeface="微软雅黑" pitchFamily="34" charset="-122"/>
              </a:endParaRPr>
            </a:p>
          </p:txBody>
        </p:sp>
        <p:sp>
          <p:nvSpPr>
            <p:cNvPr id="128" name="矩形 127"/>
            <p:cNvSpPr/>
            <p:nvPr/>
          </p:nvSpPr>
          <p:spPr>
            <a:xfrm>
              <a:off x="848054" y="2660016"/>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800" smtClean="0">
                  <a:solidFill>
                    <a:schemeClr val="tx1"/>
                  </a:solidFill>
                  <a:latin typeface="微软雅黑" pitchFamily="34" charset="-122"/>
                  <a:ea typeface="微软雅黑" pitchFamily="34" charset="-122"/>
                </a:rPr>
                <a:t>CNN</a:t>
              </a:r>
              <a:endParaRPr lang="en-US" altLang="zh-CN" sz="800" dirty="0" smtClean="0">
                <a:solidFill>
                  <a:schemeClr val="tx1"/>
                </a:solidFill>
                <a:latin typeface="微软雅黑" pitchFamily="34" charset="-122"/>
                <a:ea typeface="微软雅黑" pitchFamily="34" charset="-122"/>
              </a:endParaRPr>
            </a:p>
          </p:txBody>
        </p:sp>
        <p:sp>
          <p:nvSpPr>
            <p:cNvPr id="129" name="矩形 128"/>
            <p:cNvSpPr/>
            <p:nvPr/>
          </p:nvSpPr>
          <p:spPr>
            <a:xfrm>
              <a:off x="2196140" y="2660016"/>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800" smtClean="0">
                  <a:solidFill>
                    <a:schemeClr val="tx1"/>
                  </a:solidFill>
                  <a:latin typeface="微软雅黑" pitchFamily="34" charset="-122"/>
                  <a:ea typeface="微软雅黑" pitchFamily="34" charset="-122"/>
                </a:rPr>
                <a:t>LSTM</a:t>
              </a:r>
              <a:endParaRPr lang="en-US" altLang="zh-CN" sz="800" dirty="0" smtClean="0">
                <a:solidFill>
                  <a:schemeClr val="tx1"/>
                </a:solidFill>
                <a:latin typeface="微软雅黑" pitchFamily="34" charset="-122"/>
                <a:ea typeface="微软雅黑" pitchFamily="34" charset="-122"/>
              </a:endParaRPr>
            </a:p>
          </p:txBody>
        </p:sp>
        <p:sp>
          <p:nvSpPr>
            <p:cNvPr id="130" name="矩形 129"/>
            <p:cNvSpPr/>
            <p:nvPr/>
          </p:nvSpPr>
          <p:spPr>
            <a:xfrm>
              <a:off x="4216453" y="2660016"/>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smtClean="0">
                  <a:solidFill>
                    <a:schemeClr val="tx1"/>
                  </a:solidFill>
                  <a:latin typeface="微软雅黑" pitchFamily="34" charset="-122"/>
                  <a:ea typeface="微软雅黑" pitchFamily="34" charset="-122"/>
                </a:rPr>
                <a:t>最大熵</a:t>
              </a:r>
              <a:endParaRPr lang="en-US" altLang="zh-CN" sz="800" dirty="0" smtClean="0">
                <a:solidFill>
                  <a:schemeClr val="tx1"/>
                </a:solidFill>
                <a:latin typeface="微软雅黑" pitchFamily="34" charset="-122"/>
                <a:ea typeface="微软雅黑" pitchFamily="34" charset="-122"/>
              </a:endParaRPr>
            </a:p>
          </p:txBody>
        </p:sp>
        <p:sp>
          <p:nvSpPr>
            <p:cNvPr id="131" name="矩形 130"/>
            <p:cNvSpPr/>
            <p:nvPr/>
          </p:nvSpPr>
          <p:spPr>
            <a:xfrm>
              <a:off x="6259431" y="2658825"/>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800" smtClean="0">
                  <a:solidFill>
                    <a:schemeClr val="tx1"/>
                  </a:solidFill>
                  <a:latin typeface="微软雅黑" pitchFamily="34" charset="-122"/>
                  <a:ea typeface="微软雅黑" pitchFamily="34" charset="-122"/>
                </a:rPr>
                <a:t>tensorflow</a:t>
              </a:r>
              <a:endParaRPr lang="en-US" altLang="zh-CN" sz="800" dirty="0" smtClean="0">
                <a:solidFill>
                  <a:schemeClr val="tx1"/>
                </a:solidFill>
                <a:latin typeface="微软雅黑" pitchFamily="34" charset="-122"/>
                <a:ea typeface="微软雅黑" pitchFamily="34" charset="-122"/>
              </a:endParaRPr>
            </a:p>
          </p:txBody>
        </p:sp>
        <p:sp>
          <p:nvSpPr>
            <p:cNvPr id="132" name="矩形 131"/>
            <p:cNvSpPr/>
            <p:nvPr/>
          </p:nvSpPr>
          <p:spPr>
            <a:xfrm>
              <a:off x="1523355" y="2660016"/>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800" smtClean="0">
                  <a:solidFill>
                    <a:schemeClr val="tx1"/>
                  </a:solidFill>
                  <a:latin typeface="微软雅黑" pitchFamily="34" charset="-122"/>
                  <a:ea typeface="微软雅黑" pitchFamily="34" charset="-122"/>
                </a:rPr>
                <a:t>RNN</a:t>
              </a:r>
              <a:endParaRPr lang="en-US" altLang="zh-CN" sz="800" dirty="0" smtClean="0">
                <a:solidFill>
                  <a:schemeClr val="tx1"/>
                </a:solidFill>
                <a:latin typeface="微软雅黑" pitchFamily="34" charset="-122"/>
                <a:ea typeface="微软雅黑" pitchFamily="34" charset="-122"/>
              </a:endParaRPr>
            </a:p>
          </p:txBody>
        </p:sp>
        <p:sp>
          <p:nvSpPr>
            <p:cNvPr id="133" name="矩形 132"/>
            <p:cNvSpPr/>
            <p:nvPr/>
          </p:nvSpPr>
          <p:spPr>
            <a:xfrm>
              <a:off x="7613192" y="2658825"/>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800" smtClean="0">
                  <a:solidFill>
                    <a:schemeClr val="tx1"/>
                  </a:solidFill>
                  <a:latin typeface="微软雅黑" pitchFamily="34" charset="-122"/>
                  <a:ea typeface="微软雅黑" pitchFamily="34" charset="-122"/>
                </a:rPr>
                <a:t>TF-IDF</a:t>
              </a:r>
            </a:p>
          </p:txBody>
        </p:sp>
        <p:sp>
          <p:nvSpPr>
            <p:cNvPr id="134" name="矩形 133"/>
            <p:cNvSpPr/>
            <p:nvPr/>
          </p:nvSpPr>
          <p:spPr>
            <a:xfrm>
              <a:off x="3540034" y="2658826"/>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smtClean="0">
                  <a:solidFill>
                    <a:schemeClr val="tx1"/>
                  </a:solidFill>
                  <a:latin typeface="微软雅黑" pitchFamily="34" charset="-122"/>
                  <a:ea typeface="微软雅黑" pitchFamily="34" charset="-122"/>
                </a:rPr>
                <a:t>条件随机场</a:t>
              </a:r>
              <a:endParaRPr lang="en-US" altLang="zh-CN" sz="800" dirty="0" smtClean="0">
                <a:solidFill>
                  <a:schemeClr val="tx1"/>
                </a:solidFill>
                <a:latin typeface="微软雅黑" pitchFamily="34" charset="-122"/>
                <a:ea typeface="微软雅黑" pitchFamily="34" charset="-122"/>
              </a:endParaRPr>
            </a:p>
          </p:txBody>
        </p:sp>
        <p:sp>
          <p:nvSpPr>
            <p:cNvPr id="135" name="矩形 134"/>
            <p:cNvSpPr/>
            <p:nvPr/>
          </p:nvSpPr>
          <p:spPr>
            <a:xfrm>
              <a:off x="5578067" y="2660017"/>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smtClean="0">
                  <a:solidFill>
                    <a:schemeClr val="tx1"/>
                  </a:solidFill>
                  <a:latin typeface="微软雅黑" pitchFamily="34" charset="-122"/>
                  <a:ea typeface="微软雅黑" pitchFamily="34" charset="-122"/>
                </a:rPr>
                <a:t>贝叶斯分类</a:t>
              </a:r>
              <a:endParaRPr lang="en-US" altLang="zh-CN" sz="800" dirty="0" smtClean="0">
                <a:solidFill>
                  <a:schemeClr val="tx1"/>
                </a:solidFill>
                <a:latin typeface="微软雅黑" pitchFamily="34" charset="-122"/>
                <a:ea typeface="微软雅黑" pitchFamily="34" charset="-122"/>
              </a:endParaRPr>
            </a:p>
          </p:txBody>
        </p:sp>
        <p:sp>
          <p:nvSpPr>
            <p:cNvPr id="136" name="矩形 135"/>
            <p:cNvSpPr/>
            <p:nvPr/>
          </p:nvSpPr>
          <p:spPr>
            <a:xfrm>
              <a:off x="8334646" y="2658825"/>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800" smtClean="0">
                  <a:solidFill>
                    <a:schemeClr val="tx1"/>
                  </a:solidFill>
                  <a:latin typeface="微软雅黑" pitchFamily="34" charset="-122"/>
                  <a:ea typeface="微软雅黑" pitchFamily="34" charset="-122"/>
                </a:rPr>
                <a:t>...</a:t>
              </a:r>
            </a:p>
          </p:txBody>
        </p:sp>
        <p:sp>
          <p:nvSpPr>
            <p:cNvPr id="137" name="矩形 136"/>
            <p:cNvSpPr/>
            <p:nvPr/>
          </p:nvSpPr>
          <p:spPr>
            <a:xfrm>
              <a:off x="7473979" y="3264024"/>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800" smtClean="0">
                  <a:solidFill>
                    <a:schemeClr val="tx1"/>
                  </a:solidFill>
                  <a:latin typeface="微软雅黑" pitchFamily="34" charset="-122"/>
                  <a:ea typeface="微软雅黑" pitchFamily="34" charset="-122"/>
                </a:rPr>
                <a:t>GPU</a:t>
              </a:r>
              <a:endParaRPr lang="en-US" altLang="zh-CN" sz="800" dirty="0" smtClean="0">
                <a:solidFill>
                  <a:schemeClr val="tx1"/>
                </a:solidFill>
                <a:latin typeface="微软雅黑" pitchFamily="34" charset="-122"/>
                <a:ea typeface="微软雅黑" pitchFamily="34" charset="-122"/>
              </a:endParaRPr>
            </a:p>
          </p:txBody>
        </p:sp>
      </p:gr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bwMode="auto">
          <a:xfrm>
            <a:off x="656089" y="0"/>
            <a:ext cx="7886700" cy="64595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a:t>
            </a:r>
            <a:r>
              <a:rPr lang="zh-CN" altLang="en-US" sz="2700" b="1" smtClean="0">
                <a:latin typeface="微软雅黑" pitchFamily="34" charset="-122"/>
                <a:ea typeface="微软雅黑" pitchFamily="34" charset="-122"/>
                <a:cs typeface="Calibri" pitchFamily="34" charset="0"/>
                <a:sym typeface="Calibri" pitchFamily="34" charset="0"/>
              </a:rPr>
              <a:t>人工智能实验</a:t>
            </a:r>
            <a:endParaRPr lang="zh-CN" altLang="en-US" sz="2700" b="1" dirty="0" smtClean="0">
              <a:latin typeface="微软雅黑" pitchFamily="34" charset="-122"/>
              <a:ea typeface="微软雅黑" pitchFamily="34" charset="-122"/>
              <a:cs typeface="Calibri" pitchFamily="34" charset="0"/>
              <a:sym typeface="Calibri" pitchFamily="34" charset="0"/>
            </a:endParaRPr>
          </a:p>
        </p:txBody>
      </p:sp>
      <p:graphicFrame>
        <p:nvGraphicFramePr>
          <p:cNvPr id="46" name="表格 45"/>
          <p:cNvGraphicFramePr>
            <a:graphicFrameLocks noGrp="1"/>
          </p:cNvGraphicFramePr>
          <p:nvPr/>
        </p:nvGraphicFramePr>
        <p:xfrm>
          <a:off x="192947" y="600087"/>
          <a:ext cx="8623881" cy="4543413"/>
        </p:xfrm>
        <a:graphic>
          <a:graphicData uri="http://schemas.openxmlformats.org/drawingml/2006/table">
            <a:tbl>
              <a:tblPr firstRow="1" bandRow="1">
                <a:tableStyleId>{7DF18680-E054-41AD-8BC1-D1AEF772440D}</a:tableStyleId>
              </a:tblPr>
              <a:tblGrid>
                <a:gridCol w="1484851"/>
                <a:gridCol w="2592198"/>
                <a:gridCol w="4546832"/>
              </a:tblGrid>
              <a:tr h="526427">
                <a:tc>
                  <a:txBody>
                    <a:bodyPr/>
                    <a:lstStyle/>
                    <a:p>
                      <a:r>
                        <a:rPr lang="zh-CN" altLang="en-US" sz="1200" b="1" kern="1200" smtClean="0">
                          <a:solidFill>
                            <a:schemeClr val="lt1"/>
                          </a:solidFill>
                          <a:latin typeface="+mn-lt"/>
                          <a:ea typeface="+mn-ea"/>
                          <a:cs typeface="+mn-cs"/>
                        </a:rPr>
                        <a:t>应用领域</a:t>
                      </a:r>
                      <a:endParaRPr lang="zh-CN" altLang="en-US" sz="1200" b="1" kern="1200" dirty="0">
                        <a:solidFill>
                          <a:schemeClr val="lt1"/>
                        </a:solidFill>
                        <a:latin typeface="+mn-lt"/>
                        <a:ea typeface="+mn-ea"/>
                        <a:cs typeface="+mn-cs"/>
                      </a:endParaRPr>
                    </a:p>
                  </a:txBody>
                  <a:tcPr anchor="ctr"/>
                </a:tc>
                <a:tc>
                  <a:txBody>
                    <a:bodyPr/>
                    <a:lstStyle/>
                    <a:p>
                      <a:r>
                        <a:rPr lang="zh-CN" altLang="en-US" sz="1200" b="1" kern="1200" smtClean="0">
                          <a:solidFill>
                            <a:schemeClr val="lt1"/>
                          </a:solidFill>
                          <a:latin typeface="+mn-lt"/>
                          <a:ea typeface="+mn-ea"/>
                          <a:cs typeface="+mn-cs"/>
                        </a:rPr>
                        <a:t>实训案例</a:t>
                      </a:r>
                      <a:endParaRPr lang="zh-CN" altLang="en-US" sz="1200" b="1" kern="1200" dirty="0">
                        <a:solidFill>
                          <a:schemeClr val="lt1"/>
                        </a:solidFill>
                        <a:latin typeface="+mn-lt"/>
                        <a:ea typeface="+mn-ea"/>
                        <a:cs typeface="+mn-cs"/>
                      </a:endParaRPr>
                    </a:p>
                  </a:txBody>
                  <a:tcPr anchor="ctr"/>
                </a:tc>
                <a:tc>
                  <a:txBody>
                    <a:bodyPr/>
                    <a:lstStyle/>
                    <a:p>
                      <a:r>
                        <a:rPr lang="zh-CN" altLang="en-US" sz="1200" b="1" kern="1200" smtClean="0">
                          <a:solidFill>
                            <a:schemeClr val="lt1"/>
                          </a:solidFill>
                          <a:latin typeface="+mn-lt"/>
                          <a:ea typeface="+mn-ea"/>
                          <a:cs typeface="+mn-cs"/>
                        </a:rPr>
                        <a:t>培养目标</a:t>
                      </a:r>
                      <a:endParaRPr lang="zh-CN" altLang="en-US" sz="1200" b="1" kern="1200" dirty="0">
                        <a:solidFill>
                          <a:schemeClr val="lt1"/>
                        </a:solidFill>
                        <a:latin typeface="+mn-lt"/>
                        <a:ea typeface="+mn-ea"/>
                        <a:cs typeface="+mn-cs"/>
                      </a:endParaRPr>
                    </a:p>
                  </a:txBody>
                  <a:tcPr anchor="ctr"/>
                </a:tc>
              </a:tr>
              <a:tr h="1118846">
                <a:tc>
                  <a:txBody>
                    <a:bodyPr/>
                    <a:lstStyle/>
                    <a:p>
                      <a:r>
                        <a:rPr lang="zh-CN" altLang="en-US" sz="1200" smtClean="0">
                          <a:latin typeface="微软雅黑" pitchFamily="34" charset="-122"/>
                          <a:ea typeface="微软雅黑" pitchFamily="34" charset="-122"/>
                        </a:rPr>
                        <a:t>图像识别</a:t>
                      </a:r>
                      <a:endParaRPr lang="zh-CN" altLang="en-US" sz="1200" dirty="0">
                        <a:latin typeface="微软雅黑" pitchFamily="34" charset="-122"/>
                        <a:ea typeface="微软雅黑" pitchFamily="34" charset="-122"/>
                      </a:endParaRPr>
                    </a:p>
                  </a:txBody>
                  <a:tcPr anchor="ctr"/>
                </a:tc>
                <a:tc>
                  <a:txBody>
                    <a:bodyPr/>
                    <a:lstStyle/>
                    <a:p>
                      <a:r>
                        <a:rPr lang="zh-CN" altLang="en-US" sz="1200" smtClean="0">
                          <a:latin typeface="微软雅黑" pitchFamily="34" charset="-122"/>
                          <a:ea typeface="微软雅黑" pitchFamily="34" charset="-122"/>
                        </a:rPr>
                        <a:t>自己动手搭建车牌号码识别系统</a:t>
                      </a:r>
                      <a:endParaRPr lang="zh-CN" altLang="en-US" sz="1200" dirty="0">
                        <a:latin typeface="微软雅黑" pitchFamily="34" charset="-122"/>
                        <a:ea typeface="微软雅黑" pitchFamily="34" charset="-122"/>
                      </a:endParaRPr>
                    </a:p>
                  </a:txBody>
                  <a:tcPr anchor="ctr"/>
                </a:tc>
                <a:tc>
                  <a:txBody>
                    <a:bodyPr/>
                    <a:lstStyle/>
                    <a:p>
                      <a:pPr marL="228600" indent="-228600">
                        <a:buAutoNum type="arabicPeriod"/>
                      </a:pPr>
                      <a:r>
                        <a:rPr lang="zh-CN" altLang="en-US" sz="1200" smtClean="0">
                          <a:latin typeface="微软雅黑" pitchFamily="34" charset="-122"/>
                          <a:ea typeface="微软雅黑" pitchFamily="34" charset="-122"/>
                        </a:rPr>
                        <a:t>掌握图像处理的基本知识。</a:t>
                      </a:r>
                      <a:endParaRPr lang="en-US" altLang="zh-CN" sz="1200" smtClean="0">
                        <a:latin typeface="微软雅黑" pitchFamily="34" charset="-122"/>
                        <a:ea typeface="微软雅黑" pitchFamily="34" charset="-122"/>
                      </a:endParaRPr>
                    </a:p>
                    <a:p>
                      <a:pPr marL="228600" indent="-228600">
                        <a:buAutoNum type="arabicPeriod"/>
                      </a:pPr>
                      <a:r>
                        <a:rPr lang="zh-CN" altLang="en-US" sz="1200" smtClean="0">
                          <a:latin typeface="微软雅黑" pitchFamily="34" charset="-122"/>
                          <a:ea typeface="微软雅黑" pitchFamily="34" charset="-122"/>
                        </a:rPr>
                        <a:t>掌握卷积神经网络（</a:t>
                      </a:r>
                      <a:r>
                        <a:rPr lang="en-US" altLang="zh-CN" sz="1200" smtClean="0">
                          <a:latin typeface="微软雅黑" pitchFamily="34" charset="-122"/>
                          <a:ea typeface="微软雅黑" pitchFamily="34" charset="-122"/>
                        </a:rPr>
                        <a:t>CNN</a:t>
                      </a:r>
                      <a:r>
                        <a:rPr lang="zh-CN" altLang="en-US" sz="1200" smtClean="0">
                          <a:latin typeface="微软雅黑" pitchFamily="34" charset="-122"/>
                          <a:ea typeface="微软雅黑" pitchFamily="34" charset="-122"/>
                        </a:rPr>
                        <a:t>）的基本原理。</a:t>
                      </a:r>
                      <a:endParaRPr lang="en-US" altLang="zh-CN" sz="1200" smtClean="0">
                        <a:latin typeface="微软雅黑" pitchFamily="34" charset="-122"/>
                        <a:ea typeface="微软雅黑" pitchFamily="34" charset="-122"/>
                      </a:endParaRPr>
                    </a:p>
                    <a:p>
                      <a:pPr marL="228600" indent="-228600">
                        <a:buAutoNum type="arabicPeriod"/>
                      </a:pPr>
                      <a:r>
                        <a:rPr lang="zh-CN" altLang="en-US" sz="1200" smtClean="0">
                          <a:latin typeface="微软雅黑" pitchFamily="34" charset="-122"/>
                          <a:ea typeface="微软雅黑" pitchFamily="34" charset="-122"/>
                        </a:rPr>
                        <a:t>通过“车牌识别系统”实训案例在实践中掌握</a:t>
                      </a:r>
                      <a:r>
                        <a:rPr lang="en-US" altLang="zh-CN" sz="1200" smtClean="0">
                          <a:latin typeface="微软雅黑" pitchFamily="34" charset="-122"/>
                          <a:ea typeface="微软雅黑" pitchFamily="34" charset="-122"/>
                        </a:rPr>
                        <a:t>CNN</a:t>
                      </a:r>
                      <a:r>
                        <a:rPr lang="zh-CN" altLang="en-US" sz="1200" smtClean="0">
                          <a:latin typeface="微软雅黑" pitchFamily="34" charset="-122"/>
                          <a:ea typeface="微软雅黑" pitchFamily="34" charset="-122"/>
                        </a:rPr>
                        <a:t>。</a:t>
                      </a:r>
                      <a:endParaRPr lang="en-US" altLang="zh-CN" sz="1200" smtClean="0">
                        <a:latin typeface="微软雅黑" pitchFamily="34" charset="-122"/>
                        <a:ea typeface="微软雅黑" pitchFamily="34" charset="-122"/>
                      </a:endParaRPr>
                    </a:p>
                    <a:p>
                      <a:pPr marL="228600" indent="-228600">
                        <a:buAutoNum type="arabicPeriod"/>
                      </a:pPr>
                      <a:r>
                        <a:rPr lang="zh-CN" altLang="en-US" sz="1200" smtClean="0">
                          <a:latin typeface="微软雅黑" pitchFamily="34" charset="-122"/>
                          <a:ea typeface="微软雅黑" pitchFamily="34" charset="-122"/>
                        </a:rPr>
                        <a:t>掌握</a:t>
                      </a:r>
                      <a:r>
                        <a:rPr lang="en-US" altLang="zh-CN" sz="1200" smtClean="0">
                          <a:latin typeface="微软雅黑" pitchFamily="34" charset="-122"/>
                          <a:ea typeface="微软雅黑" pitchFamily="34" charset="-122"/>
                        </a:rPr>
                        <a:t>Tensorflow</a:t>
                      </a:r>
                      <a:r>
                        <a:rPr lang="zh-CN" altLang="en-US" sz="1200" smtClean="0">
                          <a:latin typeface="微软雅黑" pitchFamily="34" charset="-122"/>
                          <a:ea typeface="微软雅黑" pitchFamily="34" charset="-122"/>
                        </a:rPr>
                        <a:t>中</a:t>
                      </a:r>
                      <a:r>
                        <a:rPr lang="en-US" altLang="zh-CN" sz="1200" smtClean="0">
                          <a:latin typeface="微软雅黑" pitchFamily="34" charset="-122"/>
                          <a:ea typeface="微软雅黑" pitchFamily="34" charset="-122"/>
                        </a:rPr>
                        <a:t>CNN</a:t>
                      </a:r>
                      <a:r>
                        <a:rPr lang="zh-CN" altLang="en-US" sz="1200" smtClean="0">
                          <a:latin typeface="微软雅黑" pitchFamily="34" charset="-122"/>
                          <a:ea typeface="微软雅黑" pitchFamily="34" charset="-122"/>
                        </a:rPr>
                        <a:t>算法的使用。</a:t>
                      </a:r>
                      <a:endParaRPr lang="en-US" altLang="zh-CN" sz="1200" smtClean="0">
                        <a:latin typeface="微软雅黑" pitchFamily="34" charset="-122"/>
                        <a:ea typeface="微软雅黑" pitchFamily="34" charset="-122"/>
                      </a:endParaRPr>
                    </a:p>
                    <a:p>
                      <a:pPr marL="228600" indent="-228600">
                        <a:buAutoNum type="arabicPeriod"/>
                      </a:pPr>
                      <a:r>
                        <a:rPr lang="zh-CN" altLang="en-US" sz="1200" smtClean="0">
                          <a:latin typeface="微软雅黑" pitchFamily="34" charset="-122"/>
                          <a:ea typeface="微软雅黑" pitchFamily="34" charset="-122"/>
                        </a:rPr>
                        <a:t>初步具备解决图像识别类问题的能力。</a:t>
                      </a:r>
                      <a:endParaRPr lang="zh-CN" altLang="en-US" sz="1200" dirty="0">
                        <a:latin typeface="微软雅黑" pitchFamily="34" charset="-122"/>
                        <a:ea typeface="微软雅黑" pitchFamily="34" charset="-122"/>
                      </a:endParaRPr>
                    </a:p>
                  </a:txBody>
                  <a:tcPr anchor="ctr"/>
                </a:tc>
              </a:tr>
              <a:tr h="1006679">
                <a:tc>
                  <a:txBody>
                    <a:bodyPr/>
                    <a:lstStyle/>
                    <a:p>
                      <a:r>
                        <a:rPr lang="zh-CN" altLang="en-US" sz="1200" smtClean="0">
                          <a:latin typeface="微软雅黑" pitchFamily="34" charset="-122"/>
                          <a:ea typeface="微软雅黑" pitchFamily="34" charset="-122"/>
                        </a:rPr>
                        <a:t>语音识别</a:t>
                      </a:r>
                      <a:endParaRPr lang="zh-CN" altLang="en-US" sz="1200" dirty="0">
                        <a:latin typeface="微软雅黑" pitchFamily="34" charset="-122"/>
                        <a:ea typeface="微软雅黑" pitchFamily="34" charset="-122"/>
                      </a:endParaRP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zh-CN" altLang="en-US" sz="1200" kern="1200" smtClean="0">
                          <a:solidFill>
                            <a:schemeClr val="dk1"/>
                          </a:solidFill>
                          <a:latin typeface="微软雅黑" pitchFamily="34" charset="-122"/>
                          <a:ea typeface="微软雅黑" pitchFamily="34" charset="-122"/>
                          <a:cs typeface="+mn-cs"/>
                        </a:rPr>
                        <a:t>自动动手搭建语音识别系统</a:t>
                      </a:r>
                      <a:endParaRPr lang="en-US" altLang="zh-CN" sz="1200" kern="1200" smtClean="0">
                        <a:solidFill>
                          <a:schemeClr val="dk1"/>
                        </a:solidFill>
                        <a:latin typeface="微软雅黑" pitchFamily="34" charset="-122"/>
                        <a:ea typeface="微软雅黑" pitchFamily="34" charset="-122"/>
                        <a:cs typeface="+mn-cs"/>
                      </a:endParaRPr>
                    </a:p>
                  </a:txBody>
                  <a:tcPr anchor="ctr"/>
                </a:tc>
                <a:tc>
                  <a:txBody>
                    <a:bodyPr/>
                    <a:lstStyle/>
                    <a:p>
                      <a:pPr marL="228600" marR="0" indent="-228600" algn="l" defTabSz="685800" rtl="0" eaLnBrk="1" fontAlgn="auto" latinLnBrk="0" hangingPunct="1">
                        <a:lnSpc>
                          <a:spcPct val="100000"/>
                        </a:lnSpc>
                        <a:spcBef>
                          <a:spcPts val="0"/>
                        </a:spcBef>
                        <a:spcAft>
                          <a:spcPts val="0"/>
                        </a:spcAft>
                        <a:buClrTx/>
                        <a:buSzTx/>
                        <a:buFontTx/>
                        <a:buAutoNum type="arabicPeriod"/>
                        <a:tabLst/>
                        <a:defRPr/>
                      </a:pPr>
                      <a:r>
                        <a:rPr lang="zh-CN" altLang="en-US" sz="1200" kern="1200" smtClean="0">
                          <a:solidFill>
                            <a:schemeClr val="dk1"/>
                          </a:solidFill>
                          <a:latin typeface="微软雅黑" pitchFamily="34" charset="-122"/>
                          <a:ea typeface="微软雅黑" pitchFamily="34" charset="-122"/>
                          <a:cs typeface="+mn-cs"/>
                        </a:rPr>
                        <a:t>掌握语音识别的基本知识。</a:t>
                      </a:r>
                      <a:endParaRPr lang="en-US" altLang="zh-CN" sz="1200" kern="1200" smtClean="0">
                        <a:solidFill>
                          <a:schemeClr val="dk1"/>
                        </a:solidFill>
                        <a:latin typeface="微软雅黑" pitchFamily="34" charset="-122"/>
                        <a:ea typeface="微软雅黑" pitchFamily="34" charset="-122"/>
                        <a:cs typeface="+mn-cs"/>
                      </a:endParaRPr>
                    </a:p>
                    <a:p>
                      <a:pPr marL="228600" marR="0" indent="-228600" algn="l" defTabSz="685800" rtl="0" eaLnBrk="1" fontAlgn="auto" latinLnBrk="0" hangingPunct="1">
                        <a:lnSpc>
                          <a:spcPct val="100000"/>
                        </a:lnSpc>
                        <a:spcBef>
                          <a:spcPts val="0"/>
                        </a:spcBef>
                        <a:spcAft>
                          <a:spcPts val="0"/>
                        </a:spcAft>
                        <a:buClrTx/>
                        <a:buSzTx/>
                        <a:buFontTx/>
                        <a:buAutoNum type="arabicPeriod"/>
                        <a:tabLst/>
                        <a:defRPr/>
                      </a:pPr>
                      <a:r>
                        <a:rPr lang="zh-CN" altLang="en-US" sz="1200" kern="1200" smtClean="0">
                          <a:solidFill>
                            <a:schemeClr val="dk1"/>
                          </a:solidFill>
                          <a:latin typeface="微软雅黑" pitchFamily="34" charset="-122"/>
                          <a:ea typeface="微软雅黑" pitchFamily="34" charset="-122"/>
                          <a:cs typeface="+mn-cs"/>
                        </a:rPr>
                        <a:t>掌握循环神经网络（</a:t>
                      </a:r>
                      <a:r>
                        <a:rPr lang="en-US" altLang="zh-CN" sz="1200" kern="1200" smtClean="0">
                          <a:solidFill>
                            <a:schemeClr val="dk1"/>
                          </a:solidFill>
                          <a:latin typeface="微软雅黑" pitchFamily="34" charset="-122"/>
                          <a:ea typeface="微软雅黑" pitchFamily="34" charset="-122"/>
                          <a:cs typeface="+mn-cs"/>
                        </a:rPr>
                        <a:t>RNN</a:t>
                      </a:r>
                      <a:r>
                        <a:rPr lang="zh-CN" altLang="en-US" sz="1200" kern="1200" smtClean="0">
                          <a:solidFill>
                            <a:schemeClr val="dk1"/>
                          </a:solidFill>
                          <a:latin typeface="微软雅黑" pitchFamily="34" charset="-122"/>
                          <a:ea typeface="微软雅黑" pitchFamily="34" charset="-122"/>
                          <a:cs typeface="+mn-cs"/>
                        </a:rPr>
                        <a:t>）的基本原理。</a:t>
                      </a:r>
                      <a:endParaRPr lang="en-US" altLang="zh-CN" sz="1200" kern="1200" smtClean="0">
                        <a:solidFill>
                          <a:schemeClr val="dk1"/>
                        </a:solidFill>
                        <a:latin typeface="微软雅黑" pitchFamily="34" charset="-122"/>
                        <a:ea typeface="微软雅黑" pitchFamily="34" charset="-122"/>
                        <a:cs typeface="+mn-cs"/>
                      </a:endParaRPr>
                    </a:p>
                    <a:p>
                      <a:pPr marL="228600" marR="0" indent="-228600" algn="l" defTabSz="685800" rtl="0" eaLnBrk="1" fontAlgn="auto" latinLnBrk="0" hangingPunct="1">
                        <a:lnSpc>
                          <a:spcPct val="100000"/>
                        </a:lnSpc>
                        <a:spcBef>
                          <a:spcPts val="0"/>
                        </a:spcBef>
                        <a:spcAft>
                          <a:spcPts val="0"/>
                        </a:spcAft>
                        <a:buClrTx/>
                        <a:buSzTx/>
                        <a:buFontTx/>
                        <a:buAutoNum type="arabicPeriod"/>
                        <a:tabLst/>
                        <a:defRPr/>
                      </a:pPr>
                      <a:r>
                        <a:rPr lang="zh-CN" altLang="en-US" sz="1200" smtClean="0">
                          <a:latin typeface="微软雅黑" pitchFamily="34" charset="-122"/>
                          <a:ea typeface="微软雅黑" pitchFamily="34" charset="-122"/>
                        </a:rPr>
                        <a:t>通过“搭建语音识别系统”实训案例在实践中掌握</a:t>
                      </a:r>
                      <a:r>
                        <a:rPr lang="en-US" altLang="zh-CN" sz="1200" smtClean="0">
                          <a:latin typeface="微软雅黑" pitchFamily="34" charset="-122"/>
                          <a:ea typeface="微软雅黑" pitchFamily="34" charset="-122"/>
                        </a:rPr>
                        <a:t>RNN</a:t>
                      </a:r>
                      <a:r>
                        <a:rPr lang="zh-CN" altLang="en-US" sz="1200" smtClean="0">
                          <a:latin typeface="微软雅黑" pitchFamily="34" charset="-122"/>
                          <a:ea typeface="微软雅黑" pitchFamily="34" charset="-122"/>
                        </a:rPr>
                        <a:t>。</a:t>
                      </a:r>
                      <a:endParaRPr lang="en-US" altLang="zh-CN" sz="1200" smtClean="0">
                        <a:latin typeface="微软雅黑" pitchFamily="34" charset="-122"/>
                        <a:ea typeface="微软雅黑" pitchFamily="34" charset="-122"/>
                      </a:endParaRPr>
                    </a:p>
                    <a:p>
                      <a:pPr marL="228600" marR="0" indent="-228600" algn="l" defTabSz="685800" rtl="0" eaLnBrk="1" fontAlgn="auto" latinLnBrk="0" hangingPunct="1">
                        <a:lnSpc>
                          <a:spcPct val="100000"/>
                        </a:lnSpc>
                        <a:spcBef>
                          <a:spcPts val="0"/>
                        </a:spcBef>
                        <a:spcAft>
                          <a:spcPts val="0"/>
                        </a:spcAft>
                        <a:buClrTx/>
                        <a:buSzTx/>
                        <a:buFontTx/>
                        <a:buAutoNum type="arabicPeriod"/>
                        <a:tabLst/>
                        <a:defRPr/>
                      </a:pPr>
                      <a:r>
                        <a:rPr lang="zh-CN" altLang="en-US" sz="1200" smtClean="0">
                          <a:latin typeface="微软雅黑" pitchFamily="34" charset="-122"/>
                          <a:ea typeface="微软雅黑" pitchFamily="34" charset="-122"/>
                        </a:rPr>
                        <a:t>掌握</a:t>
                      </a:r>
                      <a:r>
                        <a:rPr lang="en-US" altLang="zh-CN" sz="1200" smtClean="0">
                          <a:latin typeface="微软雅黑" pitchFamily="34" charset="-122"/>
                          <a:ea typeface="微软雅黑" pitchFamily="34" charset="-122"/>
                        </a:rPr>
                        <a:t>Tensorflow</a:t>
                      </a:r>
                      <a:r>
                        <a:rPr lang="zh-CN" altLang="en-US" sz="1200" smtClean="0">
                          <a:latin typeface="微软雅黑" pitchFamily="34" charset="-122"/>
                          <a:ea typeface="微软雅黑" pitchFamily="34" charset="-122"/>
                        </a:rPr>
                        <a:t>的</a:t>
                      </a:r>
                      <a:r>
                        <a:rPr lang="en-US" altLang="zh-CN" sz="1200" smtClean="0">
                          <a:latin typeface="微软雅黑" pitchFamily="34" charset="-122"/>
                          <a:ea typeface="微软雅黑" pitchFamily="34" charset="-122"/>
                        </a:rPr>
                        <a:t>RNN</a:t>
                      </a:r>
                      <a:r>
                        <a:rPr lang="zh-CN" altLang="en-US" sz="1200" smtClean="0">
                          <a:latin typeface="微软雅黑" pitchFamily="34" charset="-122"/>
                          <a:ea typeface="微软雅黑" pitchFamily="34" charset="-122"/>
                        </a:rPr>
                        <a:t>算法的使用。</a:t>
                      </a:r>
                      <a:endParaRPr lang="en-US" altLang="zh-CN" sz="1200" smtClean="0">
                        <a:latin typeface="微软雅黑" pitchFamily="34" charset="-122"/>
                        <a:ea typeface="微软雅黑" pitchFamily="34" charset="-122"/>
                      </a:endParaRPr>
                    </a:p>
                    <a:p>
                      <a:pPr marL="228600" marR="0" indent="-228600" algn="l" defTabSz="685800" rtl="0" eaLnBrk="1" fontAlgn="auto" latinLnBrk="0" hangingPunct="1">
                        <a:lnSpc>
                          <a:spcPct val="100000"/>
                        </a:lnSpc>
                        <a:spcBef>
                          <a:spcPts val="0"/>
                        </a:spcBef>
                        <a:spcAft>
                          <a:spcPts val="0"/>
                        </a:spcAft>
                        <a:buClrTx/>
                        <a:buSzTx/>
                        <a:buFontTx/>
                        <a:buAutoNum type="arabicPeriod"/>
                        <a:tabLst/>
                        <a:defRPr/>
                      </a:pPr>
                      <a:r>
                        <a:rPr lang="zh-CN" altLang="en-US" sz="1200" smtClean="0">
                          <a:latin typeface="微软雅黑" pitchFamily="34" charset="-122"/>
                          <a:ea typeface="微软雅黑" pitchFamily="34" charset="-122"/>
                        </a:rPr>
                        <a:t>初步具备解决语音识别类问题的能力。</a:t>
                      </a:r>
                    </a:p>
                  </a:txBody>
                  <a:tcPr anchor="ctr"/>
                </a:tc>
              </a:tr>
              <a:tr h="1015067">
                <a:tc>
                  <a:txBody>
                    <a:bodyPr/>
                    <a:lstStyle/>
                    <a:p>
                      <a:r>
                        <a:rPr lang="zh-CN" altLang="en-US" sz="1200" smtClean="0">
                          <a:latin typeface="微软雅黑" pitchFamily="34" charset="-122"/>
                          <a:ea typeface="微软雅黑" pitchFamily="34" charset="-122"/>
                        </a:rPr>
                        <a:t>图像生成</a:t>
                      </a:r>
                      <a:endParaRPr lang="en-US" altLang="zh-CN" sz="1200" smtClean="0">
                        <a:latin typeface="微软雅黑" pitchFamily="34" charset="-122"/>
                        <a:ea typeface="微软雅黑" pitchFamily="34" charset="-122"/>
                      </a:endParaRPr>
                    </a:p>
                    <a:p>
                      <a:r>
                        <a:rPr lang="zh-CN" altLang="en-US" sz="1200" smtClean="0">
                          <a:latin typeface="微软雅黑" pitchFamily="34" charset="-122"/>
                          <a:ea typeface="微软雅黑" pitchFamily="34" charset="-122"/>
                        </a:rPr>
                        <a:t>（生成式对抗网络）</a:t>
                      </a:r>
                      <a:endParaRPr lang="zh-CN" altLang="en-US" sz="1200" dirty="0">
                        <a:latin typeface="微软雅黑" pitchFamily="34" charset="-122"/>
                        <a:ea typeface="微软雅黑" pitchFamily="34" charset="-122"/>
                      </a:endParaRPr>
                    </a:p>
                  </a:txBody>
                  <a:tcPr anchor="ctr"/>
                </a:tc>
                <a:tc>
                  <a:txBody>
                    <a:bodyPr/>
                    <a:lstStyle/>
                    <a:p>
                      <a:r>
                        <a:rPr lang="zh-CN" altLang="en-US" sz="1200" smtClean="0">
                          <a:latin typeface="微软雅黑" pitchFamily="34" charset="-122"/>
                          <a:ea typeface="微软雅黑" pitchFamily="34" charset="-122"/>
                        </a:rPr>
                        <a:t>自己动手实现动漫头像生成</a:t>
                      </a:r>
                      <a:endParaRPr lang="zh-CN" altLang="en-US" sz="1200" dirty="0">
                        <a:latin typeface="微软雅黑" pitchFamily="34" charset="-122"/>
                        <a:ea typeface="微软雅黑" pitchFamily="34" charset="-122"/>
                      </a:endParaRPr>
                    </a:p>
                  </a:txBody>
                  <a:tcPr anchor="ctr"/>
                </a:tc>
                <a:tc>
                  <a:txBody>
                    <a:bodyPr/>
                    <a:lstStyle/>
                    <a:p>
                      <a:pPr marL="228600" indent="-228600">
                        <a:buAutoNum type="arabicPeriod"/>
                      </a:pPr>
                      <a:r>
                        <a:rPr lang="zh-CN" altLang="en-US" sz="1200" smtClean="0">
                          <a:latin typeface="微软雅黑" pitchFamily="34" charset="-122"/>
                          <a:ea typeface="微软雅黑" pitchFamily="34" charset="-122"/>
                        </a:rPr>
                        <a:t>掌握图像生成的基本知识。</a:t>
                      </a:r>
                      <a:endParaRPr lang="en-US" altLang="zh-CN" sz="1200" smtClean="0">
                        <a:latin typeface="微软雅黑" pitchFamily="34" charset="-122"/>
                        <a:ea typeface="微软雅黑" pitchFamily="34" charset="-122"/>
                      </a:endParaRPr>
                    </a:p>
                    <a:p>
                      <a:pPr marL="228600" indent="-228600">
                        <a:buAutoNum type="arabicPeriod"/>
                      </a:pPr>
                      <a:r>
                        <a:rPr lang="zh-CN" altLang="en-US" sz="1200" smtClean="0">
                          <a:latin typeface="微软雅黑" pitchFamily="34" charset="-122"/>
                          <a:ea typeface="微软雅黑" pitchFamily="34" charset="-122"/>
                        </a:rPr>
                        <a:t>掌握生成式对抗网络（</a:t>
                      </a:r>
                      <a:r>
                        <a:rPr lang="en-US" altLang="zh-CN" sz="1200" smtClean="0">
                          <a:latin typeface="微软雅黑" pitchFamily="34" charset="-122"/>
                          <a:ea typeface="微软雅黑" pitchFamily="34" charset="-122"/>
                        </a:rPr>
                        <a:t>GAN</a:t>
                      </a:r>
                      <a:r>
                        <a:rPr lang="zh-CN" altLang="en-US" sz="1200" smtClean="0">
                          <a:latin typeface="微软雅黑" pitchFamily="34" charset="-122"/>
                          <a:ea typeface="微软雅黑" pitchFamily="34" charset="-122"/>
                        </a:rPr>
                        <a:t>）的基本原理</a:t>
                      </a:r>
                      <a:endParaRPr lang="en-US" altLang="zh-CN" sz="1200" smtClean="0">
                        <a:latin typeface="微软雅黑" pitchFamily="34" charset="-122"/>
                        <a:ea typeface="微软雅黑" pitchFamily="34" charset="-122"/>
                      </a:endParaRPr>
                    </a:p>
                    <a:p>
                      <a:pPr marL="228600" indent="-228600">
                        <a:buAutoNum type="arabicPeriod"/>
                      </a:pPr>
                      <a:r>
                        <a:rPr lang="zh-CN" altLang="en-US" sz="1200" smtClean="0">
                          <a:latin typeface="微软雅黑" pitchFamily="34" charset="-122"/>
                          <a:ea typeface="微软雅黑" pitchFamily="34" charset="-122"/>
                        </a:rPr>
                        <a:t>通过“动漫头像生成”实训案例在实践中掌握</a:t>
                      </a:r>
                      <a:r>
                        <a:rPr lang="en-US" altLang="zh-CN" sz="1200" smtClean="0">
                          <a:latin typeface="微软雅黑" pitchFamily="34" charset="-122"/>
                          <a:ea typeface="微软雅黑" pitchFamily="34" charset="-122"/>
                        </a:rPr>
                        <a:t>RNN</a:t>
                      </a:r>
                      <a:r>
                        <a:rPr lang="zh-CN" altLang="en-US" sz="1200" smtClean="0">
                          <a:latin typeface="微软雅黑" pitchFamily="34" charset="-122"/>
                          <a:ea typeface="微软雅黑" pitchFamily="34" charset="-122"/>
                        </a:rPr>
                        <a:t>。</a:t>
                      </a:r>
                      <a:endParaRPr lang="en-US" altLang="zh-CN" sz="1200" smtClean="0">
                        <a:latin typeface="微软雅黑" pitchFamily="34" charset="-122"/>
                        <a:ea typeface="微软雅黑" pitchFamily="34" charset="-122"/>
                      </a:endParaRPr>
                    </a:p>
                    <a:p>
                      <a:pPr marL="228600" indent="-228600">
                        <a:buAutoNum type="arabicPeriod"/>
                      </a:pPr>
                      <a:r>
                        <a:rPr lang="zh-CN" altLang="en-US" sz="1200" smtClean="0">
                          <a:latin typeface="微软雅黑" pitchFamily="34" charset="-122"/>
                          <a:ea typeface="微软雅黑" pitchFamily="34" charset="-122"/>
                        </a:rPr>
                        <a:t>掌握</a:t>
                      </a:r>
                      <a:r>
                        <a:rPr lang="en-US" altLang="zh-CN" sz="1200" smtClean="0">
                          <a:latin typeface="微软雅黑" pitchFamily="34" charset="-122"/>
                          <a:ea typeface="微软雅黑" pitchFamily="34" charset="-122"/>
                        </a:rPr>
                        <a:t>Tensowflow</a:t>
                      </a:r>
                      <a:r>
                        <a:rPr lang="zh-CN" altLang="en-US" sz="1200" smtClean="0">
                          <a:latin typeface="微软雅黑" pitchFamily="34" charset="-122"/>
                          <a:ea typeface="微软雅黑" pitchFamily="34" charset="-122"/>
                        </a:rPr>
                        <a:t>中</a:t>
                      </a:r>
                      <a:r>
                        <a:rPr lang="en-US" altLang="zh-CN" sz="1200" smtClean="0">
                          <a:latin typeface="微软雅黑" pitchFamily="34" charset="-122"/>
                          <a:ea typeface="微软雅黑" pitchFamily="34" charset="-122"/>
                        </a:rPr>
                        <a:t>GAN</a:t>
                      </a:r>
                      <a:r>
                        <a:rPr lang="zh-CN" altLang="en-US" sz="1200" smtClean="0">
                          <a:latin typeface="微软雅黑" pitchFamily="34" charset="-122"/>
                          <a:ea typeface="微软雅黑" pitchFamily="34" charset="-122"/>
                        </a:rPr>
                        <a:t>算法的使用。</a:t>
                      </a:r>
                      <a:endParaRPr lang="en-US" altLang="zh-CN" sz="1200" smtClean="0">
                        <a:latin typeface="微软雅黑" pitchFamily="34" charset="-122"/>
                        <a:ea typeface="微软雅黑" pitchFamily="34" charset="-122"/>
                      </a:endParaRPr>
                    </a:p>
                    <a:p>
                      <a:pPr marL="228600" indent="-228600">
                        <a:buAutoNum type="arabicPeriod"/>
                      </a:pPr>
                      <a:r>
                        <a:rPr lang="zh-CN" altLang="en-US" sz="1200" smtClean="0">
                          <a:latin typeface="微软雅黑" pitchFamily="34" charset="-122"/>
                          <a:ea typeface="微软雅黑" pitchFamily="34" charset="-122"/>
                        </a:rPr>
                        <a:t>初步具备解决图像生成类问题的能力。</a:t>
                      </a:r>
                      <a:endParaRPr lang="en-US" altLang="zh-CN" sz="1200" smtClean="0">
                        <a:latin typeface="微软雅黑" pitchFamily="34" charset="-122"/>
                        <a:ea typeface="微软雅黑" pitchFamily="34" charset="-122"/>
                      </a:endParaRPr>
                    </a:p>
                  </a:txBody>
                  <a:tcPr/>
                </a:tc>
              </a:tr>
              <a:tr h="876394">
                <a:tc>
                  <a:txBody>
                    <a:bodyPr/>
                    <a:lstStyle/>
                    <a:p>
                      <a:r>
                        <a:rPr lang="zh-CN" altLang="en-US" sz="1200" kern="1200" smtClean="0">
                          <a:solidFill>
                            <a:schemeClr val="dk1"/>
                          </a:solidFill>
                          <a:latin typeface="微软雅黑" pitchFamily="34" charset="-122"/>
                          <a:ea typeface="微软雅黑" pitchFamily="34" charset="-122"/>
                          <a:cs typeface="+mn-cs"/>
                        </a:rPr>
                        <a:t>推荐系统</a:t>
                      </a:r>
                      <a:endParaRPr lang="zh-CN" altLang="en-US" sz="1200" kern="1200" dirty="0">
                        <a:solidFill>
                          <a:schemeClr val="dk1"/>
                        </a:solidFill>
                        <a:latin typeface="微软雅黑" pitchFamily="34" charset="-122"/>
                        <a:ea typeface="微软雅黑" pitchFamily="34" charset="-122"/>
                        <a:cs typeface="+mn-cs"/>
                      </a:endParaRPr>
                    </a:p>
                  </a:txBody>
                  <a:tcPr anchor="ctr"/>
                </a:tc>
                <a:tc>
                  <a:txBody>
                    <a:bodyPr/>
                    <a:lstStyle/>
                    <a:p>
                      <a:r>
                        <a:rPr lang="zh-CN" altLang="en-US" sz="1200" kern="1200" smtClean="0">
                          <a:solidFill>
                            <a:schemeClr val="dk1"/>
                          </a:solidFill>
                          <a:latin typeface="微软雅黑" pitchFamily="34" charset="-122"/>
                          <a:ea typeface="微软雅黑" pitchFamily="34" charset="-122"/>
                          <a:cs typeface="+mn-cs"/>
                        </a:rPr>
                        <a:t>自己动手搭建今日头条类系统</a:t>
                      </a:r>
                    </a:p>
                  </a:txBody>
                  <a:tcPr anchor="ctr"/>
                </a:tc>
                <a:tc>
                  <a:txBody>
                    <a:bodyPr/>
                    <a:lstStyle/>
                    <a:p>
                      <a:pPr marL="342900" indent="-342900">
                        <a:buAutoNum type="arabicPeriod"/>
                      </a:pPr>
                      <a:r>
                        <a:rPr lang="zh-CN" altLang="en-US" sz="1200" kern="1200" smtClean="0">
                          <a:solidFill>
                            <a:schemeClr val="dk1"/>
                          </a:solidFill>
                          <a:latin typeface="微软雅黑" pitchFamily="34" charset="-122"/>
                          <a:ea typeface="微软雅黑" pitchFamily="34" charset="-122"/>
                          <a:cs typeface="+mn-cs"/>
                        </a:rPr>
                        <a:t>掌握推荐系统的基本知识。</a:t>
                      </a:r>
                      <a:endParaRPr lang="en-US" altLang="zh-CN" sz="1200" kern="1200" smtClean="0">
                        <a:solidFill>
                          <a:schemeClr val="dk1"/>
                        </a:solidFill>
                        <a:latin typeface="微软雅黑" pitchFamily="34" charset="-122"/>
                        <a:ea typeface="微软雅黑" pitchFamily="34" charset="-122"/>
                        <a:cs typeface="+mn-cs"/>
                      </a:endParaRPr>
                    </a:p>
                    <a:p>
                      <a:pPr marL="342900" indent="-342900">
                        <a:buAutoNum type="arabicPeriod"/>
                      </a:pPr>
                      <a:r>
                        <a:rPr lang="zh-CN" altLang="en-US" sz="1200" kern="1200" smtClean="0">
                          <a:solidFill>
                            <a:schemeClr val="dk1"/>
                          </a:solidFill>
                          <a:latin typeface="微软雅黑" pitchFamily="34" charset="-122"/>
                          <a:ea typeface="微软雅黑" pitchFamily="34" charset="-122"/>
                          <a:cs typeface="+mn-cs"/>
                        </a:rPr>
                        <a:t>掌握协同过滤算法的基本原理。</a:t>
                      </a:r>
                      <a:endParaRPr lang="en-US" altLang="zh-CN" sz="1200" kern="1200" smtClean="0">
                        <a:solidFill>
                          <a:schemeClr val="dk1"/>
                        </a:solidFill>
                        <a:latin typeface="微软雅黑" pitchFamily="34" charset="-122"/>
                        <a:ea typeface="微软雅黑" pitchFamily="34" charset="-122"/>
                        <a:cs typeface="+mn-cs"/>
                      </a:endParaRPr>
                    </a:p>
                    <a:p>
                      <a:pPr marL="342900" indent="-342900">
                        <a:buAutoNum type="arabicPeriod"/>
                      </a:pPr>
                      <a:r>
                        <a:rPr lang="zh-CN" altLang="en-US" sz="1200" kern="1200" smtClean="0">
                          <a:solidFill>
                            <a:schemeClr val="dk1"/>
                          </a:solidFill>
                          <a:latin typeface="微软雅黑" pitchFamily="34" charset="-122"/>
                          <a:ea typeface="微软雅黑" pitchFamily="34" charset="-122"/>
                          <a:cs typeface="+mn-cs"/>
                        </a:rPr>
                        <a:t>使用大数据工具搭建推荐系统。</a:t>
                      </a:r>
                      <a:endParaRPr lang="en-US" altLang="zh-CN" sz="1200" kern="1200" smtClean="0">
                        <a:solidFill>
                          <a:schemeClr val="dk1"/>
                        </a:solidFill>
                        <a:latin typeface="微软雅黑" pitchFamily="34" charset="-122"/>
                        <a:ea typeface="微软雅黑" pitchFamily="34" charset="-122"/>
                        <a:cs typeface="+mn-cs"/>
                      </a:endParaRPr>
                    </a:p>
                    <a:p>
                      <a:pPr marL="342900" indent="-342900">
                        <a:buAutoNum type="arabicPeriod"/>
                      </a:pPr>
                      <a:r>
                        <a:rPr lang="zh-CN" altLang="en-US" sz="1200" kern="1200" smtClean="0">
                          <a:solidFill>
                            <a:schemeClr val="dk1"/>
                          </a:solidFill>
                          <a:latin typeface="微软雅黑" pitchFamily="34" charset="-122"/>
                          <a:ea typeface="微软雅黑" pitchFamily="34" charset="-122"/>
                          <a:cs typeface="+mn-cs"/>
                        </a:rPr>
                        <a:t>初步具备实现推荐系统的能力。</a:t>
                      </a:r>
                      <a:endParaRPr lang="en-US" altLang="zh-CN" sz="1200" kern="1200" smtClean="0">
                        <a:solidFill>
                          <a:schemeClr val="dk1"/>
                        </a:solidFill>
                        <a:latin typeface="微软雅黑" pitchFamily="34" charset="-122"/>
                        <a:ea typeface="微软雅黑" pitchFamily="34" charset="-122"/>
                        <a:cs typeface="+mn-cs"/>
                      </a:endParaRPr>
                    </a:p>
                  </a:txBody>
                  <a:tcPr anchor="ctr"/>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8"/>
          <p:cNvGrpSpPr/>
          <p:nvPr/>
        </p:nvGrpSpPr>
        <p:grpSpPr>
          <a:xfrm>
            <a:off x="6954324" y="2606372"/>
            <a:ext cx="1954800" cy="1071628"/>
            <a:chOff x="5983705" y="1580147"/>
            <a:chExt cx="1954800" cy="1071628"/>
          </a:xfrm>
        </p:grpSpPr>
        <p:sp>
          <p:nvSpPr>
            <p:cNvPr id="4" name="TextBox 3"/>
            <p:cNvSpPr txBox="1"/>
            <p:nvPr/>
          </p:nvSpPr>
          <p:spPr>
            <a:xfrm>
              <a:off x="5983705" y="1580147"/>
              <a:ext cx="1954800" cy="246221"/>
            </a:xfrm>
            <a:prstGeom prst="rect">
              <a:avLst/>
            </a:prstGeom>
            <a:solidFill>
              <a:schemeClr val="accent1">
                <a:lumMod val="60000"/>
                <a:lumOff val="40000"/>
              </a:schemeClr>
            </a:solidFill>
            <a:ln w="3175">
              <a:noFill/>
            </a:ln>
          </p:spPr>
          <p:txBody>
            <a:bodyPr wrap="square" rtlCol="0">
              <a:spAutoFit/>
            </a:bodyPr>
            <a:lstStyle/>
            <a:p>
              <a:pPr algn="ctr"/>
              <a:r>
                <a:rPr lang="zh-CN" altLang="en-US" sz="1000" dirty="0" smtClean="0">
                  <a:latin typeface="微软雅黑" pitchFamily="34" charset="-122"/>
                  <a:ea typeface="微软雅黑" pitchFamily="34" charset="-122"/>
                </a:rPr>
                <a:t>课程服务器推荐配置</a:t>
              </a:r>
              <a:endParaRPr lang="zh-CN" altLang="en-US" sz="1000" dirty="0">
                <a:latin typeface="微软雅黑" pitchFamily="34" charset="-122"/>
                <a:ea typeface="微软雅黑" pitchFamily="34" charset="-122"/>
              </a:endParaRPr>
            </a:p>
          </p:txBody>
        </p:sp>
        <p:sp>
          <p:nvSpPr>
            <p:cNvPr id="5" name="TextBox 4"/>
            <p:cNvSpPr txBox="1"/>
            <p:nvPr/>
          </p:nvSpPr>
          <p:spPr>
            <a:xfrm>
              <a:off x="5983706" y="1820778"/>
              <a:ext cx="1949115" cy="830997"/>
            </a:xfrm>
            <a:prstGeom prst="rect">
              <a:avLst/>
            </a:prstGeom>
            <a:noFill/>
            <a:ln w="3175">
              <a:solidFill>
                <a:schemeClr val="tx1"/>
              </a:solidFill>
            </a:ln>
          </p:spPr>
          <p:txBody>
            <a:bodyPr wrap="square" rtlCol="0">
              <a:spAutoFit/>
            </a:bodyPr>
            <a:lstStyle/>
            <a:p>
              <a:pPr marL="228600" indent="-228600" algn="just">
                <a:lnSpc>
                  <a:spcPct val="150000"/>
                </a:lnSpc>
                <a:buFont typeface="+mj-lt"/>
                <a:buAutoNum type="arabicPeriod"/>
              </a:pPr>
              <a:r>
                <a:rPr lang="en-US" altLang="zh-CN" sz="800" dirty="0" smtClean="0">
                  <a:latin typeface="微软雅黑" pitchFamily="34" charset="-122"/>
                  <a:ea typeface="微软雅黑" pitchFamily="34" charset="-122"/>
                </a:rPr>
                <a:t>CPU: 2 * </a:t>
              </a:r>
              <a:r>
                <a:rPr lang="en-US" altLang="zh-CN" sz="800" dirty="0" err="1" smtClean="0">
                  <a:latin typeface="微软雅黑" pitchFamily="34" charset="-122"/>
                  <a:ea typeface="微软雅黑" pitchFamily="34" charset="-122"/>
                </a:rPr>
                <a:t>xeon</a:t>
              </a:r>
              <a:r>
                <a:rPr lang="en-US" altLang="zh-CN" sz="800" dirty="0" smtClean="0">
                  <a:latin typeface="微软雅黑" pitchFamily="34" charset="-122"/>
                  <a:ea typeface="微软雅黑" pitchFamily="34" charset="-122"/>
                </a:rPr>
                <a:t> E7, 15</a:t>
              </a:r>
              <a:r>
                <a:rPr lang="zh-CN" altLang="en-US" sz="800" dirty="0" smtClean="0">
                  <a:latin typeface="微软雅黑" pitchFamily="34" charset="-122"/>
                  <a:ea typeface="微软雅黑" pitchFamily="34" charset="-122"/>
                </a:rPr>
                <a:t>核</a:t>
              </a:r>
              <a:endParaRPr lang="en-US" altLang="zh-CN" sz="800" dirty="0" smtClean="0">
                <a:latin typeface="微软雅黑" pitchFamily="34" charset="-122"/>
                <a:ea typeface="微软雅黑" pitchFamily="34" charset="-122"/>
              </a:endParaRPr>
            </a:p>
            <a:p>
              <a:pPr marL="228600" indent="-228600" algn="just">
                <a:lnSpc>
                  <a:spcPct val="150000"/>
                </a:lnSpc>
                <a:buFont typeface="+mj-lt"/>
                <a:buAutoNum type="arabicPeriod"/>
              </a:pPr>
              <a:r>
                <a:rPr lang="zh-CN" altLang="en-US" sz="800" dirty="0" smtClean="0">
                  <a:latin typeface="微软雅黑" pitchFamily="34" charset="-122"/>
                  <a:ea typeface="微软雅黑" pitchFamily="34" charset="-122"/>
                </a:rPr>
                <a:t>内存：</a:t>
              </a:r>
              <a:r>
                <a:rPr lang="en-US" altLang="zh-CN" sz="800" dirty="0" smtClean="0">
                  <a:latin typeface="微软雅黑" pitchFamily="34" charset="-122"/>
                  <a:ea typeface="微软雅黑" pitchFamily="34" charset="-122"/>
                </a:rPr>
                <a:t>256GB</a:t>
              </a:r>
              <a:r>
                <a:rPr lang="zh-CN" altLang="en-US" sz="800" dirty="0" smtClean="0">
                  <a:latin typeface="微软雅黑" pitchFamily="34" charset="-122"/>
                  <a:ea typeface="微软雅黑" pitchFamily="34" charset="-122"/>
                </a:rPr>
                <a:t>。</a:t>
              </a:r>
              <a:endParaRPr lang="en-US" altLang="zh-CN" sz="800" dirty="0" smtClean="0">
                <a:latin typeface="微软雅黑" pitchFamily="34" charset="-122"/>
                <a:ea typeface="微软雅黑" pitchFamily="34" charset="-122"/>
              </a:endParaRPr>
            </a:p>
            <a:p>
              <a:pPr marL="228600" indent="-228600" algn="just">
                <a:lnSpc>
                  <a:spcPct val="150000"/>
                </a:lnSpc>
                <a:buFont typeface="+mj-lt"/>
                <a:buAutoNum type="arabicPeriod"/>
              </a:pPr>
              <a:r>
                <a:rPr lang="zh-CN" altLang="en-US" sz="800" dirty="0" smtClean="0">
                  <a:latin typeface="微软雅黑" pitchFamily="34" charset="-122"/>
                  <a:ea typeface="微软雅黑" pitchFamily="34" charset="-122"/>
                </a:rPr>
                <a:t>硬盘：</a:t>
              </a:r>
              <a:r>
                <a:rPr lang="en-US" altLang="zh-CN" sz="800" dirty="0" smtClean="0">
                  <a:latin typeface="微软雅黑" pitchFamily="34" charset="-122"/>
                  <a:ea typeface="微软雅黑" pitchFamily="34" charset="-122"/>
                </a:rPr>
                <a:t>4 </a:t>
              </a:r>
              <a:r>
                <a:rPr lang="zh-CN" altLang="en-US" sz="800" dirty="0" smtClean="0">
                  <a:latin typeface="微软雅黑" pitchFamily="34" charset="-122"/>
                  <a:ea typeface="微软雅黑" pitchFamily="34" charset="-122"/>
                </a:rPr>
                <a:t>* </a:t>
              </a:r>
              <a:r>
                <a:rPr lang="en-US" altLang="zh-CN" sz="800" dirty="0" smtClean="0">
                  <a:latin typeface="微软雅黑" pitchFamily="34" charset="-122"/>
                  <a:ea typeface="微软雅黑" pitchFamily="34" charset="-122"/>
                </a:rPr>
                <a:t>4TB</a:t>
              </a:r>
            </a:p>
            <a:p>
              <a:pPr marL="228600" indent="-228600" algn="just">
                <a:lnSpc>
                  <a:spcPct val="150000"/>
                </a:lnSpc>
                <a:buFont typeface="+mj-lt"/>
                <a:buAutoNum type="arabicPeriod"/>
              </a:pPr>
              <a:r>
                <a:rPr lang="zh-CN" altLang="en-US" sz="800" dirty="0" smtClean="0">
                  <a:latin typeface="微软雅黑" pitchFamily="34" charset="-122"/>
                  <a:ea typeface="微软雅黑" pitchFamily="34" charset="-122"/>
                </a:rPr>
                <a:t>网卡：</a:t>
              </a:r>
              <a:r>
                <a:rPr lang="en-US" altLang="zh-CN" sz="800" dirty="0" smtClean="0">
                  <a:latin typeface="微软雅黑" pitchFamily="34" charset="-122"/>
                  <a:ea typeface="微软雅黑" pitchFamily="34" charset="-122"/>
                </a:rPr>
                <a:t>1Gb</a:t>
              </a:r>
              <a:endParaRPr lang="zh-CN" altLang="en-US" sz="800" dirty="0">
                <a:latin typeface="微软雅黑" pitchFamily="34" charset="-122"/>
                <a:ea typeface="微软雅黑" pitchFamily="34" charset="-122"/>
              </a:endParaRPr>
            </a:p>
          </p:txBody>
        </p:sp>
      </p:grpSp>
      <p:sp>
        <p:nvSpPr>
          <p:cNvPr id="6" name="TextBox 5"/>
          <p:cNvSpPr txBox="1"/>
          <p:nvPr/>
        </p:nvSpPr>
        <p:spPr>
          <a:xfrm>
            <a:off x="502640" y="142703"/>
            <a:ext cx="7270910" cy="338554"/>
          </a:xfrm>
          <a:prstGeom prst="rect">
            <a:avLst/>
          </a:prstGeom>
          <a:noFill/>
        </p:spPr>
        <p:txBody>
          <a:bodyPr wrap="square" rtlCol="0">
            <a:spAutoFit/>
          </a:bodyPr>
          <a:lstStyle/>
          <a:p>
            <a:r>
              <a:rPr lang="zh-CN" altLang="en-US" sz="1600" dirty="0" smtClean="0">
                <a:latin typeface="微软雅黑" pitchFamily="34" charset="-122"/>
                <a:ea typeface="微软雅黑" pitchFamily="34" charset="-122"/>
              </a:rPr>
              <a:t>若有</a:t>
            </a:r>
            <a:r>
              <a:rPr lang="en-US" altLang="zh-CN" sz="1600" b="1" dirty="0" smtClean="0">
                <a:solidFill>
                  <a:srgbClr val="FF0000"/>
                </a:solidFill>
                <a:latin typeface="微软雅黑" pitchFamily="34" charset="-122"/>
                <a:ea typeface="微软雅黑" pitchFamily="34" charset="-122"/>
              </a:rPr>
              <a:t>3000</a:t>
            </a:r>
            <a:r>
              <a:rPr lang="zh-CN" altLang="en-US" sz="1600" dirty="0" smtClean="0">
                <a:latin typeface="微软雅黑" pitchFamily="34" charset="-122"/>
                <a:ea typeface="微软雅黑" pitchFamily="34" charset="-122"/>
              </a:rPr>
              <a:t>人同时在线实验，如何部署？</a:t>
            </a:r>
            <a:endParaRPr lang="zh-CN" altLang="en-US" sz="1600" dirty="0">
              <a:latin typeface="微软雅黑" pitchFamily="34" charset="-122"/>
              <a:ea typeface="微软雅黑" pitchFamily="34" charset="-122"/>
            </a:endParaRPr>
          </a:p>
        </p:txBody>
      </p:sp>
      <p:grpSp>
        <p:nvGrpSpPr>
          <p:cNvPr id="3" name="组合 37"/>
          <p:cNvGrpSpPr/>
          <p:nvPr/>
        </p:nvGrpSpPr>
        <p:grpSpPr>
          <a:xfrm>
            <a:off x="800059" y="2858641"/>
            <a:ext cx="1376997" cy="937327"/>
            <a:chOff x="2677115" y="2370967"/>
            <a:chExt cx="1376997" cy="937327"/>
          </a:xfrm>
        </p:grpSpPr>
        <p:sp>
          <p:nvSpPr>
            <p:cNvPr id="8" name="矩形 7"/>
            <p:cNvSpPr/>
            <p:nvPr/>
          </p:nvSpPr>
          <p:spPr>
            <a:xfrm>
              <a:off x="2686558" y="2379060"/>
              <a:ext cx="1367554" cy="922491"/>
            </a:xfrm>
            <a:prstGeom prst="rect">
              <a:avLst/>
            </a:prstGeom>
            <a:solidFill>
              <a:schemeClr val="tx1">
                <a:lumMod val="75000"/>
                <a:lumOff val="2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678464" y="2370967"/>
              <a:ext cx="825389" cy="20230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dirty="0" smtClean="0">
                  <a:solidFill>
                    <a:schemeClr val="tx1"/>
                  </a:solidFill>
                  <a:latin typeface="微软雅黑" pitchFamily="34" charset="-122"/>
                  <a:ea typeface="微软雅黑" pitchFamily="34" charset="-122"/>
                </a:rPr>
                <a:t>虚拟机  </a:t>
              </a:r>
              <a:r>
                <a:rPr lang="en-US" altLang="zh-CN" sz="700" dirty="0" smtClean="0">
                  <a:solidFill>
                    <a:schemeClr val="tx1"/>
                  </a:solidFill>
                  <a:latin typeface="微软雅黑" pitchFamily="34" charset="-122"/>
                  <a:ea typeface="微软雅黑" pitchFamily="34" charset="-122"/>
                </a:rPr>
                <a:t>1</a:t>
              </a:r>
              <a:endParaRPr lang="zh-CN" altLang="en-US" sz="700" dirty="0">
                <a:solidFill>
                  <a:schemeClr val="tx1"/>
                </a:solidFill>
                <a:latin typeface="微软雅黑" pitchFamily="34" charset="-122"/>
                <a:ea typeface="微软雅黑" pitchFamily="34" charset="-122"/>
              </a:endParaRPr>
            </a:p>
          </p:txBody>
        </p:sp>
        <p:sp>
          <p:nvSpPr>
            <p:cNvPr id="12" name="圆柱形 11"/>
            <p:cNvSpPr/>
            <p:nvPr/>
          </p:nvSpPr>
          <p:spPr>
            <a:xfrm>
              <a:off x="3738521" y="2621820"/>
              <a:ext cx="307497" cy="404601"/>
            </a:xfrm>
            <a:prstGeom prst="can">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smtClean="0">
                  <a:latin typeface="微软雅黑" pitchFamily="34" charset="-122"/>
                  <a:ea typeface="微软雅黑" pitchFamily="34" charset="-122"/>
                </a:rPr>
                <a:t>存储</a:t>
              </a:r>
              <a:endParaRPr lang="zh-CN" altLang="en-US" sz="800" dirty="0">
                <a:latin typeface="微软雅黑" pitchFamily="34" charset="-122"/>
                <a:ea typeface="微软雅黑" pitchFamily="34" charset="-122"/>
              </a:endParaRPr>
            </a:p>
          </p:txBody>
        </p:sp>
        <p:sp>
          <p:nvSpPr>
            <p:cNvPr id="13" name="矩形 12"/>
            <p:cNvSpPr/>
            <p:nvPr/>
          </p:nvSpPr>
          <p:spPr>
            <a:xfrm>
              <a:off x="2677116" y="2612379"/>
              <a:ext cx="825389" cy="20230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dirty="0" smtClean="0">
                  <a:solidFill>
                    <a:schemeClr val="tx1"/>
                  </a:solidFill>
                  <a:latin typeface="微软雅黑" pitchFamily="34" charset="-122"/>
                  <a:ea typeface="微软雅黑" pitchFamily="34" charset="-122"/>
                </a:rPr>
                <a:t>虚拟机  </a:t>
              </a:r>
              <a:r>
                <a:rPr lang="en-US" altLang="zh-CN" sz="700" dirty="0" smtClean="0">
                  <a:solidFill>
                    <a:schemeClr val="tx1"/>
                  </a:solidFill>
                  <a:latin typeface="微软雅黑" pitchFamily="34" charset="-122"/>
                  <a:ea typeface="微软雅黑" pitchFamily="34" charset="-122"/>
                </a:rPr>
                <a:t>2</a:t>
              </a:r>
              <a:endParaRPr lang="zh-CN" altLang="en-US" sz="700" dirty="0">
                <a:solidFill>
                  <a:schemeClr val="tx1"/>
                </a:solidFill>
                <a:latin typeface="微软雅黑" pitchFamily="34" charset="-122"/>
                <a:ea typeface="微软雅黑" pitchFamily="34" charset="-122"/>
              </a:endParaRPr>
            </a:p>
          </p:txBody>
        </p:sp>
        <p:sp>
          <p:nvSpPr>
            <p:cNvPr id="14" name="矩形 13"/>
            <p:cNvSpPr/>
            <p:nvPr/>
          </p:nvSpPr>
          <p:spPr>
            <a:xfrm>
              <a:off x="2677116" y="2863231"/>
              <a:ext cx="825389" cy="20230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dirty="0" smtClean="0">
                  <a:solidFill>
                    <a:schemeClr val="tx1"/>
                  </a:solidFill>
                  <a:latin typeface="微软雅黑" pitchFamily="34" charset="-122"/>
                  <a:ea typeface="微软雅黑" pitchFamily="34" charset="-122"/>
                </a:rPr>
                <a:t>虚拟机</a:t>
              </a:r>
              <a:r>
                <a:rPr lang="en-US" altLang="zh-CN" sz="700" dirty="0" smtClean="0">
                  <a:solidFill>
                    <a:schemeClr val="tx1"/>
                  </a:solidFill>
                  <a:latin typeface="微软雅黑" pitchFamily="34" charset="-122"/>
                  <a:ea typeface="微软雅黑" pitchFamily="34" charset="-122"/>
                </a:rPr>
                <a:t>...</a:t>
              </a:r>
              <a:endParaRPr lang="zh-CN" altLang="en-US" sz="700" dirty="0">
                <a:solidFill>
                  <a:schemeClr val="tx1"/>
                </a:solidFill>
                <a:latin typeface="微软雅黑" pitchFamily="34" charset="-122"/>
                <a:ea typeface="微软雅黑" pitchFamily="34" charset="-122"/>
              </a:endParaRPr>
            </a:p>
          </p:txBody>
        </p:sp>
        <p:sp>
          <p:nvSpPr>
            <p:cNvPr id="15" name="矩形 14"/>
            <p:cNvSpPr/>
            <p:nvPr/>
          </p:nvSpPr>
          <p:spPr>
            <a:xfrm>
              <a:off x="2677115" y="3105993"/>
              <a:ext cx="825389" cy="20230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dirty="0" smtClean="0">
                  <a:solidFill>
                    <a:schemeClr val="tx1"/>
                  </a:solidFill>
                  <a:latin typeface="微软雅黑" pitchFamily="34" charset="-122"/>
                  <a:ea typeface="微软雅黑" pitchFamily="34" charset="-122"/>
                </a:rPr>
                <a:t>虚拟机 </a:t>
              </a:r>
              <a:r>
                <a:rPr lang="en-US" altLang="zh-CN" sz="700" dirty="0" smtClean="0">
                  <a:solidFill>
                    <a:schemeClr val="tx1"/>
                  </a:solidFill>
                  <a:latin typeface="微软雅黑" pitchFamily="34" charset="-122"/>
                  <a:ea typeface="微软雅黑" pitchFamily="34" charset="-122"/>
                </a:rPr>
                <a:t>15</a:t>
              </a:r>
              <a:endParaRPr lang="zh-CN" altLang="en-US" sz="700" dirty="0">
                <a:solidFill>
                  <a:schemeClr val="tx1"/>
                </a:solidFill>
                <a:latin typeface="微软雅黑" pitchFamily="34" charset="-122"/>
                <a:ea typeface="微软雅黑" pitchFamily="34" charset="-122"/>
              </a:endParaRPr>
            </a:p>
          </p:txBody>
        </p:sp>
      </p:grpSp>
      <p:sp>
        <p:nvSpPr>
          <p:cNvPr id="58" name="TextBox 57"/>
          <p:cNvSpPr txBox="1"/>
          <p:nvPr/>
        </p:nvSpPr>
        <p:spPr>
          <a:xfrm>
            <a:off x="327171" y="502449"/>
            <a:ext cx="6291743" cy="923330"/>
          </a:xfrm>
          <a:prstGeom prst="rect">
            <a:avLst/>
          </a:prstGeom>
          <a:noFill/>
        </p:spPr>
        <p:txBody>
          <a:bodyPr wrap="square" rtlCol="0">
            <a:spAutoFit/>
          </a:bodyPr>
          <a:lstStyle/>
          <a:p>
            <a:pPr>
              <a:lnSpc>
                <a:spcPct val="150000"/>
              </a:lnSpc>
            </a:pPr>
            <a:r>
              <a:rPr lang="zh-CN" altLang="en-US" sz="1200" dirty="0" smtClean="0">
                <a:latin typeface="微软雅黑" pitchFamily="34" charset="-122"/>
                <a:ea typeface="微软雅黑" pitchFamily="34" charset="-122"/>
              </a:rPr>
              <a:t>保证桌面的流畅性，每用户</a:t>
            </a:r>
            <a:r>
              <a:rPr lang="en-US" altLang="zh-CN" sz="1200" dirty="0" smtClean="0">
                <a:latin typeface="微软雅黑" pitchFamily="34" charset="-122"/>
                <a:ea typeface="微软雅黑" pitchFamily="34" charset="-122"/>
              </a:rPr>
              <a:t>1Mb</a:t>
            </a:r>
            <a:r>
              <a:rPr lang="zh-CN" altLang="en-US" sz="1200" dirty="0" smtClean="0">
                <a:latin typeface="微软雅黑" pitchFamily="34" charset="-122"/>
                <a:ea typeface="微软雅黑" pitchFamily="34" charset="-122"/>
              </a:rPr>
              <a:t>的网络带宽。总带宽需求为</a:t>
            </a:r>
            <a:r>
              <a:rPr lang="en-US" altLang="zh-CN" sz="1200" dirty="0" smtClean="0">
                <a:latin typeface="微软雅黑" pitchFamily="34" charset="-122"/>
                <a:ea typeface="微软雅黑" pitchFamily="34" charset="-122"/>
              </a:rPr>
              <a:t>3Gb</a:t>
            </a:r>
            <a:r>
              <a:rPr lang="zh-CN" altLang="en-US" sz="1200" dirty="0" smtClean="0">
                <a:latin typeface="微软雅黑" pitchFamily="34" charset="-122"/>
                <a:ea typeface="微软雅黑" pitchFamily="34" charset="-122"/>
              </a:rPr>
              <a:t>，假设服务器为千兆网卡。</a:t>
            </a:r>
            <a:endParaRPr lang="en-US" altLang="zh-CN" sz="1200" dirty="0" smtClean="0">
              <a:latin typeface="微软雅黑" pitchFamily="34" charset="-122"/>
              <a:ea typeface="微软雅黑" pitchFamily="34" charset="-122"/>
            </a:endParaRPr>
          </a:p>
          <a:p>
            <a:pPr>
              <a:lnSpc>
                <a:spcPct val="150000"/>
              </a:lnSpc>
            </a:pPr>
            <a:r>
              <a:rPr lang="en-US" altLang="zh-CN" sz="1200" dirty="0" smtClean="0">
                <a:latin typeface="微软雅黑" pitchFamily="34" charset="-122"/>
                <a:ea typeface="微软雅黑" pitchFamily="34" charset="-122"/>
              </a:rPr>
              <a:t>10</a:t>
            </a:r>
            <a:r>
              <a:rPr lang="zh-CN" altLang="en-US" sz="1200" dirty="0" smtClean="0">
                <a:latin typeface="微软雅黑" pitchFamily="34" charset="-122"/>
                <a:ea typeface="微软雅黑" pitchFamily="34" charset="-122"/>
              </a:rPr>
              <a:t>台</a:t>
            </a:r>
            <a:r>
              <a:rPr lang="zh-CN" altLang="en-US" sz="1200" smtClean="0">
                <a:latin typeface="微软雅黑" pitchFamily="34" charset="-122"/>
                <a:ea typeface="微软雅黑" pitchFamily="34" charset="-122"/>
              </a:rPr>
              <a:t>课程服务器，提供虚拟机环境</a:t>
            </a:r>
            <a:endParaRPr lang="en-US" altLang="zh-CN" sz="1200" dirty="0" smtClean="0">
              <a:latin typeface="微软雅黑" pitchFamily="34" charset="-122"/>
              <a:ea typeface="微软雅黑" pitchFamily="34" charset="-122"/>
            </a:endParaRPr>
          </a:p>
          <a:p>
            <a:pPr>
              <a:lnSpc>
                <a:spcPct val="150000"/>
              </a:lnSpc>
            </a:pPr>
            <a:r>
              <a:rPr lang="en-US" altLang="zh-CN" sz="1200" dirty="0" smtClean="0">
                <a:latin typeface="微软雅黑" pitchFamily="34" charset="-122"/>
                <a:ea typeface="微软雅黑" pitchFamily="34" charset="-122"/>
              </a:rPr>
              <a:t>4</a:t>
            </a:r>
            <a:r>
              <a:rPr lang="zh-CN" altLang="en-US" sz="1200" dirty="0" smtClean="0">
                <a:latin typeface="微软雅黑" pitchFamily="34" charset="-122"/>
                <a:ea typeface="微软雅黑" pitchFamily="34" charset="-122"/>
              </a:rPr>
              <a:t>台</a:t>
            </a:r>
            <a:r>
              <a:rPr lang="en-US" altLang="zh-CN" sz="1200" dirty="0" smtClean="0">
                <a:latin typeface="微软雅黑" pitchFamily="34" charset="-122"/>
                <a:ea typeface="微软雅黑" pitchFamily="34" charset="-122"/>
              </a:rPr>
              <a:t>VNC</a:t>
            </a:r>
            <a:r>
              <a:rPr lang="zh-CN" altLang="en-US" sz="1200" dirty="0" smtClean="0">
                <a:latin typeface="微软雅黑" pitchFamily="34" charset="-122"/>
                <a:ea typeface="微软雅黑" pitchFamily="34" charset="-122"/>
              </a:rPr>
              <a:t>代理服务器，总的理论带宽为</a:t>
            </a:r>
            <a:r>
              <a:rPr lang="en-US" altLang="zh-CN" sz="1200" dirty="0" smtClean="0">
                <a:latin typeface="微软雅黑" pitchFamily="34" charset="-122"/>
                <a:ea typeface="微软雅黑" pitchFamily="34" charset="-122"/>
              </a:rPr>
              <a:t>4Gb</a:t>
            </a:r>
            <a:r>
              <a:rPr lang="zh-CN" altLang="en-US" sz="1200" dirty="0" smtClean="0">
                <a:latin typeface="微软雅黑" pitchFamily="34" charset="-122"/>
                <a:ea typeface="微软雅黑" pitchFamily="34" charset="-122"/>
              </a:rPr>
              <a:t>。</a:t>
            </a:r>
            <a:endParaRPr lang="en-US" altLang="zh-CN" sz="1200" dirty="0" smtClean="0">
              <a:latin typeface="微软雅黑" pitchFamily="34" charset="-122"/>
              <a:ea typeface="微软雅黑" pitchFamily="34" charset="-122"/>
            </a:endParaRPr>
          </a:p>
        </p:txBody>
      </p:sp>
      <p:grpSp>
        <p:nvGrpSpPr>
          <p:cNvPr id="7" name="组合 39"/>
          <p:cNvGrpSpPr/>
          <p:nvPr/>
        </p:nvGrpSpPr>
        <p:grpSpPr>
          <a:xfrm>
            <a:off x="798710" y="4063006"/>
            <a:ext cx="1376997" cy="937327"/>
            <a:chOff x="2677115" y="2370967"/>
            <a:chExt cx="1376997" cy="937327"/>
          </a:xfrm>
        </p:grpSpPr>
        <p:sp>
          <p:nvSpPr>
            <p:cNvPr id="44" name="矩形 43"/>
            <p:cNvSpPr/>
            <p:nvPr/>
          </p:nvSpPr>
          <p:spPr>
            <a:xfrm>
              <a:off x="2686558" y="2379060"/>
              <a:ext cx="1367554" cy="922491"/>
            </a:xfrm>
            <a:prstGeom prst="rect">
              <a:avLst/>
            </a:prstGeom>
            <a:solidFill>
              <a:schemeClr val="tx1">
                <a:lumMod val="75000"/>
                <a:lumOff val="2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2678464" y="2370967"/>
              <a:ext cx="825389" cy="20230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dirty="0" smtClean="0">
                  <a:solidFill>
                    <a:schemeClr val="tx1"/>
                  </a:solidFill>
                  <a:latin typeface="微软雅黑" pitchFamily="34" charset="-122"/>
                  <a:ea typeface="微软雅黑" pitchFamily="34" charset="-122"/>
                </a:rPr>
                <a:t>虚拟机  </a:t>
              </a:r>
              <a:r>
                <a:rPr lang="en-US" altLang="zh-CN" sz="700" dirty="0" smtClean="0">
                  <a:solidFill>
                    <a:schemeClr val="tx1"/>
                  </a:solidFill>
                  <a:latin typeface="微软雅黑" pitchFamily="34" charset="-122"/>
                  <a:ea typeface="微软雅黑" pitchFamily="34" charset="-122"/>
                </a:rPr>
                <a:t>1</a:t>
              </a:r>
              <a:endParaRPr lang="zh-CN" altLang="en-US" sz="700" dirty="0">
                <a:solidFill>
                  <a:schemeClr val="tx1"/>
                </a:solidFill>
                <a:latin typeface="微软雅黑" pitchFamily="34" charset="-122"/>
                <a:ea typeface="微软雅黑" pitchFamily="34" charset="-122"/>
              </a:endParaRPr>
            </a:p>
          </p:txBody>
        </p:sp>
        <p:sp>
          <p:nvSpPr>
            <p:cNvPr id="47" name="圆柱形 46"/>
            <p:cNvSpPr/>
            <p:nvPr/>
          </p:nvSpPr>
          <p:spPr>
            <a:xfrm>
              <a:off x="3738521" y="2621820"/>
              <a:ext cx="307497" cy="404601"/>
            </a:xfrm>
            <a:prstGeom prst="can">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smtClean="0">
                  <a:latin typeface="微软雅黑" pitchFamily="34" charset="-122"/>
                  <a:ea typeface="微软雅黑" pitchFamily="34" charset="-122"/>
                </a:rPr>
                <a:t>存储</a:t>
              </a:r>
              <a:endParaRPr lang="zh-CN" altLang="en-US" sz="800" dirty="0">
                <a:latin typeface="微软雅黑" pitchFamily="34" charset="-122"/>
                <a:ea typeface="微软雅黑" pitchFamily="34" charset="-122"/>
              </a:endParaRPr>
            </a:p>
          </p:txBody>
        </p:sp>
        <p:sp>
          <p:nvSpPr>
            <p:cNvPr id="48" name="矩形 47"/>
            <p:cNvSpPr/>
            <p:nvPr/>
          </p:nvSpPr>
          <p:spPr>
            <a:xfrm>
              <a:off x="2677116" y="2612379"/>
              <a:ext cx="825389" cy="20230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dirty="0" smtClean="0">
                  <a:solidFill>
                    <a:schemeClr val="tx1"/>
                  </a:solidFill>
                  <a:latin typeface="微软雅黑" pitchFamily="34" charset="-122"/>
                  <a:ea typeface="微软雅黑" pitchFamily="34" charset="-122"/>
                </a:rPr>
                <a:t>虚拟机  </a:t>
              </a:r>
              <a:r>
                <a:rPr lang="en-US" altLang="zh-CN" sz="700" dirty="0" smtClean="0">
                  <a:solidFill>
                    <a:schemeClr val="tx1"/>
                  </a:solidFill>
                  <a:latin typeface="微软雅黑" pitchFamily="34" charset="-122"/>
                  <a:ea typeface="微软雅黑" pitchFamily="34" charset="-122"/>
                </a:rPr>
                <a:t>2</a:t>
              </a:r>
              <a:endParaRPr lang="zh-CN" altLang="en-US" sz="700" dirty="0">
                <a:solidFill>
                  <a:schemeClr val="tx1"/>
                </a:solidFill>
                <a:latin typeface="微软雅黑" pitchFamily="34" charset="-122"/>
                <a:ea typeface="微软雅黑" pitchFamily="34" charset="-122"/>
              </a:endParaRPr>
            </a:p>
          </p:txBody>
        </p:sp>
        <p:sp>
          <p:nvSpPr>
            <p:cNvPr id="49" name="矩形 48"/>
            <p:cNvSpPr/>
            <p:nvPr/>
          </p:nvSpPr>
          <p:spPr>
            <a:xfrm>
              <a:off x="2677116" y="2863231"/>
              <a:ext cx="825389" cy="20230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dirty="0" smtClean="0">
                  <a:solidFill>
                    <a:schemeClr val="tx1"/>
                  </a:solidFill>
                  <a:latin typeface="微软雅黑" pitchFamily="34" charset="-122"/>
                  <a:ea typeface="微软雅黑" pitchFamily="34" charset="-122"/>
                </a:rPr>
                <a:t>虚拟机</a:t>
              </a:r>
              <a:r>
                <a:rPr lang="en-US" altLang="zh-CN" sz="700" dirty="0" smtClean="0">
                  <a:solidFill>
                    <a:schemeClr val="tx1"/>
                  </a:solidFill>
                  <a:latin typeface="微软雅黑" pitchFamily="34" charset="-122"/>
                  <a:ea typeface="微软雅黑" pitchFamily="34" charset="-122"/>
                </a:rPr>
                <a:t>...</a:t>
              </a:r>
              <a:endParaRPr lang="zh-CN" altLang="en-US" sz="700" dirty="0">
                <a:solidFill>
                  <a:schemeClr val="tx1"/>
                </a:solidFill>
                <a:latin typeface="微软雅黑" pitchFamily="34" charset="-122"/>
                <a:ea typeface="微软雅黑" pitchFamily="34" charset="-122"/>
              </a:endParaRPr>
            </a:p>
          </p:txBody>
        </p:sp>
        <p:sp>
          <p:nvSpPr>
            <p:cNvPr id="50" name="矩形 49"/>
            <p:cNvSpPr/>
            <p:nvPr/>
          </p:nvSpPr>
          <p:spPr>
            <a:xfrm>
              <a:off x="2677115" y="3105993"/>
              <a:ext cx="825389" cy="20230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dirty="0" smtClean="0">
                  <a:solidFill>
                    <a:schemeClr val="tx1"/>
                  </a:solidFill>
                  <a:latin typeface="微软雅黑" pitchFamily="34" charset="-122"/>
                  <a:ea typeface="微软雅黑" pitchFamily="34" charset="-122"/>
                </a:rPr>
                <a:t>虚拟机 </a:t>
              </a:r>
              <a:r>
                <a:rPr lang="en-US" altLang="zh-CN" sz="700" dirty="0" smtClean="0">
                  <a:solidFill>
                    <a:schemeClr val="tx1"/>
                  </a:solidFill>
                  <a:latin typeface="微软雅黑" pitchFamily="34" charset="-122"/>
                  <a:ea typeface="微软雅黑" pitchFamily="34" charset="-122"/>
                </a:rPr>
                <a:t>15</a:t>
              </a:r>
              <a:endParaRPr lang="zh-CN" altLang="en-US" sz="700" dirty="0">
                <a:solidFill>
                  <a:schemeClr val="tx1"/>
                </a:solidFill>
                <a:latin typeface="微软雅黑" pitchFamily="34" charset="-122"/>
                <a:ea typeface="微软雅黑" pitchFamily="34" charset="-122"/>
              </a:endParaRPr>
            </a:p>
          </p:txBody>
        </p:sp>
      </p:grpSp>
      <p:sp>
        <p:nvSpPr>
          <p:cNvPr id="63" name="TextBox 62"/>
          <p:cNvSpPr txBox="1"/>
          <p:nvPr/>
        </p:nvSpPr>
        <p:spPr>
          <a:xfrm>
            <a:off x="1092720" y="2640156"/>
            <a:ext cx="898217" cy="230832"/>
          </a:xfrm>
          <a:prstGeom prst="rect">
            <a:avLst/>
          </a:prstGeom>
          <a:noFill/>
        </p:spPr>
        <p:txBody>
          <a:bodyPr wrap="square" rtlCol="0">
            <a:spAutoFit/>
          </a:bodyPr>
          <a:lstStyle/>
          <a:p>
            <a:r>
              <a:rPr lang="zh-CN" altLang="en-US" sz="900" dirty="0" smtClean="0">
                <a:latin typeface="微软雅黑" pitchFamily="34" charset="-122"/>
                <a:ea typeface="微软雅黑" pitchFamily="34" charset="-122"/>
              </a:rPr>
              <a:t>课程</a:t>
            </a:r>
            <a:r>
              <a:rPr lang="en-US" altLang="zh-CN" sz="900" dirty="0" smtClean="0">
                <a:latin typeface="微软雅黑" pitchFamily="34" charset="-122"/>
                <a:ea typeface="微软雅黑" pitchFamily="34" charset="-122"/>
              </a:rPr>
              <a:t>1</a:t>
            </a:r>
            <a:r>
              <a:rPr lang="zh-CN" altLang="en-US" sz="900" dirty="0" smtClean="0">
                <a:latin typeface="微软雅黑" pitchFamily="34" charset="-122"/>
                <a:ea typeface="微软雅黑" pitchFamily="34" charset="-122"/>
              </a:rPr>
              <a:t>服务器</a:t>
            </a:r>
            <a:endParaRPr lang="zh-CN" altLang="en-US" sz="900" dirty="0">
              <a:latin typeface="微软雅黑" pitchFamily="34" charset="-122"/>
              <a:ea typeface="微软雅黑" pitchFamily="34" charset="-122"/>
            </a:endParaRPr>
          </a:p>
        </p:txBody>
      </p:sp>
      <p:sp>
        <p:nvSpPr>
          <p:cNvPr id="64" name="TextBox 63"/>
          <p:cNvSpPr txBox="1"/>
          <p:nvPr/>
        </p:nvSpPr>
        <p:spPr>
          <a:xfrm>
            <a:off x="1042819" y="3860705"/>
            <a:ext cx="898217" cy="230832"/>
          </a:xfrm>
          <a:prstGeom prst="rect">
            <a:avLst/>
          </a:prstGeom>
          <a:noFill/>
        </p:spPr>
        <p:txBody>
          <a:bodyPr wrap="square" rtlCol="0">
            <a:spAutoFit/>
          </a:bodyPr>
          <a:lstStyle/>
          <a:p>
            <a:r>
              <a:rPr lang="zh-CN" altLang="en-US" sz="900" dirty="0" smtClean="0">
                <a:latin typeface="微软雅黑" pitchFamily="34" charset="-122"/>
                <a:ea typeface="微软雅黑" pitchFamily="34" charset="-122"/>
              </a:rPr>
              <a:t>课程</a:t>
            </a:r>
            <a:r>
              <a:rPr lang="en-US" altLang="zh-CN" sz="900" dirty="0" smtClean="0">
                <a:latin typeface="微软雅黑" pitchFamily="34" charset="-122"/>
                <a:ea typeface="微软雅黑" pitchFamily="34" charset="-122"/>
              </a:rPr>
              <a:t>2</a:t>
            </a:r>
            <a:r>
              <a:rPr lang="zh-CN" altLang="en-US" sz="900" dirty="0" smtClean="0">
                <a:latin typeface="微软雅黑" pitchFamily="34" charset="-122"/>
                <a:ea typeface="微软雅黑" pitchFamily="34" charset="-122"/>
              </a:rPr>
              <a:t>服务器</a:t>
            </a:r>
            <a:endParaRPr lang="zh-CN" altLang="en-US" sz="900" dirty="0">
              <a:latin typeface="微软雅黑" pitchFamily="34" charset="-122"/>
              <a:ea typeface="微软雅黑" pitchFamily="34" charset="-122"/>
            </a:endParaRPr>
          </a:p>
        </p:txBody>
      </p:sp>
      <p:grpSp>
        <p:nvGrpSpPr>
          <p:cNvPr id="10" name="组合 58"/>
          <p:cNvGrpSpPr/>
          <p:nvPr/>
        </p:nvGrpSpPr>
        <p:grpSpPr>
          <a:xfrm>
            <a:off x="6978387" y="881846"/>
            <a:ext cx="1954800" cy="1625626"/>
            <a:chOff x="5983705" y="1580147"/>
            <a:chExt cx="1954800" cy="1625626"/>
          </a:xfrm>
        </p:grpSpPr>
        <p:sp>
          <p:nvSpPr>
            <p:cNvPr id="59" name="TextBox 58"/>
            <p:cNvSpPr txBox="1"/>
            <p:nvPr/>
          </p:nvSpPr>
          <p:spPr>
            <a:xfrm>
              <a:off x="5983705" y="1580147"/>
              <a:ext cx="1954800" cy="246221"/>
            </a:xfrm>
            <a:prstGeom prst="rect">
              <a:avLst/>
            </a:prstGeom>
            <a:solidFill>
              <a:srgbClr val="00B0F0"/>
            </a:solidFill>
            <a:ln w="3175">
              <a:noFill/>
            </a:ln>
          </p:spPr>
          <p:txBody>
            <a:bodyPr wrap="square" rtlCol="0">
              <a:spAutoFit/>
            </a:bodyPr>
            <a:lstStyle/>
            <a:p>
              <a:pPr algn="ctr"/>
              <a:r>
                <a:rPr lang="zh-CN" altLang="en-US" sz="1000" dirty="0" smtClean="0">
                  <a:latin typeface="微软雅黑" pitchFamily="34" charset="-122"/>
                  <a:ea typeface="微软雅黑" pitchFamily="34" charset="-122"/>
                </a:rPr>
                <a:t>说明</a:t>
              </a:r>
              <a:endParaRPr lang="zh-CN" altLang="en-US" sz="1000" dirty="0">
                <a:latin typeface="微软雅黑" pitchFamily="34" charset="-122"/>
                <a:ea typeface="微软雅黑" pitchFamily="34" charset="-122"/>
              </a:endParaRPr>
            </a:p>
          </p:txBody>
        </p:sp>
        <p:sp>
          <p:nvSpPr>
            <p:cNvPr id="60" name="TextBox 59"/>
            <p:cNvSpPr txBox="1"/>
            <p:nvPr/>
          </p:nvSpPr>
          <p:spPr>
            <a:xfrm>
              <a:off x="5983706" y="1820778"/>
              <a:ext cx="1949115" cy="1384995"/>
            </a:xfrm>
            <a:prstGeom prst="rect">
              <a:avLst/>
            </a:prstGeom>
            <a:noFill/>
            <a:ln w="3175">
              <a:solidFill>
                <a:schemeClr val="tx1"/>
              </a:solidFill>
            </a:ln>
          </p:spPr>
          <p:txBody>
            <a:bodyPr wrap="square" rtlCol="0">
              <a:spAutoFit/>
            </a:bodyPr>
            <a:lstStyle/>
            <a:p>
              <a:pPr marL="228600" indent="-228600" algn="just">
                <a:lnSpc>
                  <a:spcPct val="150000"/>
                </a:lnSpc>
                <a:buFont typeface="+mj-lt"/>
                <a:buAutoNum type="arabicPeriod"/>
              </a:pPr>
              <a:r>
                <a:rPr lang="zh-CN" altLang="en-US" sz="800" dirty="0" smtClean="0">
                  <a:latin typeface="微软雅黑" pitchFamily="34" charset="-122"/>
                  <a:ea typeface="微软雅黑" pitchFamily="34" charset="-122"/>
                </a:rPr>
                <a:t>一门课一般只有一个镜像，每位学生使用一个实例完成所有的实验。</a:t>
              </a:r>
              <a:endParaRPr lang="en-US" altLang="zh-CN" sz="800" dirty="0" smtClean="0">
                <a:latin typeface="微软雅黑" pitchFamily="34" charset="-122"/>
                <a:ea typeface="微软雅黑" pitchFamily="34" charset="-122"/>
              </a:endParaRPr>
            </a:p>
            <a:p>
              <a:pPr marL="228600" indent="-228600" algn="just">
                <a:lnSpc>
                  <a:spcPct val="150000"/>
                </a:lnSpc>
                <a:buFont typeface="+mj-lt"/>
                <a:buAutoNum type="arabicPeriod"/>
              </a:pPr>
              <a:r>
                <a:rPr lang="zh-CN" altLang="en-US" sz="800" b="1" dirty="0" smtClean="0">
                  <a:latin typeface="微软雅黑" pitchFamily="34" charset="-122"/>
                  <a:ea typeface="微软雅黑" pitchFamily="34" charset="-122"/>
                </a:rPr>
                <a:t>一门课对应一个学期，最大并发人数为学院每届招生人数</a:t>
              </a:r>
              <a:r>
                <a:rPr lang="zh-CN" altLang="en-US" sz="800" dirty="0" smtClean="0">
                  <a:latin typeface="微软雅黑" pitchFamily="34" charset="-122"/>
                  <a:ea typeface="微软雅黑" pitchFamily="34" charset="-122"/>
                </a:rPr>
                <a:t>。</a:t>
              </a:r>
              <a:endParaRPr lang="en-US" altLang="zh-CN" sz="800" dirty="0" smtClean="0">
                <a:latin typeface="微软雅黑" pitchFamily="34" charset="-122"/>
                <a:ea typeface="微软雅黑" pitchFamily="34" charset="-122"/>
              </a:endParaRPr>
            </a:p>
            <a:p>
              <a:pPr marL="228600" indent="-228600" algn="just">
                <a:lnSpc>
                  <a:spcPct val="150000"/>
                </a:lnSpc>
                <a:buFont typeface="+mj-lt"/>
                <a:buAutoNum type="arabicPeriod"/>
              </a:pPr>
              <a:r>
                <a:rPr lang="en-US" altLang="zh-CN" sz="800" dirty="0" smtClean="0">
                  <a:latin typeface="微软雅黑" pitchFamily="34" charset="-122"/>
                  <a:ea typeface="微软雅黑" pitchFamily="34" charset="-122"/>
                </a:rPr>
                <a:t>CG</a:t>
              </a:r>
              <a:r>
                <a:rPr lang="zh-CN" altLang="en-US" sz="800" dirty="0" smtClean="0">
                  <a:latin typeface="微软雅黑" pitchFamily="34" charset="-122"/>
                  <a:ea typeface="微软雅黑" pitchFamily="34" charset="-122"/>
                </a:rPr>
                <a:t>实验环境支持一台虚拟机多个用户，相比独占虚拟机，对资源的需求可以呈几十倍的减少。</a:t>
              </a:r>
              <a:endParaRPr lang="zh-CN" altLang="en-US" sz="800" dirty="0">
                <a:latin typeface="微软雅黑" pitchFamily="34" charset="-122"/>
                <a:ea typeface="微软雅黑" pitchFamily="34" charset="-122"/>
              </a:endParaRPr>
            </a:p>
          </p:txBody>
        </p:sp>
      </p:grpSp>
      <p:sp>
        <p:nvSpPr>
          <p:cNvPr id="61" name="TextBox 60"/>
          <p:cNvSpPr txBox="1"/>
          <p:nvPr/>
        </p:nvSpPr>
        <p:spPr>
          <a:xfrm>
            <a:off x="7355305" y="301635"/>
            <a:ext cx="1331495" cy="507831"/>
          </a:xfrm>
          <a:prstGeom prst="rect">
            <a:avLst/>
          </a:prstGeom>
          <a:noFill/>
        </p:spPr>
        <p:txBody>
          <a:bodyPr wrap="square" rtlCol="0">
            <a:spAutoFit/>
          </a:bodyPr>
          <a:lstStyle/>
          <a:p>
            <a:r>
              <a:rPr lang="zh-CN" altLang="en-US" b="1" dirty="0" smtClean="0">
                <a:latin typeface="微软雅黑" pitchFamily="34" charset="-122"/>
                <a:ea typeface="微软雅黑" pitchFamily="34" charset="-122"/>
              </a:rPr>
              <a:t>一门课只需要一台服务器</a:t>
            </a:r>
            <a:endParaRPr lang="zh-CN" altLang="en-US" b="1" dirty="0">
              <a:latin typeface="微软雅黑" pitchFamily="34" charset="-122"/>
              <a:ea typeface="微软雅黑" pitchFamily="34" charset="-122"/>
            </a:endParaRPr>
          </a:p>
        </p:txBody>
      </p:sp>
      <p:grpSp>
        <p:nvGrpSpPr>
          <p:cNvPr id="11" name="组合 58"/>
          <p:cNvGrpSpPr/>
          <p:nvPr/>
        </p:nvGrpSpPr>
        <p:grpSpPr>
          <a:xfrm>
            <a:off x="6964111" y="3740285"/>
            <a:ext cx="1954800" cy="1071628"/>
            <a:chOff x="5983705" y="1580147"/>
            <a:chExt cx="1954800" cy="1071628"/>
          </a:xfrm>
        </p:grpSpPr>
        <p:sp>
          <p:nvSpPr>
            <p:cNvPr id="65" name="TextBox 64"/>
            <p:cNvSpPr txBox="1"/>
            <p:nvPr/>
          </p:nvSpPr>
          <p:spPr>
            <a:xfrm>
              <a:off x="5983705" y="1580147"/>
              <a:ext cx="1954800" cy="246221"/>
            </a:xfrm>
            <a:prstGeom prst="rect">
              <a:avLst/>
            </a:prstGeom>
            <a:solidFill>
              <a:schemeClr val="accent2">
                <a:lumMod val="60000"/>
                <a:lumOff val="40000"/>
              </a:schemeClr>
            </a:solidFill>
            <a:ln w="3175">
              <a:noFill/>
            </a:ln>
          </p:spPr>
          <p:txBody>
            <a:bodyPr wrap="square" rtlCol="0">
              <a:spAutoFit/>
            </a:bodyPr>
            <a:lstStyle/>
            <a:p>
              <a:pPr algn="ctr"/>
              <a:r>
                <a:rPr lang="en-US" altLang="zh-CN" sz="1000" dirty="0" smtClean="0">
                  <a:latin typeface="微软雅黑" pitchFamily="34" charset="-122"/>
                  <a:ea typeface="微软雅黑" pitchFamily="34" charset="-122"/>
                </a:rPr>
                <a:t>VNC</a:t>
              </a:r>
              <a:r>
                <a:rPr lang="zh-CN" altLang="en-US" sz="1000" dirty="0" smtClean="0">
                  <a:latin typeface="微软雅黑" pitchFamily="34" charset="-122"/>
                  <a:ea typeface="微软雅黑" pitchFamily="34" charset="-122"/>
                </a:rPr>
                <a:t>服务器推荐配置</a:t>
              </a:r>
              <a:endParaRPr lang="zh-CN" altLang="en-US" sz="1000" dirty="0">
                <a:latin typeface="微软雅黑" pitchFamily="34" charset="-122"/>
                <a:ea typeface="微软雅黑" pitchFamily="34" charset="-122"/>
              </a:endParaRPr>
            </a:p>
          </p:txBody>
        </p:sp>
        <p:sp>
          <p:nvSpPr>
            <p:cNvPr id="66" name="TextBox 65"/>
            <p:cNvSpPr txBox="1"/>
            <p:nvPr/>
          </p:nvSpPr>
          <p:spPr>
            <a:xfrm>
              <a:off x="5983706" y="1820778"/>
              <a:ext cx="1949115" cy="830997"/>
            </a:xfrm>
            <a:prstGeom prst="rect">
              <a:avLst/>
            </a:prstGeom>
            <a:noFill/>
            <a:ln w="3175">
              <a:solidFill>
                <a:schemeClr val="tx1"/>
              </a:solidFill>
            </a:ln>
          </p:spPr>
          <p:txBody>
            <a:bodyPr wrap="square" rtlCol="0">
              <a:spAutoFit/>
            </a:bodyPr>
            <a:lstStyle/>
            <a:p>
              <a:pPr marL="228600" indent="-228600" algn="just">
                <a:lnSpc>
                  <a:spcPct val="150000"/>
                </a:lnSpc>
                <a:buFont typeface="+mj-lt"/>
                <a:buAutoNum type="arabicPeriod"/>
              </a:pPr>
              <a:r>
                <a:rPr lang="en-US" altLang="zh-CN" sz="800" dirty="0" smtClean="0">
                  <a:latin typeface="微软雅黑" pitchFamily="34" charset="-122"/>
                  <a:ea typeface="微软雅黑" pitchFamily="34" charset="-122"/>
                </a:rPr>
                <a:t>CPU: 1 * </a:t>
              </a:r>
              <a:r>
                <a:rPr lang="en-US" altLang="zh-CN" sz="800" dirty="0" err="1" smtClean="0">
                  <a:latin typeface="微软雅黑" pitchFamily="34" charset="-122"/>
                  <a:ea typeface="微软雅黑" pitchFamily="34" charset="-122"/>
                </a:rPr>
                <a:t>xeon</a:t>
              </a:r>
              <a:r>
                <a:rPr lang="en-US" altLang="zh-CN" sz="800" dirty="0" smtClean="0">
                  <a:latin typeface="微软雅黑" pitchFamily="34" charset="-122"/>
                  <a:ea typeface="微软雅黑" pitchFamily="34" charset="-122"/>
                </a:rPr>
                <a:t> E5, 8</a:t>
              </a:r>
              <a:r>
                <a:rPr lang="zh-CN" altLang="en-US" sz="800" dirty="0" smtClean="0">
                  <a:latin typeface="微软雅黑" pitchFamily="34" charset="-122"/>
                  <a:ea typeface="微软雅黑" pitchFamily="34" charset="-122"/>
                </a:rPr>
                <a:t>核</a:t>
              </a:r>
              <a:endParaRPr lang="en-US" altLang="zh-CN" sz="800" dirty="0" smtClean="0">
                <a:latin typeface="微软雅黑" pitchFamily="34" charset="-122"/>
                <a:ea typeface="微软雅黑" pitchFamily="34" charset="-122"/>
              </a:endParaRPr>
            </a:p>
            <a:p>
              <a:pPr marL="228600" indent="-228600" algn="just">
                <a:lnSpc>
                  <a:spcPct val="150000"/>
                </a:lnSpc>
                <a:buFont typeface="+mj-lt"/>
                <a:buAutoNum type="arabicPeriod"/>
              </a:pPr>
              <a:r>
                <a:rPr lang="zh-CN" altLang="en-US" sz="800" dirty="0" smtClean="0">
                  <a:latin typeface="微软雅黑" pitchFamily="34" charset="-122"/>
                  <a:ea typeface="微软雅黑" pitchFamily="34" charset="-122"/>
                </a:rPr>
                <a:t>内存：</a:t>
              </a:r>
              <a:r>
                <a:rPr lang="en-US" altLang="zh-CN" sz="800" dirty="0" smtClean="0">
                  <a:latin typeface="微软雅黑" pitchFamily="34" charset="-122"/>
                  <a:ea typeface="微软雅黑" pitchFamily="34" charset="-122"/>
                </a:rPr>
                <a:t>32GB</a:t>
              </a:r>
            </a:p>
            <a:p>
              <a:pPr marL="228600" indent="-228600" algn="just">
                <a:lnSpc>
                  <a:spcPct val="150000"/>
                </a:lnSpc>
                <a:buFont typeface="+mj-lt"/>
                <a:buAutoNum type="arabicPeriod"/>
              </a:pPr>
              <a:r>
                <a:rPr lang="zh-CN" altLang="en-US" sz="800" dirty="0" smtClean="0">
                  <a:latin typeface="微软雅黑" pitchFamily="34" charset="-122"/>
                  <a:ea typeface="微软雅黑" pitchFamily="34" charset="-122"/>
                </a:rPr>
                <a:t>硬盘：</a:t>
              </a:r>
              <a:r>
                <a:rPr lang="en-US" altLang="zh-CN" sz="800" dirty="0" smtClean="0">
                  <a:latin typeface="微软雅黑" pitchFamily="34" charset="-122"/>
                  <a:ea typeface="微软雅黑" pitchFamily="34" charset="-122"/>
                </a:rPr>
                <a:t>300GB</a:t>
              </a:r>
            </a:p>
            <a:p>
              <a:pPr marL="228600" indent="-228600" algn="just">
                <a:lnSpc>
                  <a:spcPct val="150000"/>
                </a:lnSpc>
                <a:buFont typeface="+mj-lt"/>
                <a:buAutoNum type="arabicPeriod"/>
              </a:pPr>
              <a:r>
                <a:rPr lang="zh-CN" altLang="en-US" sz="800" dirty="0" smtClean="0">
                  <a:latin typeface="微软雅黑" pitchFamily="34" charset="-122"/>
                  <a:ea typeface="微软雅黑" pitchFamily="34" charset="-122"/>
                </a:rPr>
                <a:t>网卡：</a:t>
              </a:r>
              <a:r>
                <a:rPr lang="en-US" altLang="zh-CN" sz="800" dirty="0" smtClean="0">
                  <a:latin typeface="微软雅黑" pitchFamily="34" charset="-122"/>
                  <a:ea typeface="微软雅黑" pitchFamily="34" charset="-122"/>
                </a:rPr>
                <a:t>1Gb</a:t>
              </a:r>
              <a:endParaRPr lang="zh-CN" altLang="en-US" sz="800" dirty="0">
                <a:latin typeface="微软雅黑" pitchFamily="34" charset="-122"/>
                <a:ea typeface="微软雅黑" pitchFamily="34" charset="-122"/>
              </a:endParaRPr>
            </a:p>
          </p:txBody>
        </p:sp>
      </p:grpSp>
      <p:grpSp>
        <p:nvGrpSpPr>
          <p:cNvPr id="16" name="组合 37"/>
          <p:cNvGrpSpPr/>
          <p:nvPr/>
        </p:nvGrpSpPr>
        <p:grpSpPr>
          <a:xfrm>
            <a:off x="2319864" y="2860039"/>
            <a:ext cx="1376997" cy="937327"/>
            <a:chOff x="2677115" y="2370967"/>
            <a:chExt cx="1376997" cy="937327"/>
          </a:xfrm>
        </p:grpSpPr>
        <p:sp>
          <p:nvSpPr>
            <p:cNvPr id="69" name="矩形 68"/>
            <p:cNvSpPr/>
            <p:nvPr/>
          </p:nvSpPr>
          <p:spPr>
            <a:xfrm>
              <a:off x="2686558" y="2379060"/>
              <a:ext cx="1367554" cy="922491"/>
            </a:xfrm>
            <a:prstGeom prst="rect">
              <a:avLst/>
            </a:prstGeom>
            <a:solidFill>
              <a:schemeClr val="tx1">
                <a:lumMod val="75000"/>
                <a:lumOff val="2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0"/>
            <p:cNvSpPr/>
            <p:nvPr/>
          </p:nvSpPr>
          <p:spPr>
            <a:xfrm>
              <a:off x="2678464" y="2370967"/>
              <a:ext cx="825389" cy="20230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dirty="0" smtClean="0">
                  <a:solidFill>
                    <a:schemeClr val="tx1"/>
                  </a:solidFill>
                  <a:latin typeface="微软雅黑" pitchFamily="34" charset="-122"/>
                  <a:ea typeface="微软雅黑" pitchFamily="34" charset="-122"/>
                </a:rPr>
                <a:t>虚拟机  </a:t>
              </a:r>
              <a:r>
                <a:rPr lang="en-US" altLang="zh-CN" sz="700" dirty="0" smtClean="0">
                  <a:solidFill>
                    <a:schemeClr val="tx1"/>
                  </a:solidFill>
                  <a:latin typeface="微软雅黑" pitchFamily="34" charset="-122"/>
                  <a:ea typeface="微软雅黑" pitchFamily="34" charset="-122"/>
                </a:rPr>
                <a:t>1</a:t>
              </a:r>
              <a:endParaRPr lang="zh-CN" altLang="en-US" sz="700" dirty="0">
                <a:solidFill>
                  <a:schemeClr val="tx1"/>
                </a:solidFill>
                <a:latin typeface="微软雅黑" pitchFamily="34" charset="-122"/>
                <a:ea typeface="微软雅黑" pitchFamily="34" charset="-122"/>
              </a:endParaRPr>
            </a:p>
          </p:txBody>
        </p:sp>
        <p:sp>
          <p:nvSpPr>
            <p:cNvPr id="72" name="圆柱形 71"/>
            <p:cNvSpPr/>
            <p:nvPr/>
          </p:nvSpPr>
          <p:spPr>
            <a:xfrm>
              <a:off x="3738521" y="2621820"/>
              <a:ext cx="307497" cy="404601"/>
            </a:xfrm>
            <a:prstGeom prst="can">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smtClean="0">
                  <a:latin typeface="微软雅黑" pitchFamily="34" charset="-122"/>
                  <a:ea typeface="微软雅黑" pitchFamily="34" charset="-122"/>
                </a:rPr>
                <a:t>存储</a:t>
              </a:r>
              <a:endParaRPr lang="zh-CN" altLang="en-US" sz="800" dirty="0">
                <a:latin typeface="微软雅黑" pitchFamily="34" charset="-122"/>
                <a:ea typeface="微软雅黑" pitchFamily="34" charset="-122"/>
              </a:endParaRPr>
            </a:p>
          </p:txBody>
        </p:sp>
        <p:sp>
          <p:nvSpPr>
            <p:cNvPr id="73" name="矩形 72"/>
            <p:cNvSpPr/>
            <p:nvPr/>
          </p:nvSpPr>
          <p:spPr>
            <a:xfrm>
              <a:off x="2677116" y="2612379"/>
              <a:ext cx="825389" cy="20230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dirty="0" smtClean="0">
                  <a:solidFill>
                    <a:schemeClr val="tx1"/>
                  </a:solidFill>
                  <a:latin typeface="微软雅黑" pitchFamily="34" charset="-122"/>
                  <a:ea typeface="微软雅黑" pitchFamily="34" charset="-122"/>
                </a:rPr>
                <a:t>虚拟机  </a:t>
              </a:r>
              <a:r>
                <a:rPr lang="en-US" altLang="zh-CN" sz="700" dirty="0" smtClean="0">
                  <a:solidFill>
                    <a:schemeClr val="tx1"/>
                  </a:solidFill>
                  <a:latin typeface="微软雅黑" pitchFamily="34" charset="-122"/>
                  <a:ea typeface="微软雅黑" pitchFamily="34" charset="-122"/>
                </a:rPr>
                <a:t>2</a:t>
              </a:r>
              <a:endParaRPr lang="zh-CN" altLang="en-US" sz="700" dirty="0">
                <a:solidFill>
                  <a:schemeClr val="tx1"/>
                </a:solidFill>
                <a:latin typeface="微软雅黑" pitchFamily="34" charset="-122"/>
                <a:ea typeface="微软雅黑" pitchFamily="34" charset="-122"/>
              </a:endParaRPr>
            </a:p>
          </p:txBody>
        </p:sp>
        <p:sp>
          <p:nvSpPr>
            <p:cNvPr id="74" name="矩形 73"/>
            <p:cNvSpPr/>
            <p:nvPr/>
          </p:nvSpPr>
          <p:spPr>
            <a:xfrm>
              <a:off x="2677116" y="2863231"/>
              <a:ext cx="825389" cy="20230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dirty="0" smtClean="0">
                  <a:solidFill>
                    <a:schemeClr val="tx1"/>
                  </a:solidFill>
                  <a:latin typeface="微软雅黑" pitchFamily="34" charset="-122"/>
                  <a:ea typeface="微软雅黑" pitchFamily="34" charset="-122"/>
                </a:rPr>
                <a:t>虚拟机</a:t>
              </a:r>
              <a:r>
                <a:rPr lang="en-US" altLang="zh-CN" sz="700" dirty="0" smtClean="0">
                  <a:solidFill>
                    <a:schemeClr val="tx1"/>
                  </a:solidFill>
                  <a:latin typeface="微软雅黑" pitchFamily="34" charset="-122"/>
                  <a:ea typeface="微软雅黑" pitchFamily="34" charset="-122"/>
                </a:rPr>
                <a:t>...</a:t>
              </a:r>
              <a:endParaRPr lang="zh-CN" altLang="en-US" sz="700" dirty="0">
                <a:solidFill>
                  <a:schemeClr val="tx1"/>
                </a:solidFill>
                <a:latin typeface="微软雅黑" pitchFamily="34" charset="-122"/>
                <a:ea typeface="微软雅黑" pitchFamily="34" charset="-122"/>
              </a:endParaRPr>
            </a:p>
          </p:txBody>
        </p:sp>
        <p:sp>
          <p:nvSpPr>
            <p:cNvPr id="81" name="矩形 80"/>
            <p:cNvSpPr/>
            <p:nvPr/>
          </p:nvSpPr>
          <p:spPr>
            <a:xfrm>
              <a:off x="2677115" y="3105993"/>
              <a:ext cx="825389" cy="20230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dirty="0" smtClean="0">
                  <a:solidFill>
                    <a:schemeClr val="tx1"/>
                  </a:solidFill>
                  <a:latin typeface="微软雅黑" pitchFamily="34" charset="-122"/>
                  <a:ea typeface="微软雅黑" pitchFamily="34" charset="-122"/>
                </a:rPr>
                <a:t>虚拟机 </a:t>
              </a:r>
              <a:r>
                <a:rPr lang="en-US" altLang="zh-CN" sz="700" dirty="0" smtClean="0">
                  <a:solidFill>
                    <a:schemeClr val="tx1"/>
                  </a:solidFill>
                  <a:latin typeface="微软雅黑" pitchFamily="34" charset="-122"/>
                  <a:ea typeface="微软雅黑" pitchFamily="34" charset="-122"/>
                </a:rPr>
                <a:t>15</a:t>
              </a:r>
              <a:endParaRPr lang="zh-CN" altLang="en-US" sz="700" dirty="0">
                <a:solidFill>
                  <a:schemeClr val="tx1"/>
                </a:solidFill>
                <a:latin typeface="微软雅黑" pitchFamily="34" charset="-122"/>
                <a:ea typeface="微软雅黑" pitchFamily="34" charset="-122"/>
              </a:endParaRPr>
            </a:p>
          </p:txBody>
        </p:sp>
      </p:grpSp>
      <p:grpSp>
        <p:nvGrpSpPr>
          <p:cNvPr id="17" name="组合 39"/>
          <p:cNvGrpSpPr/>
          <p:nvPr/>
        </p:nvGrpSpPr>
        <p:grpSpPr>
          <a:xfrm>
            <a:off x="2318515" y="4064404"/>
            <a:ext cx="1376997" cy="937327"/>
            <a:chOff x="2677115" y="2370967"/>
            <a:chExt cx="1376997" cy="937327"/>
          </a:xfrm>
        </p:grpSpPr>
        <p:sp>
          <p:nvSpPr>
            <p:cNvPr id="83" name="矩形 82"/>
            <p:cNvSpPr/>
            <p:nvPr/>
          </p:nvSpPr>
          <p:spPr>
            <a:xfrm>
              <a:off x="2686558" y="2379060"/>
              <a:ext cx="1367554" cy="922491"/>
            </a:xfrm>
            <a:prstGeom prst="rect">
              <a:avLst/>
            </a:prstGeom>
            <a:solidFill>
              <a:schemeClr val="tx1">
                <a:lumMod val="75000"/>
                <a:lumOff val="2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矩形 83"/>
            <p:cNvSpPr/>
            <p:nvPr/>
          </p:nvSpPr>
          <p:spPr>
            <a:xfrm>
              <a:off x="2678464" y="2370967"/>
              <a:ext cx="825389" cy="20230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dirty="0" smtClean="0">
                  <a:solidFill>
                    <a:schemeClr val="tx1"/>
                  </a:solidFill>
                  <a:latin typeface="微软雅黑" pitchFamily="34" charset="-122"/>
                  <a:ea typeface="微软雅黑" pitchFamily="34" charset="-122"/>
                </a:rPr>
                <a:t>虚拟机  </a:t>
              </a:r>
              <a:r>
                <a:rPr lang="en-US" altLang="zh-CN" sz="700" dirty="0" smtClean="0">
                  <a:solidFill>
                    <a:schemeClr val="tx1"/>
                  </a:solidFill>
                  <a:latin typeface="微软雅黑" pitchFamily="34" charset="-122"/>
                  <a:ea typeface="微软雅黑" pitchFamily="34" charset="-122"/>
                </a:rPr>
                <a:t>1</a:t>
              </a:r>
              <a:endParaRPr lang="zh-CN" altLang="en-US" sz="700" dirty="0">
                <a:solidFill>
                  <a:schemeClr val="tx1"/>
                </a:solidFill>
                <a:latin typeface="微软雅黑" pitchFamily="34" charset="-122"/>
                <a:ea typeface="微软雅黑" pitchFamily="34" charset="-122"/>
              </a:endParaRPr>
            </a:p>
          </p:txBody>
        </p:sp>
        <p:sp>
          <p:nvSpPr>
            <p:cNvPr id="85" name="圆柱形 84"/>
            <p:cNvSpPr/>
            <p:nvPr/>
          </p:nvSpPr>
          <p:spPr>
            <a:xfrm>
              <a:off x="3738521" y="2621820"/>
              <a:ext cx="307497" cy="404601"/>
            </a:xfrm>
            <a:prstGeom prst="can">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smtClean="0">
                  <a:latin typeface="微软雅黑" pitchFamily="34" charset="-122"/>
                  <a:ea typeface="微软雅黑" pitchFamily="34" charset="-122"/>
                </a:rPr>
                <a:t>存储</a:t>
              </a:r>
              <a:endParaRPr lang="zh-CN" altLang="en-US" sz="800" dirty="0">
                <a:latin typeface="微软雅黑" pitchFamily="34" charset="-122"/>
                <a:ea typeface="微软雅黑" pitchFamily="34" charset="-122"/>
              </a:endParaRPr>
            </a:p>
          </p:txBody>
        </p:sp>
        <p:sp>
          <p:nvSpPr>
            <p:cNvPr id="86" name="矩形 85"/>
            <p:cNvSpPr/>
            <p:nvPr/>
          </p:nvSpPr>
          <p:spPr>
            <a:xfrm>
              <a:off x="2677116" y="2612379"/>
              <a:ext cx="825389" cy="20230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dirty="0" smtClean="0">
                  <a:solidFill>
                    <a:schemeClr val="tx1"/>
                  </a:solidFill>
                  <a:latin typeface="微软雅黑" pitchFamily="34" charset="-122"/>
                  <a:ea typeface="微软雅黑" pitchFamily="34" charset="-122"/>
                </a:rPr>
                <a:t>虚拟机  </a:t>
              </a:r>
              <a:r>
                <a:rPr lang="en-US" altLang="zh-CN" sz="700" dirty="0" smtClean="0">
                  <a:solidFill>
                    <a:schemeClr val="tx1"/>
                  </a:solidFill>
                  <a:latin typeface="微软雅黑" pitchFamily="34" charset="-122"/>
                  <a:ea typeface="微软雅黑" pitchFamily="34" charset="-122"/>
                </a:rPr>
                <a:t>2</a:t>
              </a:r>
              <a:endParaRPr lang="zh-CN" altLang="en-US" sz="700" dirty="0">
                <a:solidFill>
                  <a:schemeClr val="tx1"/>
                </a:solidFill>
                <a:latin typeface="微软雅黑" pitchFamily="34" charset="-122"/>
                <a:ea typeface="微软雅黑" pitchFamily="34" charset="-122"/>
              </a:endParaRPr>
            </a:p>
          </p:txBody>
        </p:sp>
        <p:sp>
          <p:nvSpPr>
            <p:cNvPr id="87" name="矩形 86"/>
            <p:cNvSpPr/>
            <p:nvPr/>
          </p:nvSpPr>
          <p:spPr>
            <a:xfrm>
              <a:off x="2677116" y="2863231"/>
              <a:ext cx="825389" cy="20230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dirty="0" smtClean="0">
                  <a:solidFill>
                    <a:schemeClr val="tx1"/>
                  </a:solidFill>
                  <a:latin typeface="微软雅黑" pitchFamily="34" charset="-122"/>
                  <a:ea typeface="微软雅黑" pitchFamily="34" charset="-122"/>
                </a:rPr>
                <a:t>虚拟机</a:t>
              </a:r>
              <a:r>
                <a:rPr lang="en-US" altLang="zh-CN" sz="700" dirty="0" smtClean="0">
                  <a:solidFill>
                    <a:schemeClr val="tx1"/>
                  </a:solidFill>
                  <a:latin typeface="微软雅黑" pitchFamily="34" charset="-122"/>
                  <a:ea typeface="微软雅黑" pitchFamily="34" charset="-122"/>
                </a:rPr>
                <a:t>...</a:t>
              </a:r>
              <a:endParaRPr lang="zh-CN" altLang="en-US" sz="700" dirty="0">
                <a:solidFill>
                  <a:schemeClr val="tx1"/>
                </a:solidFill>
                <a:latin typeface="微软雅黑" pitchFamily="34" charset="-122"/>
                <a:ea typeface="微软雅黑" pitchFamily="34" charset="-122"/>
              </a:endParaRPr>
            </a:p>
          </p:txBody>
        </p:sp>
        <p:sp>
          <p:nvSpPr>
            <p:cNvPr id="88" name="矩形 87"/>
            <p:cNvSpPr/>
            <p:nvPr/>
          </p:nvSpPr>
          <p:spPr>
            <a:xfrm>
              <a:off x="2677115" y="3105993"/>
              <a:ext cx="825389" cy="20230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dirty="0" smtClean="0">
                  <a:solidFill>
                    <a:schemeClr val="tx1"/>
                  </a:solidFill>
                  <a:latin typeface="微软雅黑" pitchFamily="34" charset="-122"/>
                  <a:ea typeface="微软雅黑" pitchFamily="34" charset="-122"/>
                </a:rPr>
                <a:t>虚拟机 </a:t>
              </a:r>
              <a:r>
                <a:rPr lang="en-US" altLang="zh-CN" sz="700" dirty="0" smtClean="0">
                  <a:solidFill>
                    <a:schemeClr val="tx1"/>
                  </a:solidFill>
                  <a:latin typeface="微软雅黑" pitchFamily="34" charset="-122"/>
                  <a:ea typeface="微软雅黑" pitchFamily="34" charset="-122"/>
                </a:rPr>
                <a:t>15</a:t>
              </a:r>
              <a:endParaRPr lang="zh-CN" altLang="en-US" sz="700" dirty="0">
                <a:solidFill>
                  <a:schemeClr val="tx1"/>
                </a:solidFill>
                <a:latin typeface="微软雅黑" pitchFamily="34" charset="-122"/>
                <a:ea typeface="微软雅黑" pitchFamily="34" charset="-122"/>
              </a:endParaRPr>
            </a:p>
          </p:txBody>
        </p:sp>
      </p:grpSp>
      <p:sp>
        <p:nvSpPr>
          <p:cNvPr id="89" name="TextBox 88"/>
          <p:cNvSpPr txBox="1"/>
          <p:nvPr/>
        </p:nvSpPr>
        <p:spPr>
          <a:xfrm>
            <a:off x="2612525" y="2641554"/>
            <a:ext cx="898217" cy="230832"/>
          </a:xfrm>
          <a:prstGeom prst="rect">
            <a:avLst/>
          </a:prstGeom>
          <a:noFill/>
        </p:spPr>
        <p:txBody>
          <a:bodyPr wrap="square" rtlCol="0">
            <a:spAutoFit/>
          </a:bodyPr>
          <a:lstStyle/>
          <a:p>
            <a:r>
              <a:rPr lang="zh-CN" altLang="en-US" sz="900" dirty="0" smtClean="0">
                <a:latin typeface="微软雅黑" pitchFamily="34" charset="-122"/>
                <a:ea typeface="微软雅黑" pitchFamily="34" charset="-122"/>
              </a:rPr>
              <a:t>课程</a:t>
            </a:r>
            <a:r>
              <a:rPr lang="en-US" altLang="zh-CN" sz="900" dirty="0" smtClean="0">
                <a:latin typeface="微软雅黑" pitchFamily="34" charset="-122"/>
                <a:ea typeface="微软雅黑" pitchFamily="34" charset="-122"/>
              </a:rPr>
              <a:t>3</a:t>
            </a:r>
            <a:r>
              <a:rPr lang="zh-CN" altLang="en-US" sz="900" dirty="0" smtClean="0">
                <a:latin typeface="微软雅黑" pitchFamily="34" charset="-122"/>
                <a:ea typeface="微软雅黑" pitchFamily="34" charset="-122"/>
              </a:rPr>
              <a:t>服务器</a:t>
            </a:r>
            <a:endParaRPr lang="zh-CN" altLang="en-US" sz="900" dirty="0">
              <a:latin typeface="微软雅黑" pitchFamily="34" charset="-122"/>
              <a:ea typeface="微软雅黑" pitchFamily="34" charset="-122"/>
            </a:endParaRPr>
          </a:p>
        </p:txBody>
      </p:sp>
      <p:sp>
        <p:nvSpPr>
          <p:cNvPr id="90" name="TextBox 89"/>
          <p:cNvSpPr txBox="1"/>
          <p:nvPr/>
        </p:nvSpPr>
        <p:spPr>
          <a:xfrm>
            <a:off x="2562624" y="3862103"/>
            <a:ext cx="898217" cy="230832"/>
          </a:xfrm>
          <a:prstGeom prst="rect">
            <a:avLst/>
          </a:prstGeom>
          <a:noFill/>
        </p:spPr>
        <p:txBody>
          <a:bodyPr wrap="square" rtlCol="0">
            <a:spAutoFit/>
          </a:bodyPr>
          <a:lstStyle/>
          <a:p>
            <a:r>
              <a:rPr lang="zh-CN" altLang="en-US" sz="900" dirty="0" smtClean="0">
                <a:latin typeface="微软雅黑" pitchFamily="34" charset="-122"/>
                <a:ea typeface="微软雅黑" pitchFamily="34" charset="-122"/>
              </a:rPr>
              <a:t>课程</a:t>
            </a:r>
            <a:r>
              <a:rPr lang="en-US" altLang="zh-CN" sz="900" dirty="0" smtClean="0">
                <a:latin typeface="微软雅黑" pitchFamily="34" charset="-122"/>
                <a:ea typeface="微软雅黑" pitchFamily="34" charset="-122"/>
              </a:rPr>
              <a:t>4</a:t>
            </a:r>
            <a:r>
              <a:rPr lang="zh-CN" altLang="en-US" sz="900" dirty="0" smtClean="0">
                <a:latin typeface="微软雅黑" pitchFamily="34" charset="-122"/>
                <a:ea typeface="微软雅黑" pitchFamily="34" charset="-122"/>
              </a:rPr>
              <a:t>服务器</a:t>
            </a:r>
            <a:endParaRPr lang="zh-CN" altLang="en-US" sz="900" dirty="0">
              <a:latin typeface="微软雅黑" pitchFamily="34" charset="-122"/>
              <a:ea typeface="微软雅黑" pitchFamily="34" charset="-122"/>
            </a:endParaRPr>
          </a:p>
        </p:txBody>
      </p:sp>
      <p:grpSp>
        <p:nvGrpSpPr>
          <p:cNvPr id="18" name="组合 37"/>
          <p:cNvGrpSpPr/>
          <p:nvPr/>
        </p:nvGrpSpPr>
        <p:grpSpPr>
          <a:xfrm>
            <a:off x="4375167" y="2876817"/>
            <a:ext cx="1376997" cy="937327"/>
            <a:chOff x="2677115" y="2370967"/>
            <a:chExt cx="1376997" cy="937327"/>
          </a:xfrm>
        </p:grpSpPr>
        <p:sp>
          <p:nvSpPr>
            <p:cNvPr id="92" name="矩形 91"/>
            <p:cNvSpPr/>
            <p:nvPr/>
          </p:nvSpPr>
          <p:spPr>
            <a:xfrm>
              <a:off x="2686558" y="2379060"/>
              <a:ext cx="1367554" cy="922491"/>
            </a:xfrm>
            <a:prstGeom prst="rect">
              <a:avLst/>
            </a:prstGeom>
            <a:solidFill>
              <a:schemeClr val="tx1">
                <a:lumMod val="75000"/>
                <a:lumOff val="2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矩形 92"/>
            <p:cNvSpPr/>
            <p:nvPr/>
          </p:nvSpPr>
          <p:spPr>
            <a:xfrm>
              <a:off x="2678464" y="2370967"/>
              <a:ext cx="825389" cy="20230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dirty="0" smtClean="0">
                  <a:solidFill>
                    <a:schemeClr val="tx1"/>
                  </a:solidFill>
                  <a:latin typeface="微软雅黑" pitchFamily="34" charset="-122"/>
                  <a:ea typeface="微软雅黑" pitchFamily="34" charset="-122"/>
                </a:rPr>
                <a:t>虚拟机  </a:t>
              </a:r>
              <a:r>
                <a:rPr lang="en-US" altLang="zh-CN" sz="700" dirty="0" smtClean="0">
                  <a:solidFill>
                    <a:schemeClr val="tx1"/>
                  </a:solidFill>
                  <a:latin typeface="微软雅黑" pitchFamily="34" charset="-122"/>
                  <a:ea typeface="微软雅黑" pitchFamily="34" charset="-122"/>
                </a:rPr>
                <a:t>1</a:t>
              </a:r>
              <a:endParaRPr lang="zh-CN" altLang="en-US" sz="700" dirty="0">
                <a:solidFill>
                  <a:schemeClr val="tx1"/>
                </a:solidFill>
                <a:latin typeface="微软雅黑" pitchFamily="34" charset="-122"/>
                <a:ea typeface="微软雅黑" pitchFamily="34" charset="-122"/>
              </a:endParaRPr>
            </a:p>
          </p:txBody>
        </p:sp>
        <p:sp>
          <p:nvSpPr>
            <p:cNvPr id="94" name="圆柱形 93"/>
            <p:cNvSpPr/>
            <p:nvPr/>
          </p:nvSpPr>
          <p:spPr>
            <a:xfrm>
              <a:off x="3738521" y="2621820"/>
              <a:ext cx="307497" cy="404601"/>
            </a:xfrm>
            <a:prstGeom prst="can">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smtClean="0">
                  <a:latin typeface="微软雅黑" pitchFamily="34" charset="-122"/>
                  <a:ea typeface="微软雅黑" pitchFamily="34" charset="-122"/>
                </a:rPr>
                <a:t>存储</a:t>
              </a:r>
              <a:endParaRPr lang="zh-CN" altLang="en-US" sz="800" dirty="0">
                <a:latin typeface="微软雅黑" pitchFamily="34" charset="-122"/>
                <a:ea typeface="微软雅黑" pitchFamily="34" charset="-122"/>
              </a:endParaRPr>
            </a:p>
          </p:txBody>
        </p:sp>
        <p:sp>
          <p:nvSpPr>
            <p:cNvPr id="95" name="矩形 94"/>
            <p:cNvSpPr/>
            <p:nvPr/>
          </p:nvSpPr>
          <p:spPr>
            <a:xfrm>
              <a:off x="2677116" y="2612379"/>
              <a:ext cx="825389" cy="20230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dirty="0" smtClean="0">
                  <a:solidFill>
                    <a:schemeClr val="tx1"/>
                  </a:solidFill>
                  <a:latin typeface="微软雅黑" pitchFamily="34" charset="-122"/>
                  <a:ea typeface="微软雅黑" pitchFamily="34" charset="-122"/>
                </a:rPr>
                <a:t>虚拟机  </a:t>
              </a:r>
              <a:r>
                <a:rPr lang="en-US" altLang="zh-CN" sz="700" dirty="0" smtClean="0">
                  <a:solidFill>
                    <a:schemeClr val="tx1"/>
                  </a:solidFill>
                  <a:latin typeface="微软雅黑" pitchFamily="34" charset="-122"/>
                  <a:ea typeface="微软雅黑" pitchFamily="34" charset="-122"/>
                </a:rPr>
                <a:t>2</a:t>
              </a:r>
              <a:endParaRPr lang="zh-CN" altLang="en-US" sz="700" dirty="0">
                <a:solidFill>
                  <a:schemeClr val="tx1"/>
                </a:solidFill>
                <a:latin typeface="微软雅黑" pitchFamily="34" charset="-122"/>
                <a:ea typeface="微软雅黑" pitchFamily="34" charset="-122"/>
              </a:endParaRPr>
            </a:p>
          </p:txBody>
        </p:sp>
        <p:sp>
          <p:nvSpPr>
            <p:cNvPr id="96" name="矩形 95"/>
            <p:cNvSpPr/>
            <p:nvPr/>
          </p:nvSpPr>
          <p:spPr>
            <a:xfrm>
              <a:off x="2677116" y="2863231"/>
              <a:ext cx="825389" cy="20230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dirty="0" smtClean="0">
                  <a:solidFill>
                    <a:schemeClr val="tx1"/>
                  </a:solidFill>
                  <a:latin typeface="微软雅黑" pitchFamily="34" charset="-122"/>
                  <a:ea typeface="微软雅黑" pitchFamily="34" charset="-122"/>
                </a:rPr>
                <a:t>虚拟机</a:t>
              </a:r>
              <a:r>
                <a:rPr lang="en-US" altLang="zh-CN" sz="700" dirty="0" smtClean="0">
                  <a:solidFill>
                    <a:schemeClr val="tx1"/>
                  </a:solidFill>
                  <a:latin typeface="微软雅黑" pitchFamily="34" charset="-122"/>
                  <a:ea typeface="微软雅黑" pitchFamily="34" charset="-122"/>
                </a:rPr>
                <a:t>...</a:t>
              </a:r>
              <a:endParaRPr lang="zh-CN" altLang="en-US" sz="700" dirty="0">
                <a:solidFill>
                  <a:schemeClr val="tx1"/>
                </a:solidFill>
                <a:latin typeface="微软雅黑" pitchFamily="34" charset="-122"/>
                <a:ea typeface="微软雅黑" pitchFamily="34" charset="-122"/>
              </a:endParaRPr>
            </a:p>
          </p:txBody>
        </p:sp>
        <p:sp>
          <p:nvSpPr>
            <p:cNvPr id="97" name="矩形 96"/>
            <p:cNvSpPr/>
            <p:nvPr/>
          </p:nvSpPr>
          <p:spPr>
            <a:xfrm>
              <a:off x="2677115" y="3105993"/>
              <a:ext cx="825389" cy="20230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dirty="0" smtClean="0">
                  <a:solidFill>
                    <a:schemeClr val="tx1"/>
                  </a:solidFill>
                  <a:latin typeface="微软雅黑" pitchFamily="34" charset="-122"/>
                  <a:ea typeface="微软雅黑" pitchFamily="34" charset="-122"/>
                </a:rPr>
                <a:t>虚拟机 </a:t>
              </a:r>
              <a:r>
                <a:rPr lang="en-US" altLang="zh-CN" sz="700" dirty="0" smtClean="0">
                  <a:solidFill>
                    <a:schemeClr val="tx1"/>
                  </a:solidFill>
                  <a:latin typeface="微软雅黑" pitchFamily="34" charset="-122"/>
                  <a:ea typeface="微软雅黑" pitchFamily="34" charset="-122"/>
                </a:rPr>
                <a:t>15</a:t>
              </a:r>
              <a:endParaRPr lang="zh-CN" altLang="en-US" sz="700" dirty="0">
                <a:solidFill>
                  <a:schemeClr val="tx1"/>
                </a:solidFill>
                <a:latin typeface="微软雅黑" pitchFamily="34" charset="-122"/>
                <a:ea typeface="微软雅黑" pitchFamily="34" charset="-122"/>
              </a:endParaRPr>
            </a:p>
          </p:txBody>
        </p:sp>
      </p:grpSp>
      <p:grpSp>
        <p:nvGrpSpPr>
          <p:cNvPr id="19" name="组合 39"/>
          <p:cNvGrpSpPr/>
          <p:nvPr/>
        </p:nvGrpSpPr>
        <p:grpSpPr>
          <a:xfrm>
            <a:off x="4373818" y="4081182"/>
            <a:ext cx="1376997" cy="937327"/>
            <a:chOff x="2677115" y="2370967"/>
            <a:chExt cx="1376997" cy="937327"/>
          </a:xfrm>
        </p:grpSpPr>
        <p:sp>
          <p:nvSpPr>
            <p:cNvPr id="99" name="矩形 98"/>
            <p:cNvSpPr/>
            <p:nvPr/>
          </p:nvSpPr>
          <p:spPr>
            <a:xfrm>
              <a:off x="2686558" y="2379060"/>
              <a:ext cx="1367554" cy="922491"/>
            </a:xfrm>
            <a:prstGeom prst="rect">
              <a:avLst/>
            </a:prstGeom>
            <a:solidFill>
              <a:schemeClr val="tx1">
                <a:lumMod val="75000"/>
                <a:lumOff val="2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矩形 99"/>
            <p:cNvSpPr/>
            <p:nvPr/>
          </p:nvSpPr>
          <p:spPr>
            <a:xfrm>
              <a:off x="2678464" y="2370967"/>
              <a:ext cx="825389" cy="20230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dirty="0" smtClean="0">
                  <a:solidFill>
                    <a:schemeClr val="tx1"/>
                  </a:solidFill>
                  <a:latin typeface="微软雅黑" pitchFamily="34" charset="-122"/>
                  <a:ea typeface="微软雅黑" pitchFamily="34" charset="-122"/>
                </a:rPr>
                <a:t>虚拟机  </a:t>
              </a:r>
              <a:r>
                <a:rPr lang="en-US" altLang="zh-CN" sz="700" dirty="0" smtClean="0">
                  <a:solidFill>
                    <a:schemeClr val="tx1"/>
                  </a:solidFill>
                  <a:latin typeface="微软雅黑" pitchFamily="34" charset="-122"/>
                  <a:ea typeface="微软雅黑" pitchFamily="34" charset="-122"/>
                </a:rPr>
                <a:t>1</a:t>
              </a:r>
              <a:endParaRPr lang="zh-CN" altLang="en-US" sz="700" dirty="0">
                <a:solidFill>
                  <a:schemeClr val="tx1"/>
                </a:solidFill>
                <a:latin typeface="微软雅黑" pitchFamily="34" charset="-122"/>
                <a:ea typeface="微软雅黑" pitchFamily="34" charset="-122"/>
              </a:endParaRPr>
            </a:p>
          </p:txBody>
        </p:sp>
        <p:sp>
          <p:nvSpPr>
            <p:cNvPr id="101" name="圆柱形 100"/>
            <p:cNvSpPr/>
            <p:nvPr/>
          </p:nvSpPr>
          <p:spPr>
            <a:xfrm>
              <a:off x="3738521" y="2621820"/>
              <a:ext cx="307497" cy="404601"/>
            </a:xfrm>
            <a:prstGeom prst="can">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smtClean="0">
                  <a:latin typeface="微软雅黑" pitchFamily="34" charset="-122"/>
                  <a:ea typeface="微软雅黑" pitchFamily="34" charset="-122"/>
                </a:rPr>
                <a:t>存储</a:t>
              </a:r>
              <a:endParaRPr lang="zh-CN" altLang="en-US" sz="800" dirty="0">
                <a:latin typeface="微软雅黑" pitchFamily="34" charset="-122"/>
                <a:ea typeface="微软雅黑" pitchFamily="34" charset="-122"/>
              </a:endParaRPr>
            </a:p>
          </p:txBody>
        </p:sp>
        <p:sp>
          <p:nvSpPr>
            <p:cNvPr id="102" name="矩形 101"/>
            <p:cNvSpPr/>
            <p:nvPr/>
          </p:nvSpPr>
          <p:spPr>
            <a:xfrm>
              <a:off x="2677116" y="2612379"/>
              <a:ext cx="825389" cy="20230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dirty="0" smtClean="0">
                  <a:solidFill>
                    <a:schemeClr val="tx1"/>
                  </a:solidFill>
                  <a:latin typeface="微软雅黑" pitchFamily="34" charset="-122"/>
                  <a:ea typeface="微软雅黑" pitchFamily="34" charset="-122"/>
                </a:rPr>
                <a:t>虚拟机  </a:t>
              </a:r>
              <a:r>
                <a:rPr lang="en-US" altLang="zh-CN" sz="700" dirty="0" smtClean="0">
                  <a:solidFill>
                    <a:schemeClr val="tx1"/>
                  </a:solidFill>
                  <a:latin typeface="微软雅黑" pitchFamily="34" charset="-122"/>
                  <a:ea typeface="微软雅黑" pitchFamily="34" charset="-122"/>
                </a:rPr>
                <a:t>2</a:t>
              </a:r>
              <a:endParaRPr lang="zh-CN" altLang="en-US" sz="700" dirty="0">
                <a:solidFill>
                  <a:schemeClr val="tx1"/>
                </a:solidFill>
                <a:latin typeface="微软雅黑" pitchFamily="34" charset="-122"/>
                <a:ea typeface="微软雅黑" pitchFamily="34" charset="-122"/>
              </a:endParaRPr>
            </a:p>
          </p:txBody>
        </p:sp>
        <p:sp>
          <p:nvSpPr>
            <p:cNvPr id="103" name="矩形 102"/>
            <p:cNvSpPr/>
            <p:nvPr/>
          </p:nvSpPr>
          <p:spPr>
            <a:xfrm>
              <a:off x="2677116" y="2863231"/>
              <a:ext cx="825389" cy="20230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dirty="0" smtClean="0">
                  <a:solidFill>
                    <a:schemeClr val="tx1"/>
                  </a:solidFill>
                  <a:latin typeface="微软雅黑" pitchFamily="34" charset="-122"/>
                  <a:ea typeface="微软雅黑" pitchFamily="34" charset="-122"/>
                </a:rPr>
                <a:t>虚拟机</a:t>
              </a:r>
              <a:r>
                <a:rPr lang="en-US" altLang="zh-CN" sz="700" dirty="0" smtClean="0">
                  <a:solidFill>
                    <a:schemeClr val="tx1"/>
                  </a:solidFill>
                  <a:latin typeface="微软雅黑" pitchFamily="34" charset="-122"/>
                  <a:ea typeface="微软雅黑" pitchFamily="34" charset="-122"/>
                </a:rPr>
                <a:t>...</a:t>
              </a:r>
              <a:endParaRPr lang="zh-CN" altLang="en-US" sz="700" dirty="0">
                <a:solidFill>
                  <a:schemeClr val="tx1"/>
                </a:solidFill>
                <a:latin typeface="微软雅黑" pitchFamily="34" charset="-122"/>
                <a:ea typeface="微软雅黑" pitchFamily="34" charset="-122"/>
              </a:endParaRPr>
            </a:p>
          </p:txBody>
        </p:sp>
        <p:sp>
          <p:nvSpPr>
            <p:cNvPr id="104" name="矩形 103"/>
            <p:cNvSpPr/>
            <p:nvPr/>
          </p:nvSpPr>
          <p:spPr>
            <a:xfrm>
              <a:off x="2677115" y="3105993"/>
              <a:ext cx="825389" cy="20230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dirty="0" smtClean="0">
                  <a:solidFill>
                    <a:schemeClr val="tx1"/>
                  </a:solidFill>
                  <a:latin typeface="微软雅黑" pitchFamily="34" charset="-122"/>
                  <a:ea typeface="微软雅黑" pitchFamily="34" charset="-122"/>
                </a:rPr>
                <a:t>虚拟机 </a:t>
              </a:r>
              <a:r>
                <a:rPr lang="en-US" altLang="zh-CN" sz="700" dirty="0" smtClean="0">
                  <a:solidFill>
                    <a:schemeClr val="tx1"/>
                  </a:solidFill>
                  <a:latin typeface="微软雅黑" pitchFamily="34" charset="-122"/>
                  <a:ea typeface="微软雅黑" pitchFamily="34" charset="-122"/>
                </a:rPr>
                <a:t>15</a:t>
              </a:r>
              <a:endParaRPr lang="zh-CN" altLang="en-US" sz="700" dirty="0">
                <a:solidFill>
                  <a:schemeClr val="tx1"/>
                </a:solidFill>
                <a:latin typeface="微软雅黑" pitchFamily="34" charset="-122"/>
                <a:ea typeface="微软雅黑" pitchFamily="34" charset="-122"/>
              </a:endParaRPr>
            </a:p>
          </p:txBody>
        </p:sp>
      </p:grpSp>
      <p:sp>
        <p:nvSpPr>
          <p:cNvPr id="105" name="TextBox 104"/>
          <p:cNvSpPr txBox="1"/>
          <p:nvPr/>
        </p:nvSpPr>
        <p:spPr>
          <a:xfrm>
            <a:off x="4667828" y="2658332"/>
            <a:ext cx="898217" cy="230832"/>
          </a:xfrm>
          <a:prstGeom prst="rect">
            <a:avLst/>
          </a:prstGeom>
          <a:noFill/>
        </p:spPr>
        <p:txBody>
          <a:bodyPr wrap="square" rtlCol="0">
            <a:spAutoFit/>
          </a:bodyPr>
          <a:lstStyle/>
          <a:p>
            <a:r>
              <a:rPr lang="zh-CN" altLang="en-US" sz="900" dirty="0" smtClean="0">
                <a:latin typeface="微软雅黑" pitchFamily="34" charset="-122"/>
                <a:ea typeface="微软雅黑" pitchFamily="34" charset="-122"/>
              </a:rPr>
              <a:t>课程</a:t>
            </a:r>
            <a:r>
              <a:rPr lang="en-US" altLang="zh-CN" sz="900" dirty="0" smtClean="0">
                <a:latin typeface="微软雅黑" pitchFamily="34" charset="-122"/>
                <a:ea typeface="微软雅黑" pitchFamily="34" charset="-122"/>
              </a:rPr>
              <a:t>9</a:t>
            </a:r>
            <a:r>
              <a:rPr lang="zh-CN" altLang="en-US" sz="900" dirty="0" smtClean="0">
                <a:latin typeface="微软雅黑" pitchFamily="34" charset="-122"/>
                <a:ea typeface="微软雅黑" pitchFamily="34" charset="-122"/>
              </a:rPr>
              <a:t>服务器</a:t>
            </a:r>
            <a:endParaRPr lang="zh-CN" altLang="en-US" sz="900" dirty="0">
              <a:latin typeface="微软雅黑" pitchFamily="34" charset="-122"/>
              <a:ea typeface="微软雅黑" pitchFamily="34" charset="-122"/>
            </a:endParaRPr>
          </a:p>
        </p:txBody>
      </p:sp>
      <p:sp>
        <p:nvSpPr>
          <p:cNvPr id="106" name="TextBox 105"/>
          <p:cNvSpPr txBox="1"/>
          <p:nvPr/>
        </p:nvSpPr>
        <p:spPr>
          <a:xfrm>
            <a:off x="4617927" y="3878881"/>
            <a:ext cx="898217" cy="230832"/>
          </a:xfrm>
          <a:prstGeom prst="rect">
            <a:avLst/>
          </a:prstGeom>
          <a:noFill/>
        </p:spPr>
        <p:txBody>
          <a:bodyPr wrap="square" rtlCol="0">
            <a:spAutoFit/>
          </a:bodyPr>
          <a:lstStyle/>
          <a:p>
            <a:r>
              <a:rPr lang="zh-CN" altLang="en-US" sz="900" dirty="0" smtClean="0">
                <a:latin typeface="微软雅黑" pitchFamily="34" charset="-122"/>
                <a:ea typeface="微软雅黑" pitchFamily="34" charset="-122"/>
              </a:rPr>
              <a:t>课程</a:t>
            </a:r>
            <a:r>
              <a:rPr lang="en-US" altLang="zh-CN" sz="900" dirty="0" smtClean="0">
                <a:latin typeface="微软雅黑" pitchFamily="34" charset="-122"/>
                <a:ea typeface="微软雅黑" pitchFamily="34" charset="-122"/>
              </a:rPr>
              <a:t>10</a:t>
            </a:r>
            <a:r>
              <a:rPr lang="zh-CN" altLang="en-US" sz="900" dirty="0" smtClean="0">
                <a:latin typeface="微软雅黑" pitchFamily="34" charset="-122"/>
                <a:ea typeface="微软雅黑" pitchFamily="34" charset="-122"/>
              </a:rPr>
              <a:t>服务器</a:t>
            </a:r>
            <a:endParaRPr lang="zh-CN" altLang="en-US" sz="900" dirty="0">
              <a:latin typeface="微软雅黑" pitchFamily="34" charset="-122"/>
              <a:ea typeface="微软雅黑" pitchFamily="34" charset="-122"/>
            </a:endParaRPr>
          </a:p>
        </p:txBody>
      </p:sp>
      <p:sp>
        <p:nvSpPr>
          <p:cNvPr id="107" name="TextBox 106"/>
          <p:cNvSpPr txBox="1"/>
          <p:nvPr/>
        </p:nvSpPr>
        <p:spPr>
          <a:xfrm>
            <a:off x="3833768" y="3154261"/>
            <a:ext cx="436228" cy="300082"/>
          </a:xfrm>
          <a:prstGeom prst="rect">
            <a:avLst/>
          </a:prstGeom>
          <a:noFill/>
        </p:spPr>
        <p:txBody>
          <a:bodyPr wrap="square" rtlCol="0">
            <a:spAutoFit/>
          </a:bodyPr>
          <a:lstStyle/>
          <a:p>
            <a:r>
              <a:rPr lang="en-US" altLang="zh-CN" dirty="0" smtClean="0"/>
              <a:t>……</a:t>
            </a:r>
            <a:endParaRPr lang="zh-CN" altLang="en-US" dirty="0"/>
          </a:p>
        </p:txBody>
      </p:sp>
      <p:sp>
        <p:nvSpPr>
          <p:cNvPr id="108" name="TextBox 107"/>
          <p:cNvSpPr txBox="1"/>
          <p:nvPr/>
        </p:nvSpPr>
        <p:spPr>
          <a:xfrm>
            <a:off x="3835166" y="4372064"/>
            <a:ext cx="436228" cy="300082"/>
          </a:xfrm>
          <a:prstGeom prst="rect">
            <a:avLst/>
          </a:prstGeom>
          <a:noFill/>
        </p:spPr>
        <p:txBody>
          <a:bodyPr wrap="square" rtlCol="0">
            <a:spAutoFit/>
          </a:bodyPr>
          <a:lstStyle/>
          <a:p>
            <a:r>
              <a:rPr lang="en-US" altLang="zh-CN" dirty="0" smtClean="0"/>
              <a:t>……</a:t>
            </a:r>
            <a:endParaRPr lang="zh-CN" altLang="en-US" dirty="0"/>
          </a:p>
        </p:txBody>
      </p:sp>
      <p:sp>
        <p:nvSpPr>
          <p:cNvPr id="110" name="矩形 109"/>
          <p:cNvSpPr/>
          <p:nvPr/>
        </p:nvSpPr>
        <p:spPr>
          <a:xfrm>
            <a:off x="672173" y="2105636"/>
            <a:ext cx="812678" cy="302201"/>
          </a:xfrm>
          <a:prstGeom prst="rect">
            <a:avLst/>
          </a:prstGeom>
          <a:solidFill>
            <a:schemeClr val="accent2">
              <a:lumMod val="60000"/>
              <a:lumOff val="4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dirty="0" smtClean="0">
                <a:latin typeface="微软雅黑" pitchFamily="34" charset="-122"/>
                <a:ea typeface="微软雅黑" pitchFamily="34" charset="-122"/>
              </a:rPr>
              <a:t>VNC</a:t>
            </a:r>
            <a:r>
              <a:rPr lang="zh-CN" altLang="en-US" sz="900" dirty="0" smtClean="0">
                <a:latin typeface="微软雅黑" pitchFamily="34" charset="-122"/>
                <a:ea typeface="微软雅黑" pitchFamily="34" charset="-122"/>
              </a:rPr>
              <a:t>代理服务器</a:t>
            </a:r>
            <a:endParaRPr lang="zh-CN" altLang="en-US" sz="900" dirty="0">
              <a:latin typeface="微软雅黑" pitchFamily="34" charset="-122"/>
              <a:ea typeface="微软雅黑" pitchFamily="34" charset="-122"/>
            </a:endParaRPr>
          </a:p>
        </p:txBody>
      </p:sp>
      <p:sp>
        <p:nvSpPr>
          <p:cNvPr id="116" name="矩形 115"/>
          <p:cNvSpPr/>
          <p:nvPr/>
        </p:nvSpPr>
        <p:spPr>
          <a:xfrm>
            <a:off x="2007421" y="2122413"/>
            <a:ext cx="812678" cy="302400"/>
          </a:xfrm>
          <a:prstGeom prst="rect">
            <a:avLst/>
          </a:prstGeom>
          <a:solidFill>
            <a:schemeClr val="accent2">
              <a:lumMod val="60000"/>
              <a:lumOff val="4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dirty="0" smtClean="0">
                <a:latin typeface="微软雅黑" pitchFamily="34" charset="-122"/>
                <a:ea typeface="微软雅黑" pitchFamily="34" charset="-122"/>
              </a:rPr>
              <a:t>VNC</a:t>
            </a:r>
            <a:r>
              <a:rPr lang="zh-CN" altLang="en-US" sz="900" dirty="0" smtClean="0">
                <a:latin typeface="微软雅黑" pitchFamily="34" charset="-122"/>
                <a:ea typeface="微软雅黑" pitchFamily="34" charset="-122"/>
              </a:rPr>
              <a:t>代理服务器</a:t>
            </a:r>
            <a:endParaRPr lang="zh-CN" altLang="en-US" sz="900" dirty="0">
              <a:latin typeface="微软雅黑" pitchFamily="34" charset="-122"/>
              <a:ea typeface="微软雅黑" pitchFamily="34" charset="-122"/>
            </a:endParaRPr>
          </a:p>
        </p:txBody>
      </p:sp>
      <p:sp>
        <p:nvSpPr>
          <p:cNvPr id="117" name="矩形 116"/>
          <p:cNvSpPr/>
          <p:nvPr/>
        </p:nvSpPr>
        <p:spPr>
          <a:xfrm>
            <a:off x="3433550" y="2107036"/>
            <a:ext cx="812678" cy="302400"/>
          </a:xfrm>
          <a:prstGeom prst="rect">
            <a:avLst/>
          </a:prstGeom>
          <a:solidFill>
            <a:schemeClr val="accent2">
              <a:lumMod val="60000"/>
              <a:lumOff val="4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dirty="0" smtClean="0">
                <a:latin typeface="微软雅黑" pitchFamily="34" charset="-122"/>
                <a:ea typeface="微软雅黑" pitchFamily="34" charset="-122"/>
              </a:rPr>
              <a:t>VNC</a:t>
            </a:r>
            <a:r>
              <a:rPr lang="zh-CN" altLang="en-US" sz="900" dirty="0" smtClean="0">
                <a:latin typeface="微软雅黑" pitchFamily="34" charset="-122"/>
                <a:ea typeface="微软雅黑" pitchFamily="34" charset="-122"/>
              </a:rPr>
              <a:t>代理服务器</a:t>
            </a:r>
            <a:endParaRPr lang="zh-CN" altLang="en-US" sz="900" dirty="0">
              <a:latin typeface="微软雅黑" pitchFamily="34" charset="-122"/>
              <a:ea typeface="微软雅黑" pitchFamily="34" charset="-122"/>
            </a:endParaRPr>
          </a:p>
        </p:txBody>
      </p:sp>
      <p:sp>
        <p:nvSpPr>
          <p:cNvPr id="118" name="矩形 117"/>
          <p:cNvSpPr/>
          <p:nvPr/>
        </p:nvSpPr>
        <p:spPr>
          <a:xfrm>
            <a:off x="4951957" y="2115425"/>
            <a:ext cx="812678" cy="302400"/>
          </a:xfrm>
          <a:prstGeom prst="rect">
            <a:avLst/>
          </a:prstGeom>
          <a:solidFill>
            <a:schemeClr val="accent2">
              <a:lumMod val="60000"/>
              <a:lumOff val="4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dirty="0" smtClean="0">
                <a:latin typeface="微软雅黑" pitchFamily="34" charset="-122"/>
                <a:ea typeface="微软雅黑" pitchFamily="34" charset="-122"/>
              </a:rPr>
              <a:t>VNC</a:t>
            </a:r>
            <a:r>
              <a:rPr lang="zh-CN" altLang="en-US" sz="1000" dirty="0" smtClean="0">
                <a:latin typeface="微软雅黑" pitchFamily="34" charset="-122"/>
                <a:ea typeface="微软雅黑" pitchFamily="34" charset="-122"/>
              </a:rPr>
              <a:t>代理服务器</a:t>
            </a:r>
            <a:endParaRPr lang="zh-CN" altLang="en-US" sz="1000" dirty="0">
              <a:latin typeface="微软雅黑" pitchFamily="34" charset="-122"/>
              <a:ea typeface="微软雅黑" pitchFamily="34" charset="-122"/>
            </a:endParaRPr>
          </a:p>
        </p:txBody>
      </p:sp>
      <p:pic>
        <p:nvPicPr>
          <p:cNvPr id="119" name="Picture 2" descr="C:\Program Files (x86)\Microsoft Office\MEDIA\CAGCAT10\j0292020.wmf"/>
          <p:cNvPicPr>
            <a:picLocks noChangeAspect="1" noChangeArrowheads="1"/>
          </p:cNvPicPr>
          <p:nvPr/>
        </p:nvPicPr>
        <p:blipFill>
          <a:blip r:embed="rId2" cstate="print"/>
          <a:srcRect/>
          <a:stretch>
            <a:fillRect/>
          </a:stretch>
        </p:blipFill>
        <p:spPr bwMode="auto">
          <a:xfrm>
            <a:off x="704901" y="1358325"/>
            <a:ext cx="343798" cy="326306"/>
          </a:xfrm>
          <a:prstGeom prst="rect">
            <a:avLst/>
          </a:prstGeom>
          <a:noFill/>
        </p:spPr>
      </p:pic>
      <p:pic>
        <p:nvPicPr>
          <p:cNvPr id="120" name="Picture 2" descr="C:\Program Files (x86)\Microsoft Office\MEDIA\CAGCAT10\j0292020.wmf"/>
          <p:cNvPicPr>
            <a:picLocks noChangeAspect="1" noChangeArrowheads="1"/>
          </p:cNvPicPr>
          <p:nvPr/>
        </p:nvPicPr>
        <p:blipFill>
          <a:blip r:embed="rId2" cstate="print"/>
          <a:srcRect/>
          <a:stretch>
            <a:fillRect/>
          </a:stretch>
        </p:blipFill>
        <p:spPr bwMode="auto">
          <a:xfrm>
            <a:off x="1501855" y="1349936"/>
            <a:ext cx="343798" cy="326306"/>
          </a:xfrm>
          <a:prstGeom prst="rect">
            <a:avLst/>
          </a:prstGeom>
          <a:noFill/>
        </p:spPr>
      </p:pic>
      <p:pic>
        <p:nvPicPr>
          <p:cNvPr id="121" name="Picture 2" descr="C:\Program Files (x86)\Microsoft Office\MEDIA\CAGCAT10\j0292020.wmf"/>
          <p:cNvPicPr>
            <a:picLocks noChangeAspect="1" noChangeArrowheads="1"/>
          </p:cNvPicPr>
          <p:nvPr/>
        </p:nvPicPr>
        <p:blipFill>
          <a:blip r:embed="rId2" cstate="print"/>
          <a:srcRect/>
          <a:stretch>
            <a:fillRect/>
          </a:stretch>
        </p:blipFill>
        <p:spPr bwMode="auto">
          <a:xfrm>
            <a:off x="2206530" y="1358325"/>
            <a:ext cx="343798" cy="326306"/>
          </a:xfrm>
          <a:prstGeom prst="rect">
            <a:avLst/>
          </a:prstGeom>
          <a:noFill/>
        </p:spPr>
      </p:pic>
      <p:pic>
        <p:nvPicPr>
          <p:cNvPr id="122" name="Picture 2" descr="C:\Program Files (x86)\Microsoft Office\MEDIA\CAGCAT10\j0292020.wmf"/>
          <p:cNvPicPr>
            <a:picLocks noChangeAspect="1" noChangeArrowheads="1"/>
          </p:cNvPicPr>
          <p:nvPr/>
        </p:nvPicPr>
        <p:blipFill>
          <a:blip r:embed="rId2" cstate="print"/>
          <a:srcRect/>
          <a:stretch>
            <a:fillRect/>
          </a:stretch>
        </p:blipFill>
        <p:spPr bwMode="auto">
          <a:xfrm>
            <a:off x="3439712" y="1358325"/>
            <a:ext cx="343798" cy="326306"/>
          </a:xfrm>
          <a:prstGeom prst="rect">
            <a:avLst/>
          </a:prstGeom>
          <a:noFill/>
        </p:spPr>
      </p:pic>
      <p:pic>
        <p:nvPicPr>
          <p:cNvPr id="123" name="Picture 2" descr="C:\Program Files (x86)\Microsoft Office\MEDIA\CAGCAT10\j0292020.wmf"/>
          <p:cNvPicPr>
            <a:picLocks noChangeAspect="1" noChangeArrowheads="1"/>
          </p:cNvPicPr>
          <p:nvPr/>
        </p:nvPicPr>
        <p:blipFill>
          <a:blip r:embed="rId2" cstate="print"/>
          <a:srcRect/>
          <a:stretch>
            <a:fillRect/>
          </a:stretch>
        </p:blipFill>
        <p:spPr bwMode="auto">
          <a:xfrm>
            <a:off x="5427903" y="1349936"/>
            <a:ext cx="343798" cy="326306"/>
          </a:xfrm>
          <a:prstGeom prst="rect">
            <a:avLst/>
          </a:prstGeom>
          <a:noFill/>
        </p:spPr>
      </p:pic>
      <p:pic>
        <p:nvPicPr>
          <p:cNvPr id="124" name="Picture 2" descr="C:\Program Files (x86)\Microsoft Office\MEDIA\CAGCAT10\j0292020.wmf"/>
          <p:cNvPicPr>
            <a:picLocks noChangeAspect="1" noChangeArrowheads="1"/>
          </p:cNvPicPr>
          <p:nvPr/>
        </p:nvPicPr>
        <p:blipFill>
          <a:blip r:embed="rId2" cstate="print"/>
          <a:srcRect/>
          <a:stretch>
            <a:fillRect/>
          </a:stretch>
        </p:blipFill>
        <p:spPr bwMode="auto">
          <a:xfrm>
            <a:off x="2835705" y="1358325"/>
            <a:ext cx="343798" cy="326306"/>
          </a:xfrm>
          <a:prstGeom prst="rect">
            <a:avLst/>
          </a:prstGeom>
          <a:noFill/>
        </p:spPr>
      </p:pic>
      <p:pic>
        <p:nvPicPr>
          <p:cNvPr id="125" name="Picture 2" descr="C:\Program Files (x86)\Microsoft Office\MEDIA\CAGCAT10\j0292020.wmf"/>
          <p:cNvPicPr>
            <a:picLocks noChangeAspect="1" noChangeArrowheads="1"/>
          </p:cNvPicPr>
          <p:nvPr/>
        </p:nvPicPr>
        <p:blipFill>
          <a:blip r:embed="rId2" cstate="print"/>
          <a:srcRect/>
          <a:stretch>
            <a:fillRect/>
          </a:stretch>
        </p:blipFill>
        <p:spPr bwMode="auto">
          <a:xfrm>
            <a:off x="4035330" y="1366714"/>
            <a:ext cx="343798" cy="326306"/>
          </a:xfrm>
          <a:prstGeom prst="rect">
            <a:avLst/>
          </a:prstGeom>
          <a:noFill/>
        </p:spPr>
      </p:pic>
      <p:sp>
        <p:nvSpPr>
          <p:cNvPr id="126" name="TextBox 125"/>
          <p:cNvSpPr txBox="1"/>
          <p:nvPr/>
        </p:nvSpPr>
        <p:spPr>
          <a:xfrm>
            <a:off x="4723002" y="1375795"/>
            <a:ext cx="713064" cy="302004"/>
          </a:xfrm>
          <a:prstGeom prst="rect">
            <a:avLst/>
          </a:prstGeom>
          <a:noFill/>
        </p:spPr>
        <p:txBody>
          <a:bodyPr wrap="square" rtlCol="0">
            <a:spAutoFit/>
          </a:bodyPr>
          <a:lstStyle/>
          <a:p>
            <a:r>
              <a:rPr lang="en-US" altLang="zh-CN" dirty="0" smtClean="0"/>
              <a:t>……</a:t>
            </a:r>
            <a:endParaRPr lang="zh-CN" altLang="en-US" dirty="0"/>
          </a:p>
        </p:txBody>
      </p:sp>
      <p:cxnSp>
        <p:nvCxnSpPr>
          <p:cNvPr id="128" name="直接连接符 127"/>
          <p:cNvCxnSpPr>
            <a:stCxn id="119" idx="2"/>
            <a:endCxn id="110" idx="0"/>
          </p:cNvCxnSpPr>
          <p:nvPr/>
        </p:nvCxnSpPr>
        <p:spPr>
          <a:xfrm>
            <a:off x="876800" y="1684631"/>
            <a:ext cx="201712" cy="4210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 name="直接连接符 129"/>
          <p:cNvCxnSpPr>
            <a:stCxn id="120" idx="2"/>
            <a:endCxn id="110" idx="0"/>
          </p:cNvCxnSpPr>
          <p:nvPr/>
        </p:nvCxnSpPr>
        <p:spPr>
          <a:xfrm flipH="1">
            <a:off x="1078512" y="1676242"/>
            <a:ext cx="595242" cy="42939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直接连接符 131"/>
          <p:cNvCxnSpPr>
            <a:stCxn id="121" idx="2"/>
            <a:endCxn id="116" idx="0"/>
          </p:cNvCxnSpPr>
          <p:nvPr/>
        </p:nvCxnSpPr>
        <p:spPr>
          <a:xfrm>
            <a:off x="2378429" y="1684631"/>
            <a:ext cx="35331" cy="4377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直接连接符 133"/>
          <p:cNvCxnSpPr>
            <a:stCxn id="124" idx="2"/>
            <a:endCxn id="116" idx="0"/>
          </p:cNvCxnSpPr>
          <p:nvPr/>
        </p:nvCxnSpPr>
        <p:spPr>
          <a:xfrm flipH="1">
            <a:off x="2413760" y="1684631"/>
            <a:ext cx="593844" cy="4377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直接连接符 135"/>
          <p:cNvCxnSpPr>
            <a:stCxn id="122" idx="2"/>
            <a:endCxn id="117" idx="0"/>
          </p:cNvCxnSpPr>
          <p:nvPr/>
        </p:nvCxnSpPr>
        <p:spPr>
          <a:xfrm>
            <a:off x="3611611" y="1684631"/>
            <a:ext cx="228278" cy="4224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直接箭头连接符 138"/>
          <p:cNvCxnSpPr>
            <a:stCxn id="125" idx="2"/>
            <a:endCxn id="117" idx="0"/>
          </p:cNvCxnSpPr>
          <p:nvPr/>
        </p:nvCxnSpPr>
        <p:spPr>
          <a:xfrm flipH="1">
            <a:off x="3839889" y="1693020"/>
            <a:ext cx="367340" cy="41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1" name="直接连接符 140"/>
          <p:cNvCxnSpPr>
            <a:stCxn id="126" idx="2"/>
            <a:endCxn id="118" idx="0"/>
          </p:cNvCxnSpPr>
          <p:nvPr/>
        </p:nvCxnSpPr>
        <p:spPr>
          <a:xfrm>
            <a:off x="5079534" y="1677799"/>
            <a:ext cx="278762" cy="4376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4" name="直接连接符 143"/>
          <p:cNvCxnSpPr>
            <a:stCxn id="123" idx="2"/>
            <a:endCxn id="118" idx="0"/>
          </p:cNvCxnSpPr>
          <p:nvPr/>
        </p:nvCxnSpPr>
        <p:spPr>
          <a:xfrm flipH="1">
            <a:off x="5358296" y="1676242"/>
            <a:ext cx="241506" cy="4391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 name="形状 149"/>
          <p:cNvCxnSpPr>
            <a:stCxn id="48" idx="1"/>
            <a:endCxn id="110" idx="2"/>
          </p:cNvCxnSpPr>
          <p:nvPr/>
        </p:nvCxnSpPr>
        <p:spPr>
          <a:xfrm rot="10800000" flipH="1">
            <a:off x="798710" y="2407837"/>
            <a:ext cx="279801" cy="1997732"/>
          </a:xfrm>
          <a:prstGeom prst="bentConnector4">
            <a:avLst>
              <a:gd name="adj1" fmla="val -81701"/>
              <a:gd name="adj2" fmla="val 52532"/>
            </a:avLst>
          </a:prstGeom>
          <a:ln>
            <a:solidFill>
              <a:srgbClr val="504B48"/>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8" name="直接箭头连接符 157"/>
          <p:cNvCxnSpPr>
            <a:stCxn id="63" idx="2"/>
          </p:cNvCxnSpPr>
          <p:nvPr/>
        </p:nvCxnSpPr>
        <p:spPr>
          <a:xfrm flipH="1" flipV="1">
            <a:off x="1224793" y="2416029"/>
            <a:ext cx="317036" cy="454959"/>
          </a:xfrm>
          <a:prstGeom prst="straightConnector1">
            <a:avLst/>
          </a:prstGeom>
          <a:ln>
            <a:solidFill>
              <a:srgbClr val="504B48"/>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2" name="直接箭头连接符 161"/>
          <p:cNvCxnSpPr>
            <a:stCxn id="71" idx="0"/>
            <a:endCxn id="116" idx="2"/>
          </p:cNvCxnSpPr>
          <p:nvPr/>
        </p:nvCxnSpPr>
        <p:spPr>
          <a:xfrm flipH="1" flipV="1">
            <a:off x="2413760" y="2424813"/>
            <a:ext cx="320148" cy="435226"/>
          </a:xfrm>
          <a:prstGeom prst="straightConnector1">
            <a:avLst/>
          </a:prstGeom>
          <a:ln>
            <a:solidFill>
              <a:srgbClr val="504B48"/>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4" name="直接箭头连接符 163"/>
          <p:cNvCxnSpPr>
            <a:stCxn id="93" idx="0"/>
            <a:endCxn id="118" idx="2"/>
          </p:cNvCxnSpPr>
          <p:nvPr/>
        </p:nvCxnSpPr>
        <p:spPr>
          <a:xfrm flipV="1">
            <a:off x="4789211" y="2417825"/>
            <a:ext cx="569085" cy="458992"/>
          </a:xfrm>
          <a:prstGeom prst="straightConnector1">
            <a:avLst/>
          </a:prstGeom>
          <a:ln>
            <a:solidFill>
              <a:srgbClr val="504B48"/>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6" name="直接箭头连接符 165"/>
          <p:cNvCxnSpPr>
            <a:endCxn id="117" idx="2"/>
          </p:cNvCxnSpPr>
          <p:nvPr/>
        </p:nvCxnSpPr>
        <p:spPr>
          <a:xfrm flipH="1" flipV="1">
            <a:off x="3839889" y="2409436"/>
            <a:ext cx="211994" cy="870660"/>
          </a:xfrm>
          <a:prstGeom prst="straightConnector1">
            <a:avLst/>
          </a:prstGeom>
          <a:ln>
            <a:solidFill>
              <a:srgbClr val="504B48"/>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
          <p:cNvSpPr>
            <a:spLocks noGrp="1"/>
          </p:cNvSpPr>
          <p:nvPr>
            <p:ph idx="1"/>
          </p:nvPr>
        </p:nvSpPr>
        <p:spPr>
          <a:xfrm>
            <a:off x="417095" y="973556"/>
            <a:ext cx="8726905" cy="3394472"/>
          </a:xfrm>
        </p:spPr>
        <p:txBody>
          <a:bodyPr/>
          <a:lstStyle/>
          <a:p>
            <a:r>
              <a:rPr lang="zh-CN" altLang="en-US" b="1" dirty="0" smtClean="0">
                <a:latin typeface="微软雅黑" pitchFamily="34" charset="-122"/>
                <a:ea typeface="微软雅黑" pitchFamily="34" charset="-122"/>
              </a:rPr>
              <a:t>人工智能</a:t>
            </a:r>
            <a:r>
              <a:rPr lang="zh-CN" altLang="en-US" dirty="0" smtClean="0">
                <a:latin typeface="微软雅黑" pitchFamily="34" charset="-122"/>
                <a:ea typeface="微软雅黑" pitchFamily="34" charset="-122"/>
              </a:rPr>
              <a:t>：</a:t>
            </a:r>
            <a:r>
              <a:rPr lang="zh-CN" altLang="en-US" b="1" dirty="0" smtClean="0"/>
              <a:t> </a:t>
            </a:r>
            <a:r>
              <a:rPr lang="zh-CN" altLang="en-US" dirty="0" smtClean="0">
                <a:latin typeface="微软雅黑" pitchFamily="34" charset="-122"/>
                <a:ea typeface="微软雅黑" pitchFamily="34" charset="-122"/>
              </a:rPr>
              <a:t>人工智能专业一体化支撑平台（课程体系）</a:t>
            </a:r>
            <a:endParaRPr lang="en-US" altLang="zh-CN" dirty="0" smtClean="0">
              <a:latin typeface="微软雅黑" pitchFamily="34" charset="-122"/>
              <a:ea typeface="微软雅黑" pitchFamily="34" charset="-122"/>
            </a:endParaRPr>
          </a:p>
        </p:txBody>
      </p:sp>
      <p:sp>
        <p:nvSpPr>
          <p:cNvPr id="6"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平台：人工智能实验</a:t>
            </a:r>
          </a:p>
        </p:txBody>
      </p:sp>
      <p:grpSp>
        <p:nvGrpSpPr>
          <p:cNvPr id="2" name="组合 9"/>
          <p:cNvGrpSpPr/>
          <p:nvPr/>
        </p:nvGrpSpPr>
        <p:grpSpPr>
          <a:xfrm>
            <a:off x="5375641" y="1350620"/>
            <a:ext cx="2627694" cy="1656184"/>
            <a:chOff x="2322049" y="3212976"/>
            <a:chExt cx="2627694" cy="1656184"/>
          </a:xfrm>
        </p:grpSpPr>
        <p:sp>
          <p:nvSpPr>
            <p:cNvPr id="11" name="六边形 10"/>
            <p:cNvSpPr>
              <a:spLocks noChangeAspect="1"/>
            </p:cNvSpPr>
            <p:nvPr/>
          </p:nvSpPr>
          <p:spPr>
            <a:xfrm>
              <a:off x="3354486" y="3793723"/>
              <a:ext cx="593767" cy="509681"/>
            </a:xfrm>
            <a:prstGeom prst="hexagon">
              <a:avLst>
                <a:gd name="adj" fmla="val 25000"/>
                <a:gd name="vf" fmla="val 115470"/>
              </a:avLst>
            </a:prstGeom>
            <a:blipFill dpi="0" rotWithShape="1">
              <a:blip r:embed="rId3" cstate="print">
                <a:extLst>
                  <a:ext uri="{28A0092B-C50C-407E-A947-70E740481C1C}">
                    <a14:useLocalDpi xmlns:lc="http://schemas.openxmlformats.org/drawingml/2006/lockedCanvas" xmlns="" xmlns:a14="http://schemas.microsoft.com/office/drawing/2010/main" xmlns:dgm="http://schemas.openxmlformats.org/drawingml/2006/diagram" val="0"/>
                  </a:ext>
                </a:extLst>
              </a:blip>
              <a:srcRect/>
              <a:stretch>
                <a:fillRect l="15623" t="9951" r="15623" b="9951"/>
              </a:stretch>
            </a:blipFill>
            <a:ln w="12700" cap="flat" cmpd="sng" algn="ctr">
              <a:solidFill>
                <a:srgbClr val="00B0F0">
                  <a:hueOff val="0"/>
                  <a:satOff val="0"/>
                  <a:lumOff val="0"/>
                  <a:alphaOff val="0"/>
                </a:srgbClr>
              </a:solidFill>
              <a:prstDash val="solid"/>
              <a:miter lim="800000"/>
            </a:ln>
            <a:effectLst/>
          </p:spPr>
        </p:sp>
        <p:grpSp>
          <p:nvGrpSpPr>
            <p:cNvPr id="3" name="组合 57"/>
            <p:cNvGrpSpPr>
              <a:grpSpLocks noChangeAspect="1"/>
            </p:cNvGrpSpPr>
            <p:nvPr/>
          </p:nvGrpSpPr>
          <p:grpSpPr>
            <a:xfrm>
              <a:off x="3347864" y="3212976"/>
              <a:ext cx="593767" cy="509681"/>
              <a:chOff x="6123878" y="11894"/>
              <a:chExt cx="1309015" cy="1123635"/>
            </a:xfrm>
          </p:grpSpPr>
          <p:sp>
            <p:nvSpPr>
              <p:cNvPr id="35" name="六边形 34"/>
              <p:cNvSpPr/>
              <p:nvPr/>
            </p:nvSpPr>
            <p:spPr>
              <a:xfrm>
                <a:off x="6123878" y="11894"/>
                <a:ext cx="1309015" cy="1123635"/>
              </a:xfrm>
              <a:prstGeom prst="hexagon">
                <a:avLst>
                  <a:gd name="adj" fmla="val 25000"/>
                  <a:gd name="vf" fmla="val 115470"/>
                </a:avLst>
              </a:prstGeom>
              <a:solidFill>
                <a:srgbClr val="00B0F0">
                  <a:hueOff val="0"/>
                  <a:satOff val="0"/>
                  <a:lumOff val="0"/>
                  <a:alphaOff val="0"/>
                </a:srgbClr>
              </a:solidFill>
              <a:ln w="12700" cap="flat" cmpd="sng" algn="ctr">
                <a:solidFill>
                  <a:srgbClr val="00B0F0">
                    <a:hueOff val="0"/>
                    <a:satOff val="0"/>
                    <a:lumOff val="0"/>
                    <a:alphaOff val="0"/>
                  </a:srgbClr>
                </a:solidFill>
                <a:prstDash val="solid"/>
                <a:miter lim="800000"/>
              </a:ln>
              <a:effectLst/>
            </p:spPr>
          </p:sp>
          <p:sp>
            <p:nvSpPr>
              <p:cNvPr id="36" name="六边形 5"/>
              <p:cNvSpPr/>
              <p:nvPr/>
            </p:nvSpPr>
            <p:spPr>
              <a:xfrm>
                <a:off x="6326599" y="185906"/>
                <a:ext cx="903573" cy="775611"/>
              </a:xfrm>
              <a:prstGeom prst="rect">
                <a:avLst/>
              </a:prstGeom>
              <a:noFill/>
              <a:ln>
                <a:noFill/>
              </a:ln>
              <a:effectLst/>
            </p:spPr>
            <p:txBody>
              <a:bodyPr spcFirstLastPara="0" vert="horz" wrap="square" lIns="0" tIns="20320" rIns="0" bIns="2032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lang="zh-CN" altLang="en-US" sz="700" dirty="0" smtClean="0">
                    <a:solidFill>
                      <a:sysClr val="window" lastClr="FFFFFF"/>
                    </a:solidFill>
                    <a:latin typeface="微软雅黑"/>
                    <a:ea typeface="微软雅黑"/>
                  </a:rPr>
                  <a:t>程序设计</a:t>
                </a:r>
                <a:endParaRPr kumimoji="0" lang="zh-CN" altLang="en-US" sz="700" b="0" i="0" u="none" strike="noStrike" kern="1200" cap="none" spc="0" normalizeH="0" baseline="0" noProof="0" dirty="0">
                  <a:ln>
                    <a:noFill/>
                  </a:ln>
                  <a:solidFill>
                    <a:sysClr val="window" lastClr="FFFFFF"/>
                  </a:solidFill>
                  <a:effectLst/>
                  <a:uLnTx/>
                  <a:uFillTx/>
                  <a:latin typeface="微软雅黑"/>
                  <a:ea typeface="微软雅黑"/>
                  <a:cs typeface="+mn-cs"/>
                </a:endParaRPr>
              </a:p>
            </p:txBody>
          </p:sp>
        </p:grpSp>
        <p:grpSp>
          <p:nvGrpSpPr>
            <p:cNvPr id="4" name="组合 60"/>
            <p:cNvGrpSpPr>
              <a:grpSpLocks noChangeAspect="1"/>
            </p:cNvGrpSpPr>
            <p:nvPr/>
          </p:nvGrpSpPr>
          <p:grpSpPr>
            <a:xfrm>
              <a:off x="3851920" y="3501008"/>
              <a:ext cx="593767" cy="509681"/>
              <a:chOff x="6123878" y="11894"/>
              <a:chExt cx="1309015" cy="1123635"/>
            </a:xfrm>
          </p:grpSpPr>
          <p:sp>
            <p:nvSpPr>
              <p:cNvPr id="33" name="六边形 32"/>
              <p:cNvSpPr/>
              <p:nvPr/>
            </p:nvSpPr>
            <p:spPr>
              <a:xfrm>
                <a:off x="6123878" y="11894"/>
                <a:ext cx="1309015" cy="1123635"/>
              </a:xfrm>
              <a:prstGeom prst="hexagon">
                <a:avLst>
                  <a:gd name="adj" fmla="val 25000"/>
                  <a:gd name="vf" fmla="val 115470"/>
                </a:avLst>
              </a:prstGeom>
              <a:solidFill>
                <a:srgbClr val="00B0F0">
                  <a:hueOff val="0"/>
                  <a:satOff val="0"/>
                  <a:lumOff val="0"/>
                  <a:alphaOff val="0"/>
                </a:srgbClr>
              </a:solidFill>
              <a:ln w="12700" cap="flat" cmpd="sng" algn="ctr">
                <a:solidFill>
                  <a:srgbClr val="00B0F0">
                    <a:hueOff val="0"/>
                    <a:satOff val="0"/>
                    <a:lumOff val="0"/>
                    <a:alphaOff val="0"/>
                  </a:srgbClr>
                </a:solidFill>
                <a:prstDash val="solid"/>
                <a:miter lim="800000"/>
              </a:ln>
              <a:effectLst/>
            </p:spPr>
          </p:sp>
          <p:sp>
            <p:nvSpPr>
              <p:cNvPr id="34" name="六边形 5"/>
              <p:cNvSpPr/>
              <p:nvPr/>
            </p:nvSpPr>
            <p:spPr>
              <a:xfrm>
                <a:off x="6326599" y="185906"/>
                <a:ext cx="903573" cy="775611"/>
              </a:xfrm>
              <a:prstGeom prst="rect">
                <a:avLst/>
              </a:prstGeom>
              <a:noFill/>
              <a:ln>
                <a:noFill/>
              </a:ln>
              <a:effectLst/>
            </p:spPr>
            <p:txBody>
              <a:bodyPr spcFirstLastPara="0" vert="horz" wrap="square" lIns="0" tIns="20320" rIns="0" bIns="2032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zh-CN" altLang="en-US" sz="700" b="0" i="0" u="none" strike="noStrike" kern="1200" cap="none" spc="0" normalizeH="0" baseline="0" noProof="0" dirty="0" smtClean="0">
                    <a:ln>
                      <a:noFill/>
                    </a:ln>
                    <a:solidFill>
                      <a:sysClr val="window" lastClr="FFFFFF"/>
                    </a:solidFill>
                    <a:effectLst/>
                    <a:uLnTx/>
                    <a:uFillTx/>
                    <a:latin typeface="微软雅黑"/>
                    <a:ea typeface="微软雅黑"/>
                    <a:cs typeface="+mn-cs"/>
                  </a:rPr>
                  <a:t>算法与数据结构</a:t>
                </a:r>
                <a:endParaRPr kumimoji="0" lang="zh-CN" altLang="en-US" sz="700" b="0" i="0" u="none" strike="noStrike" kern="1200" cap="none" spc="0" normalizeH="0" baseline="0" noProof="0" dirty="0">
                  <a:ln>
                    <a:noFill/>
                  </a:ln>
                  <a:solidFill>
                    <a:sysClr val="window" lastClr="FFFFFF"/>
                  </a:solidFill>
                  <a:effectLst/>
                  <a:uLnTx/>
                  <a:uFillTx/>
                  <a:latin typeface="微软雅黑"/>
                  <a:ea typeface="微软雅黑"/>
                  <a:cs typeface="+mn-cs"/>
                </a:endParaRPr>
              </a:p>
            </p:txBody>
          </p:sp>
        </p:grpSp>
        <p:grpSp>
          <p:nvGrpSpPr>
            <p:cNvPr id="5" name="组合 63"/>
            <p:cNvGrpSpPr>
              <a:grpSpLocks noChangeAspect="1"/>
            </p:cNvGrpSpPr>
            <p:nvPr/>
          </p:nvGrpSpPr>
          <p:grpSpPr>
            <a:xfrm>
              <a:off x="3851920" y="4071447"/>
              <a:ext cx="593767" cy="509681"/>
              <a:chOff x="6123878" y="11894"/>
              <a:chExt cx="1309015" cy="1123635"/>
            </a:xfrm>
          </p:grpSpPr>
          <p:sp>
            <p:nvSpPr>
              <p:cNvPr id="31" name="六边形 30"/>
              <p:cNvSpPr/>
              <p:nvPr/>
            </p:nvSpPr>
            <p:spPr>
              <a:xfrm>
                <a:off x="6123878" y="11894"/>
                <a:ext cx="1309015" cy="1123635"/>
              </a:xfrm>
              <a:prstGeom prst="hexagon">
                <a:avLst>
                  <a:gd name="adj" fmla="val 25000"/>
                  <a:gd name="vf" fmla="val 115470"/>
                </a:avLst>
              </a:prstGeom>
              <a:solidFill>
                <a:srgbClr val="00B0F0">
                  <a:hueOff val="0"/>
                  <a:satOff val="0"/>
                  <a:lumOff val="0"/>
                  <a:alphaOff val="0"/>
                </a:srgbClr>
              </a:solidFill>
              <a:ln w="12700" cap="flat" cmpd="sng" algn="ctr">
                <a:solidFill>
                  <a:srgbClr val="00B0F0">
                    <a:hueOff val="0"/>
                    <a:satOff val="0"/>
                    <a:lumOff val="0"/>
                    <a:alphaOff val="0"/>
                  </a:srgbClr>
                </a:solidFill>
                <a:prstDash val="solid"/>
                <a:miter lim="800000"/>
              </a:ln>
              <a:effectLst/>
            </p:spPr>
          </p:sp>
          <p:sp>
            <p:nvSpPr>
              <p:cNvPr id="32" name="六边形 5"/>
              <p:cNvSpPr/>
              <p:nvPr/>
            </p:nvSpPr>
            <p:spPr>
              <a:xfrm>
                <a:off x="6326599" y="185906"/>
                <a:ext cx="903573" cy="775611"/>
              </a:xfrm>
              <a:prstGeom prst="rect">
                <a:avLst/>
              </a:prstGeom>
              <a:noFill/>
              <a:ln>
                <a:noFill/>
              </a:ln>
              <a:effectLst/>
            </p:spPr>
            <p:txBody>
              <a:bodyPr spcFirstLastPara="0" vert="horz" wrap="square" lIns="0" tIns="20320" rIns="0" bIns="2032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lang="zh-CN" altLang="en-US" sz="700" noProof="0" dirty="0" smtClean="0">
                    <a:solidFill>
                      <a:sysClr val="window" lastClr="FFFFFF"/>
                    </a:solidFill>
                    <a:latin typeface="微软雅黑"/>
                    <a:ea typeface="微软雅黑"/>
                  </a:rPr>
                  <a:t>数据库实验</a:t>
                </a:r>
                <a:endParaRPr kumimoji="0" lang="zh-CN" altLang="en-US" sz="700" b="0" i="0" u="none" strike="noStrike" kern="1200" cap="none" spc="0" normalizeH="0" baseline="0" noProof="0" dirty="0">
                  <a:ln>
                    <a:noFill/>
                  </a:ln>
                  <a:solidFill>
                    <a:sysClr val="window" lastClr="FFFFFF"/>
                  </a:solidFill>
                  <a:effectLst/>
                  <a:uLnTx/>
                  <a:uFillTx/>
                  <a:latin typeface="微软雅黑"/>
                  <a:ea typeface="微软雅黑"/>
                  <a:cs typeface="+mn-cs"/>
                </a:endParaRPr>
              </a:p>
            </p:txBody>
          </p:sp>
        </p:grpSp>
        <p:grpSp>
          <p:nvGrpSpPr>
            <p:cNvPr id="7" name="组合 66"/>
            <p:cNvGrpSpPr>
              <a:grpSpLocks noChangeAspect="1"/>
            </p:cNvGrpSpPr>
            <p:nvPr/>
          </p:nvGrpSpPr>
          <p:grpSpPr>
            <a:xfrm>
              <a:off x="3347864" y="4359479"/>
              <a:ext cx="593767" cy="509681"/>
              <a:chOff x="6123878" y="11894"/>
              <a:chExt cx="1309015" cy="1123635"/>
            </a:xfrm>
          </p:grpSpPr>
          <p:sp>
            <p:nvSpPr>
              <p:cNvPr id="29" name="六边形 28"/>
              <p:cNvSpPr/>
              <p:nvPr/>
            </p:nvSpPr>
            <p:spPr>
              <a:xfrm>
                <a:off x="6123878" y="11894"/>
                <a:ext cx="1309015" cy="1123635"/>
              </a:xfrm>
              <a:prstGeom prst="hexagon">
                <a:avLst>
                  <a:gd name="adj" fmla="val 25000"/>
                  <a:gd name="vf" fmla="val 115470"/>
                </a:avLst>
              </a:prstGeom>
              <a:solidFill>
                <a:srgbClr val="00B0F0">
                  <a:hueOff val="0"/>
                  <a:satOff val="0"/>
                  <a:lumOff val="0"/>
                  <a:alphaOff val="0"/>
                </a:srgbClr>
              </a:solidFill>
              <a:ln w="12700" cap="flat" cmpd="sng" algn="ctr">
                <a:solidFill>
                  <a:srgbClr val="00B0F0">
                    <a:hueOff val="0"/>
                    <a:satOff val="0"/>
                    <a:lumOff val="0"/>
                    <a:alphaOff val="0"/>
                  </a:srgbClr>
                </a:solidFill>
                <a:prstDash val="solid"/>
                <a:miter lim="800000"/>
              </a:ln>
              <a:effectLst/>
            </p:spPr>
          </p:sp>
          <p:sp>
            <p:nvSpPr>
              <p:cNvPr id="30" name="六边形 5"/>
              <p:cNvSpPr/>
              <p:nvPr/>
            </p:nvSpPr>
            <p:spPr>
              <a:xfrm>
                <a:off x="6326599" y="185906"/>
                <a:ext cx="903573" cy="775611"/>
              </a:xfrm>
              <a:prstGeom prst="rect">
                <a:avLst/>
              </a:prstGeom>
              <a:noFill/>
              <a:ln>
                <a:noFill/>
              </a:ln>
              <a:effectLst/>
            </p:spPr>
            <p:txBody>
              <a:bodyPr spcFirstLastPara="0" vert="horz" wrap="square" lIns="0" tIns="20320" rIns="0" bIns="2032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zh-CN" altLang="en-US" sz="700" b="0" i="0" u="none" strike="noStrike" kern="1200" cap="none" spc="0" normalizeH="0" baseline="0" noProof="0" dirty="0" smtClean="0">
                    <a:ln>
                      <a:noFill/>
                    </a:ln>
                    <a:solidFill>
                      <a:sysClr val="window" lastClr="FFFFFF"/>
                    </a:solidFill>
                    <a:effectLst/>
                    <a:uLnTx/>
                    <a:uFillTx/>
                    <a:latin typeface="微软雅黑"/>
                    <a:ea typeface="微软雅黑"/>
                    <a:cs typeface="+mn-cs"/>
                  </a:rPr>
                  <a:t>软件工程</a:t>
                </a:r>
                <a:endParaRPr kumimoji="0" lang="zh-CN" altLang="en-US" sz="700" b="0" i="0" u="none" strike="noStrike" kern="1200" cap="none" spc="0" normalizeH="0" baseline="0" noProof="0" dirty="0">
                  <a:ln>
                    <a:noFill/>
                  </a:ln>
                  <a:solidFill>
                    <a:sysClr val="window" lastClr="FFFFFF"/>
                  </a:solidFill>
                  <a:effectLst/>
                  <a:uLnTx/>
                  <a:uFillTx/>
                  <a:latin typeface="微软雅黑"/>
                  <a:ea typeface="微软雅黑"/>
                  <a:cs typeface="+mn-cs"/>
                </a:endParaRPr>
              </a:p>
            </p:txBody>
          </p:sp>
        </p:grpSp>
        <p:grpSp>
          <p:nvGrpSpPr>
            <p:cNvPr id="8" name="组合 69"/>
            <p:cNvGrpSpPr>
              <a:grpSpLocks noChangeAspect="1"/>
            </p:cNvGrpSpPr>
            <p:nvPr/>
          </p:nvGrpSpPr>
          <p:grpSpPr>
            <a:xfrm>
              <a:off x="2826105" y="4071447"/>
              <a:ext cx="593767" cy="509681"/>
              <a:chOff x="6123878" y="11894"/>
              <a:chExt cx="1309015" cy="1123635"/>
            </a:xfrm>
          </p:grpSpPr>
          <p:sp>
            <p:nvSpPr>
              <p:cNvPr id="27" name="六边形 26"/>
              <p:cNvSpPr/>
              <p:nvPr/>
            </p:nvSpPr>
            <p:spPr>
              <a:xfrm>
                <a:off x="6123878" y="11894"/>
                <a:ext cx="1309015" cy="1123635"/>
              </a:xfrm>
              <a:prstGeom prst="hexagon">
                <a:avLst>
                  <a:gd name="adj" fmla="val 25000"/>
                  <a:gd name="vf" fmla="val 115470"/>
                </a:avLst>
              </a:prstGeom>
              <a:solidFill>
                <a:srgbClr val="00B0F0">
                  <a:hueOff val="0"/>
                  <a:satOff val="0"/>
                  <a:lumOff val="0"/>
                  <a:alphaOff val="0"/>
                </a:srgbClr>
              </a:solidFill>
              <a:ln w="12700" cap="flat" cmpd="sng" algn="ctr">
                <a:solidFill>
                  <a:srgbClr val="00B0F0">
                    <a:hueOff val="0"/>
                    <a:satOff val="0"/>
                    <a:lumOff val="0"/>
                    <a:alphaOff val="0"/>
                  </a:srgbClr>
                </a:solidFill>
                <a:prstDash val="solid"/>
                <a:miter lim="800000"/>
              </a:ln>
              <a:effectLst/>
            </p:spPr>
          </p:sp>
          <p:sp>
            <p:nvSpPr>
              <p:cNvPr id="28" name="六边形 5"/>
              <p:cNvSpPr/>
              <p:nvPr/>
            </p:nvSpPr>
            <p:spPr>
              <a:xfrm>
                <a:off x="6326599" y="185906"/>
                <a:ext cx="903573" cy="775611"/>
              </a:xfrm>
              <a:prstGeom prst="rect">
                <a:avLst/>
              </a:prstGeom>
              <a:noFill/>
              <a:ln>
                <a:noFill/>
              </a:ln>
              <a:effectLst/>
            </p:spPr>
            <p:txBody>
              <a:bodyPr spcFirstLastPara="0" vert="horz" wrap="square" lIns="0" tIns="20320" rIns="0" bIns="2032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zh-CN" altLang="en-US" sz="700" b="0" i="0" u="none" strike="noStrike" kern="1200" cap="none" spc="0" normalizeH="0" baseline="0" noProof="0" dirty="0" smtClean="0">
                    <a:ln>
                      <a:noFill/>
                    </a:ln>
                    <a:solidFill>
                      <a:sysClr val="window" lastClr="FFFFFF"/>
                    </a:solidFill>
                    <a:effectLst/>
                    <a:uLnTx/>
                    <a:uFillTx/>
                    <a:latin typeface="微软雅黑"/>
                    <a:ea typeface="微软雅黑"/>
                    <a:cs typeface="+mn-cs"/>
                  </a:rPr>
                  <a:t>人工智能实验</a:t>
                </a:r>
                <a:endParaRPr kumimoji="0" lang="zh-CN" altLang="en-US" sz="700" b="0" i="0" u="none" strike="noStrike" kern="1200" cap="none" spc="0" normalizeH="0" baseline="0" noProof="0" dirty="0">
                  <a:ln>
                    <a:noFill/>
                  </a:ln>
                  <a:solidFill>
                    <a:sysClr val="window" lastClr="FFFFFF"/>
                  </a:solidFill>
                  <a:effectLst/>
                  <a:uLnTx/>
                  <a:uFillTx/>
                  <a:latin typeface="微软雅黑"/>
                  <a:ea typeface="微软雅黑"/>
                  <a:cs typeface="+mn-cs"/>
                </a:endParaRPr>
              </a:p>
            </p:txBody>
          </p:sp>
        </p:grpSp>
        <p:grpSp>
          <p:nvGrpSpPr>
            <p:cNvPr id="10" name="组合 72"/>
            <p:cNvGrpSpPr>
              <a:grpSpLocks noChangeAspect="1"/>
            </p:cNvGrpSpPr>
            <p:nvPr/>
          </p:nvGrpSpPr>
          <p:grpSpPr>
            <a:xfrm>
              <a:off x="2826105" y="3501008"/>
              <a:ext cx="593767" cy="509681"/>
              <a:chOff x="6123878" y="11894"/>
              <a:chExt cx="1309015" cy="1123635"/>
            </a:xfrm>
          </p:grpSpPr>
          <p:sp>
            <p:nvSpPr>
              <p:cNvPr id="25" name="六边形 24"/>
              <p:cNvSpPr/>
              <p:nvPr/>
            </p:nvSpPr>
            <p:spPr>
              <a:xfrm>
                <a:off x="6123878" y="11894"/>
                <a:ext cx="1309015" cy="1123635"/>
              </a:xfrm>
              <a:prstGeom prst="hexagon">
                <a:avLst>
                  <a:gd name="adj" fmla="val 25000"/>
                  <a:gd name="vf" fmla="val 115470"/>
                </a:avLst>
              </a:prstGeom>
              <a:solidFill>
                <a:srgbClr val="00B0F0">
                  <a:hueOff val="0"/>
                  <a:satOff val="0"/>
                  <a:lumOff val="0"/>
                  <a:alphaOff val="0"/>
                </a:srgbClr>
              </a:solidFill>
              <a:ln w="12700" cap="flat" cmpd="sng" algn="ctr">
                <a:solidFill>
                  <a:srgbClr val="00B0F0">
                    <a:hueOff val="0"/>
                    <a:satOff val="0"/>
                    <a:lumOff val="0"/>
                    <a:alphaOff val="0"/>
                  </a:srgbClr>
                </a:solidFill>
                <a:prstDash val="solid"/>
                <a:miter lim="800000"/>
              </a:ln>
              <a:effectLst/>
            </p:spPr>
          </p:sp>
          <p:sp>
            <p:nvSpPr>
              <p:cNvPr id="26" name="六边形 5"/>
              <p:cNvSpPr/>
              <p:nvPr/>
            </p:nvSpPr>
            <p:spPr>
              <a:xfrm>
                <a:off x="6326599" y="185906"/>
                <a:ext cx="903573" cy="775611"/>
              </a:xfrm>
              <a:prstGeom prst="rect">
                <a:avLst/>
              </a:prstGeom>
              <a:noFill/>
              <a:ln>
                <a:noFill/>
              </a:ln>
              <a:effectLst/>
            </p:spPr>
            <p:txBody>
              <a:bodyPr spcFirstLastPara="0" vert="horz" wrap="square" lIns="0" tIns="20320" rIns="0" bIns="2032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zh-CN" altLang="en-US" sz="700" b="0" i="0" u="none" strike="noStrike" kern="1200" cap="none" spc="0" normalizeH="0" baseline="0" noProof="0" dirty="0" smtClean="0">
                    <a:ln>
                      <a:noFill/>
                    </a:ln>
                    <a:solidFill>
                      <a:sysClr val="window" lastClr="FFFFFF"/>
                    </a:solidFill>
                    <a:effectLst/>
                    <a:uLnTx/>
                    <a:uFillTx/>
                    <a:latin typeface="微软雅黑"/>
                    <a:ea typeface="微软雅黑"/>
                    <a:cs typeface="+mn-cs"/>
                  </a:rPr>
                  <a:t>操作系统</a:t>
                </a:r>
                <a:endParaRPr kumimoji="0" lang="zh-CN" altLang="en-US" sz="700" b="0" i="0" u="none" strike="noStrike" kern="1200" cap="none" spc="0" normalizeH="0" baseline="0" noProof="0" dirty="0">
                  <a:ln>
                    <a:noFill/>
                  </a:ln>
                  <a:solidFill>
                    <a:sysClr val="window" lastClr="FFFFFF"/>
                  </a:solidFill>
                  <a:effectLst/>
                  <a:uLnTx/>
                  <a:uFillTx/>
                  <a:latin typeface="微软雅黑"/>
                  <a:ea typeface="微软雅黑"/>
                  <a:cs typeface="+mn-cs"/>
                </a:endParaRPr>
              </a:p>
            </p:txBody>
          </p:sp>
        </p:grpSp>
        <p:grpSp>
          <p:nvGrpSpPr>
            <p:cNvPr id="12" name="组合 75"/>
            <p:cNvGrpSpPr>
              <a:grpSpLocks noChangeAspect="1"/>
            </p:cNvGrpSpPr>
            <p:nvPr/>
          </p:nvGrpSpPr>
          <p:grpSpPr>
            <a:xfrm>
              <a:off x="2322049" y="3783415"/>
              <a:ext cx="593767" cy="509681"/>
              <a:chOff x="6123878" y="11894"/>
              <a:chExt cx="1309015" cy="1123635"/>
            </a:xfrm>
          </p:grpSpPr>
          <p:sp>
            <p:nvSpPr>
              <p:cNvPr id="22" name="六边形 21"/>
              <p:cNvSpPr/>
              <p:nvPr/>
            </p:nvSpPr>
            <p:spPr>
              <a:xfrm>
                <a:off x="6123878" y="11894"/>
                <a:ext cx="1309015" cy="1123635"/>
              </a:xfrm>
              <a:prstGeom prst="hexagon">
                <a:avLst>
                  <a:gd name="adj" fmla="val 25000"/>
                  <a:gd name="vf" fmla="val 115470"/>
                </a:avLst>
              </a:prstGeom>
              <a:solidFill>
                <a:srgbClr val="00B0F0">
                  <a:hueOff val="0"/>
                  <a:satOff val="0"/>
                  <a:lumOff val="0"/>
                  <a:alphaOff val="0"/>
                </a:srgbClr>
              </a:solidFill>
              <a:ln w="12700" cap="flat" cmpd="sng" algn="ctr">
                <a:solidFill>
                  <a:srgbClr val="00B0F0">
                    <a:hueOff val="0"/>
                    <a:satOff val="0"/>
                    <a:lumOff val="0"/>
                    <a:alphaOff val="0"/>
                  </a:srgbClr>
                </a:solidFill>
                <a:prstDash val="solid"/>
                <a:miter lim="800000"/>
              </a:ln>
              <a:effectLst/>
            </p:spPr>
          </p:sp>
          <p:sp>
            <p:nvSpPr>
              <p:cNvPr id="24" name="六边形 5"/>
              <p:cNvSpPr/>
              <p:nvPr/>
            </p:nvSpPr>
            <p:spPr>
              <a:xfrm>
                <a:off x="6326599" y="185906"/>
                <a:ext cx="903573" cy="775611"/>
              </a:xfrm>
              <a:prstGeom prst="rect">
                <a:avLst/>
              </a:prstGeom>
              <a:noFill/>
              <a:ln>
                <a:noFill/>
              </a:ln>
              <a:effectLst/>
            </p:spPr>
            <p:txBody>
              <a:bodyPr spcFirstLastPara="0" vert="horz" wrap="square" lIns="0" tIns="20320" rIns="0" bIns="2032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zh-CN" altLang="en-US" sz="700" b="0" i="0" u="none" strike="noStrike" kern="1200" cap="none" spc="0" normalizeH="0" baseline="0" noProof="0" dirty="0" smtClean="0">
                    <a:ln>
                      <a:noFill/>
                    </a:ln>
                    <a:solidFill>
                      <a:sysClr val="window" lastClr="FFFFFF"/>
                    </a:solidFill>
                    <a:effectLst/>
                    <a:uLnTx/>
                    <a:uFillTx/>
                    <a:latin typeface="微软雅黑"/>
                    <a:ea typeface="微软雅黑"/>
                    <a:cs typeface="+mn-cs"/>
                  </a:rPr>
                  <a:t>大数据实验</a:t>
                </a:r>
                <a:endParaRPr kumimoji="0" lang="zh-CN" altLang="en-US" sz="700" b="0" i="0" u="none" strike="noStrike" kern="1200" cap="none" spc="0" normalizeH="0" baseline="0" noProof="0" dirty="0">
                  <a:ln>
                    <a:noFill/>
                  </a:ln>
                  <a:solidFill>
                    <a:sysClr val="window" lastClr="FFFFFF"/>
                  </a:solidFill>
                  <a:effectLst/>
                  <a:uLnTx/>
                  <a:uFillTx/>
                  <a:latin typeface="微软雅黑"/>
                  <a:ea typeface="微软雅黑"/>
                  <a:cs typeface="+mn-cs"/>
                </a:endParaRPr>
              </a:p>
            </p:txBody>
          </p:sp>
        </p:grpSp>
        <p:grpSp>
          <p:nvGrpSpPr>
            <p:cNvPr id="13" name="组合 78"/>
            <p:cNvGrpSpPr>
              <a:grpSpLocks noChangeAspect="1"/>
            </p:cNvGrpSpPr>
            <p:nvPr/>
          </p:nvGrpSpPr>
          <p:grpSpPr>
            <a:xfrm>
              <a:off x="4355976" y="3789040"/>
              <a:ext cx="593767" cy="509681"/>
              <a:chOff x="6123878" y="11894"/>
              <a:chExt cx="1309015" cy="1123635"/>
            </a:xfrm>
          </p:grpSpPr>
          <p:sp>
            <p:nvSpPr>
              <p:cNvPr id="20" name="六边形 19"/>
              <p:cNvSpPr/>
              <p:nvPr/>
            </p:nvSpPr>
            <p:spPr>
              <a:xfrm>
                <a:off x="6123878" y="11894"/>
                <a:ext cx="1309015" cy="1123635"/>
              </a:xfrm>
              <a:prstGeom prst="hexagon">
                <a:avLst>
                  <a:gd name="adj" fmla="val 25000"/>
                  <a:gd name="vf" fmla="val 115470"/>
                </a:avLst>
              </a:prstGeom>
              <a:solidFill>
                <a:srgbClr val="00B0F0">
                  <a:hueOff val="0"/>
                  <a:satOff val="0"/>
                  <a:lumOff val="0"/>
                  <a:alphaOff val="0"/>
                </a:srgbClr>
              </a:solidFill>
              <a:ln w="12700" cap="flat" cmpd="sng" algn="ctr">
                <a:solidFill>
                  <a:srgbClr val="00B0F0">
                    <a:hueOff val="0"/>
                    <a:satOff val="0"/>
                    <a:lumOff val="0"/>
                    <a:alphaOff val="0"/>
                  </a:srgbClr>
                </a:solidFill>
                <a:prstDash val="solid"/>
                <a:miter lim="800000"/>
              </a:ln>
              <a:effectLst/>
            </p:spPr>
          </p:sp>
          <p:sp>
            <p:nvSpPr>
              <p:cNvPr id="21" name="六边形 5"/>
              <p:cNvSpPr/>
              <p:nvPr/>
            </p:nvSpPr>
            <p:spPr>
              <a:xfrm>
                <a:off x="6326599" y="185906"/>
                <a:ext cx="903573" cy="775611"/>
              </a:xfrm>
              <a:prstGeom prst="rect">
                <a:avLst/>
              </a:prstGeom>
              <a:noFill/>
              <a:ln>
                <a:noFill/>
              </a:ln>
              <a:effectLst/>
            </p:spPr>
            <p:txBody>
              <a:bodyPr spcFirstLastPara="0" vert="horz" wrap="square" lIns="0" tIns="20320" rIns="0" bIns="2032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lang="en-US" altLang="zh-CN" sz="700" noProof="0" dirty="0" smtClean="0">
                    <a:solidFill>
                      <a:sysClr val="window" lastClr="FFFFFF"/>
                    </a:solidFill>
                    <a:latin typeface="微软雅黑"/>
                    <a:ea typeface="微软雅黑"/>
                  </a:rPr>
                  <a:t>Python</a:t>
                </a:r>
                <a:r>
                  <a:rPr lang="zh-CN" altLang="en-US" sz="700" noProof="0" dirty="0" smtClean="0">
                    <a:solidFill>
                      <a:sysClr val="window" lastClr="FFFFFF"/>
                    </a:solidFill>
                    <a:latin typeface="微软雅黑"/>
                    <a:ea typeface="微软雅黑"/>
                  </a:rPr>
                  <a:t>实训</a:t>
                </a:r>
                <a:endParaRPr kumimoji="0" lang="zh-CN" altLang="en-US" sz="700" b="0" i="0" u="none" strike="noStrike" kern="1200" cap="none" spc="0" normalizeH="0" baseline="0" noProof="0" dirty="0">
                  <a:ln>
                    <a:noFill/>
                  </a:ln>
                  <a:solidFill>
                    <a:sysClr val="window" lastClr="FFFFFF"/>
                  </a:solidFill>
                  <a:effectLst/>
                  <a:uLnTx/>
                  <a:uFillTx/>
                  <a:latin typeface="微软雅黑"/>
                  <a:ea typeface="微软雅黑"/>
                  <a:cs typeface="+mn-cs"/>
                </a:endParaRPr>
              </a:p>
            </p:txBody>
          </p:sp>
        </p:grpSp>
      </p:grpSp>
      <p:graphicFrame>
        <p:nvGraphicFramePr>
          <p:cNvPr id="37" name="表格 36"/>
          <p:cNvGraphicFramePr>
            <a:graphicFrameLocks noGrp="1"/>
          </p:cNvGraphicFramePr>
          <p:nvPr/>
        </p:nvGraphicFramePr>
        <p:xfrm>
          <a:off x="256969" y="1514640"/>
          <a:ext cx="4876800" cy="2931160"/>
        </p:xfrm>
        <a:graphic>
          <a:graphicData uri="http://schemas.openxmlformats.org/drawingml/2006/table">
            <a:tbl>
              <a:tblPr firstRow="1" bandRow="1">
                <a:tableStyleId>{7DF18680-E054-41AD-8BC1-D1AEF772440D}</a:tableStyleId>
              </a:tblPr>
              <a:tblGrid>
                <a:gridCol w="1152381"/>
                <a:gridCol w="1484852"/>
                <a:gridCol w="2239567"/>
              </a:tblGrid>
              <a:tr h="370840">
                <a:tc>
                  <a:txBody>
                    <a:bodyPr/>
                    <a:lstStyle/>
                    <a:p>
                      <a:endParaRPr lang="zh-CN" altLang="en-US" dirty="0">
                        <a:latin typeface="微软雅黑" pitchFamily="34" charset="-122"/>
                        <a:ea typeface="微软雅黑" pitchFamily="34" charset="-122"/>
                      </a:endParaRPr>
                    </a:p>
                  </a:txBody>
                  <a:tcPr anchor="ctr"/>
                </a:tc>
                <a:tc>
                  <a:txBody>
                    <a:bodyPr/>
                    <a:lstStyle/>
                    <a:p>
                      <a:r>
                        <a:rPr lang="en-US" altLang="zh-CN" dirty="0" smtClean="0"/>
                        <a:t>CG</a:t>
                      </a:r>
                      <a:r>
                        <a:rPr lang="zh-CN" altLang="en-US" dirty="0" smtClean="0"/>
                        <a:t>人工智能</a:t>
                      </a:r>
                      <a:endParaRPr lang="zh-CN" altLang="en-US" dirty="0">
                        <a:latin typeface="微软雅黑" pitchFamily="34" charset="-122"/>
                        <a:ea typeface="微软雅黑" pitchFamily="34" charset="-122"/>
                      </a:endParaRPr>
                    </a:p>
                  </a:txBody>
                  <a:tcPr anchor="ctr"/>
                </a:tc>
                <a:tc>
                  <a:txBody>
                    <a:bodyPr/>
                    <a:lstStyle/>
                    <a:p>
                      <a:r>
                        <a:rPr lang="zh-CN" altLang="en-US" dirty="0" smtClean="0"/>
                        <a:t>其它</a:t>
                      </a:r>
                      <a:endParaRPr lang="zh-CN" altLang="en-US" dirty="0">
                        <a:latin typeface="微软雅黑" pitchFamily="34" charset="-122"/>
                        <a:ea typeface="微软雅黑" pitchFamily="34" charset="-122"/>
                      </a:endParaRPr>
                    </a:p>
                  </a:txBody>
                  <a:tcPr anchor="ctr"/>
                </a:tc>
              </a:tr>
              <a:tr h="370840">
                <a:tc>
                  <a:txBody>
                    <a:bodyPr/>
                    <a:lstStyle/>
                    <a:p>
                      <a:r>
                        <a:rPr lang="zh-CN" altLang="en-US" dirty="0" smtClean="0">
                          <a:latin typeface="微软雅黑" pitchFamily="34" charset="-122"/>
                          <a:ea typeface="微软雅黑" pitchFamily="34" charset="-122"/>
                        </a:rPr>
                        <a:t>软件平台与硬件松耦合</a:t>
                      </a:r>
                      <a:endParaRPr lang="zh-CN" altLang="en-US" dirty="0">
                        <a:latin typeface="微软雅黑" pitchFamily="34" charset="-122"/>
                        <a:ea typeface="微软雅黑" pitchFamily="34" charset="-122"/>
                      </a:endParaRPr>
                    </a:p>
                  </a:txBody>
                  <a:tcPr anchor="ctr"/>
                </a:tc>
                <a:tc>
                  <a:txBody>
                    <a:bodyPr/>
                    <a:lstStyle/>
                    <a:p>
                      <a:r>
                        <a:rPr lang="zh-CN" altLang="en-US" dirty="0" smtClean="0">
                          <a:latin typeface="微软雅黑" pitchFamily="34" charset="-122"/>
                          <a:ea typeface="微软雅黑" pitchFamily="34" charset="-122"/>
                        </a:rPr>
                        <a:t>✔</a:t>
                      </a:r>
                      <a:endParaRPr lang="en-US" altLang="zh-CN" dirty="0" smtClean="0">
                        <a:latin typeface="微软雅黑" pitchFamily="34" charset="-122"/>
                        <a:ea typeface="微软雅黑" pitchFamily="34" charset="-122"/>
                      </a:endParaRPr>
                    </a:p>
                    <a:p>
                      <a:r>
                        <a:rPr lang="zh-CN" altLang="en-US" sz="1000" dirty="0" smtClean="0">
                          <a:latin typeface="微软雅黑" pitchFamily="34" charset="-122"/>
                          <a:ea typeface="微软雅黑" pitchFamily="34" charset="-122"/>
                        </a:rPr>
                        <a:t>独立建设、独立维护升级换代</a:t>
                      </a:r>
                      <a:endParaRPr lang="zh-CN" altLang="en-US" sz="1000" dirty="0">
                        <a:latin typeface="微软雅黑" pitchFamily="34" charset="-122"/>
                        <a:ea typeface="微软雅黑" pitchFamily="34" charset="-122"/>
                      </a:endParaRPr>
                    </a:p>
                  </a:txBody>
                  <a:tcPr anchor="ctr"/>
                </a:tc>
                <a:tc>
                  <a:txBody>
                    <a:bodyPr/>
                    <a:lstStyle/>
                    <a:p>
                      <a:r>
                        <a:rPr lang="zh-CN" altLang="en-US" dirty="0" smtClean="0">
                          <a:latin typeface="微软雅黑" pitchFamily="34" charset="-122"/>
                          <a:ea typeface="微软雅黑" pitchFamily="34" charset="-122"/>
                        </a:rPr>
                        <a:t>✘</a:t>
                      </a:r>
                      <a:endParaRPr lang="en-US" altLang="zh-CN" dirty="0" smtClean="0">
                        <a:latin typeface="微软雅黑" pitchFamily="34" charset="-122"/>
                        <a:ea typeface="微软雅黑" pitchFamily="34" charset="-122"/>
                      </a:endParaRPr>
                    </a:p>
                    <a:p>
                      <a:r>
                        <a:rPr lang="zh-CN" altLang="en-US" sz="1000" dirty="0" smtClean="0">
                          <a:latin typeface="微软雅黑" pitchFamily="34" charset="-122"/>
                          <a:ea typeface="微软雅黑" pitchFamily="34" charset="-122"/>
                        </a:rPr>
                        <a:t>一体机模式，与服务器和虚拟化软件紧耦合</a:t>
                      </a:r>
                      <a:endParaRPr lang="zh-CN" altLang="en-US" sz="1000" dirty="0">
                        <a:latin typeface="微软雅黑" pitchFamily="34" charset="-122"/>
                        <a:ea typeface="微软雅黑" pitchFamily="34" charset="-122"/>
                      </a:endParaRPr>
                    </a:p>
                  </a:txBody>
                  <a:tcPr anchor="ctr"/>
                </a:tc>
              </a:tr>
              <a:tr h="370840">
                <a:tc>
                  <a:txBody>
                    <a:bodyPr/>
                    <a:lstStyle/>
                    <a:p>
                      <a:r>
                        <a:rPr lang="zh-CN" altLang="en-US" dirty="0" smtClean="0">
                          <a:latin typeface="微软雅黑" pitchFamily="34" charset="-122"/>
                          <a:ea typeface="微软雅黑" pitchFamily="34" charset="-122"/>
                        </a:rPr>
                        <a:t>对专业支撑的全面性</a:t>
                      </a:r>
                      <a:endParaRPr lang="zh-CN" altLang="en-US" dirty="0">
                        <a:latin typeface="微软雅黑" pitchFamily="34" charset="-122"/>
                        <a:ea typeface="微软雅黑" pitchFamily="34" charset="-122"/>
                      </a:endParaRP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zh-CN" altLang="en-US" sz="1350" kern="1200" dirty="0" smtClean="0">
                          <a:solidFill>
                            <a:schemeClr val="dk1"/>
                          </a:solidFill>
                          <a:latin typeface="微软雅黑" pitchFamily="34" charset="-122"/>
                          <a:ea typeface="微软雅黑" pitchFamily="34" charset="-122"/>
                          <a:cs typeface="+mn-cs"/>
                        </a:rPr>
                        <a:t>✔</a:t>
                      </a:r>
                      <a:endParaRPr lang="en-US" altLang="zh-CN" sz="1350" kern="1200" dirty="0" smtClean="0">
                        <a:solidFill>
                          <a:schemeClr val="dk1"/>
                        </a:solidFill>
                        <a:latin typeface="微软雅黑" pitchFamily="34" charset="-122"/>
                        <a:ea typeface="微软雅黑" pitchFamily="34" charset="-122"/>
                        <a:cs typeface="+mn-cs"/>
                      </a:endParaRPr>
                    </a:p>
                    <a:p>
                      <a:pPr marL="0" marR="0" indent="0" algn="l" defTabSz="685800" rtl="0" eaLnBrk="1" fontAlgn="auto" latinLnBrk="0" hangingPunct="1">
                        <a:lnSpc>
                          <a:spcPct val="100000"/>
                        </a:lnSpc>
                        <a:spcBef>
                          <a:spcPts val="0"/>
                        </a:spcBef>
                        <a:spcAft>
                          <a:spcPts val="0"/>
                        </a:spcAft>
                        <a:buClrTx/>
                        <a:buSzTx/>
                        <a:buFontTx/>
                        <a:buNone/>
                        <a:tabLst/>
                        <a:defRPr/>
                      </a:pPr>
                      <a:r>
                        <a:rPr lang="zh-CN" altLang="en-US" sz="1000" kern="1200" dirty="0" smtClean="0">
                          <a:solidFill>
                            <a:schemeClr val="dk1"/>
                          </a:solidFill>
                          <a:latin typeface="微软雅黑" pitchFamily="34" charset="-122"/>
                          <a:ea typeface="微软雅黑" pitchFamily="34" charset="-122"/>
                          <a:cs typeface="+mn-cs"/>
                        </a:rPr>
                        <a:t>支撑人工智能课程体系内的所有教学与实验</a:t>
                      </a: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zh-CN" altLang="en-US" sz="1350" kern="1200" dirty="0" smtClean="0">
                          <a:solidFill>
                            <a:schemeClr val="dk1"/>
                          </a:solidFill>
                          <a:latin typeface="微软雅黑" pitchFamily="34" charset="-122"/>
                          <a:ea typeface="微软雅黑" pitchFamily="34" charset="-122"/>
                          <a:cs typeface="+mn-cs"/>
                        </a:rPr>
                        <a:t>✘</a:t>
                      </a:r>
                      <a:endParaRPr lang="en-US" altLang="zh-CN" sz="1350" kern="1200" dirty="0" smtClean="0">
                        <a:solidFill>
                          <a:schemeClr val="dk1"/>
                        </a:solidFill>
                        <a:latin typeface="微软雅黑" pitchFamily="34" charset="-122"/>
                        <a:ea typeface="微软雅黑" pitchFamily="34" charset="-122"/>
                        <a:cs typeface="+mn-cs"/>
                      </a:endParaRPr>
                    </a:p>
                    <a:p>
                      <a:pPr marL="0" marR="0" indent="0" algn="l" defTabSz="685800" rtl="0" eaLnBrk="1" fontAlgn="auto" latinLnBrk="0" hangingPunct="1">
                        <a:lnSpc>
                          <a:spcPct val="100000"/>
                        </a:lnSpc>
                        <a:spcBef>
                          <a:spcPts val="0"/>
                        </a:spcBef>
                        <a:spcAft>
                          <a:spcPts val="0"/>
                        </a:spcAft>
                        <a:buClrTx/>
                        <a:buSzTx/>
                        <a:buFontTx/>
                        <a:buNone/>
                        <a:tabLst/>
                        <a:defRPr/>
                      </a:pPr>
                      <a:r>
                        <a:rPr lang="zh-CN" altLang="en-US" sz="1000" kern="1200" dirty="0" smtClean="0">
                          <a:solidFill>
                            <a:schemeClr val="dk1"/>
                          </a:solidFill>
                          <a:latin typeface="微软雅黑" pitchFamily="34" charset="-122"/>
                          <a:ea typeface="微软雅黑" pitchFamily="34" charset="-122"/>
                          <a:cs typeface="+mn-cs"/>
                        </a:rPr>
                        <a:t>昂贵的软硬件，只能做有限的人工智能实验，无法支持相关课程的实验，</a:t>
                      </a:r>
                      <a:r>
                        <a:rPr lang="zh-CN" altLang="en-US" sz="1000" b="1" kern="1200" dirty="0" smtClean="0">
                          <a:solidFill>
                            <a:schemeClr val="accent2">
                              <a:lumMod val="75000"/>
                            </a:schemeClr>
                          </a:solidFill>
                          <a:latin typeface="微软雅黑" pitchFamily="34" charset="-122"/>
                          <a:ea typeface="微软雅黑" pitchFamily="34" charset="-122"/>
                          <a:cs typeface="+mn-cs"/>
                        </a:rPr>
                        <a:t>例如数据库、编程语言、操作系统等。</a:t>
                      </a:r>
                    </a:p>
                  </a:txBody>
                  <a:tcPr anchor="ctr"/>
                </a:tc>
              </a:tr>
              <a:tr h="370840">
                <a:tc>
                  <a:txBody>
                    <a:bodyPr/>
                    <a:lstStyle/>
                    <a:p>
                      <a:r>
                        <a:rPr lang="zh-CN" altLang="en-US" dirty="0" smtClean="0">
                          <a:latin typeface="微软雅黑" pitchFamily="34" charset="-122"/>
                          <a:ea typeface="微软雅黑" pitchFamily="34" charset="-122"/>
                        </a:rPr>
                        <a:t>资源的可扩展性</a:t>
                      </a:r>
                      <a:endParaRPr lang="zh-CN" altLang="en-US" dirty="0">
                        <a:latin typeface="微软雅黑" pitchFamily="34" charset="-122"/>
                        <a:ea typeface="微软雅黑" pitchFamily="34" charset="-122"/>
                      </a:endParaRPr>
                    </a:p>
                  </a:txBody>
                  <a:tcPr anchor="ctr"/>
                </a:tc>
                <a:tc>
                  <a:txBody>
                    <a:bodyPr/>
                    <a:lstStyle/>
                    <a:p>
                      <a:r>
                        <a:rPr lang="zh-CN" altLang="en-US" dirty="0" smtClean="0">
                          <a:latin typeface="微软雅黑" pitchFamily="34" charset="-122"/>
                          <a:ea typeface="微软雅黑" pitchFamily="34" charset="-122"/>
                        </a:rPr>
                        <a:t>✔</a:t>
                      </a:r>
                      <a:endParaRPr lang="en-US" altLang="zh-CN" dirty="0" smtClean="0">
                        <a:latin typeface="微软雅黑" pitchFamily="34" charset="-122"/>
                        <a:ea typeface="微软雅黑" pitchFamily="34" charset="-122"/>
                      </a:endParaRPr>
                    </a:p>
                    <a:p>
                      <a:r>
                        <a:rPr lang="zh-CN" altLang="en-US" sz="1000" kern="1200" dirty="0" smtClean="0">
                          <a:solidFill>
                            <a:schemeClr val="dk1"/>
                          </a:solidFill>
                          <a:latin typeface="微软雅黑" pitchFamily="34" charset="-122"/>
                          <a:ea typeface="微软雅黑" pitchFamily="34" charset="-122"/>
                          <a:cs typeface="+mn-cs"/>
                        </a:rPr>
                        <a:t>轻松自建教学与实验资源</a:t>
                      </a:r>
                    </a:p>
                  </a:txBody>
                  <a:tcPr anchor="ctr"/>
                </a:tc>
                <a:tc>
                  <a:txBody>
                    <a:bodyPr/>
                    <a:lstStyle/>
                    <a:p>
                      <a:r>
                        <a:rPr lang="zh-CN" altLang="en-US" dirty="0" smtClean="0">
                          <a:latin typeface="微软雅黑" pitchFamily="34" charset="-122"/>
                          <a:ea typeface="微软雅黑" pitchFamily="34" charset="-122"/>
                        </a:rPr>
                        <a:t>✘</a:t>
                      </a:r>
                      <a:endParaRPr lang="en-US" altLang="zh-CN" dirty="0" smtClean="0">
                        <a:latin typeface="微软雅黑" pitchFamily="34" charset="-122"/>
                        <a:ea typeface="微软雅黑" pitchFamily="34" charset="-122"/>
                      </a:endParaRPr>
                    </a:p>
                    <a:p>
                      <a:r>
                        <a:rPr lang="zh-CN" altLang="en-US" sz="1000" kern="1200" dirty="0" smtClean="0">
                          <a:solidFill>
                            <a:schemeClr val="dk1"/>
                          </a:solidFill>
                          <a:latin typeface="微软雅黑" pitchFamily="34" charset="-122"/>
                          <a:ea typeface="微软雅黑" pitchFamily="34" charset="-122"/>
                          <a:cs typeface="+mn-cs"/>
                        </a:rPr>
                        <a:t>教学与实验资源固化</a:t>
                      </a:r>
                    </a:p>
                  </a:txBody>
                  <a:tcPr anchor="ctr"/>
                </a:tc>
              </a:tr>
              <a:tr h="370840">
                <a:tc>
                  <a:txBody>
                    <a:bodyPr/>
                    <a:lstStyle/>
                    <a:p>
                      <a:r>
                        <a:rPr lang="zh-CN" altLang="en-US" dirty="0" smtClean="0">
                          <a:latin typeface="微软雅黑" pitchFamily="34" charset="-122"/>
                          <a:ea typeface="微软雅黑" pitchFamily="34" charset="-122"/>
                        </a:rPr>
                        <a:t>使用体验</a:t>
                      </a:r>
                      <a:endParaRPr lang="zh-CN" altLang="en-US" dirty="0">
                        <a:latin typeface="微软雅黑" pitchFamily="34" charset="-122"/>
                        <a:ea typeface="微软雅黑" pitchFamily="34" charset="-122"/>
                      </a:endParaRPr>
                    </a:p>
                  </a:txBody>
                  <a:tcPr anchor="ctr"/>
                </a:tc>
                <a:tc>
                  <a:txBody>
                    <a:bodyPr/>
                    <a:lstStyle/>
                    <a:p>
                      <a:r>
                        <a:rPr lang="zh-CN" altLang="en-US" dirty="0" smtClean="0">
                          <a:latin typeface="微软雅黑" pitchFamily="34" charset="-122"/>
                          <a:ea typeface="微软雅黑" pitchFamily="34" charset="-122"/>
                        </a:rPr>
                        <a:t>✔</a:t>
                      </a:r>
                      <a:endParaRPr lang="en-US" altLang="zh-CN" dirty="0" smtClean="0">
                        <a:latin typeface="微软雅黑" pitchFamily="34" charset="-122"/>
                        <a:ea typeface="微软雅黑" pitchFamily="34" charset="-122"/>
                      </a:endParaRPr>
                    </a:p>
                    <a:p>
                      <a:r>
                        <a:rPr lang="en-US" altLang="zh-CN" sz="1000" kern="1200" dirty="0" smtClean="0">
                          <a:solidFill>
                            <a:schemeClr val="dk1"/>
                          </a:solidFill>
                          <a:latin typeface="微软雅黑" pitchFamily="34" charset="-122"/>
                          <a:ea typeface="微软雅黑" pitchFamily="34" charset="-122"/>
                          <a:cs typeface="+mn-cs"/>
                        </a:rPr>
                        <a:t>B/S</a:t>
                      </a:r>
                      <a:r>
                        <a:rPr lang="zh-CN" altLang="en-US" sz="1000" kern="1200" dirty="0" smtClean="0">
                          <a:solidFill>
                            <a:schemeClr val="dk1"/>
                          </a:solidFill>
                          <a:latin typeface="微软雅黑" pitchFamily="34" charset="-122"/>
                          <a:ea typeface="微软雅黑" pitchFamily="34" charset="-122"/>
                          <a:cs typeface="+mn-cs"/>
                        </a:rPr>
                        <a:t>架构图形桌面，客户端分辨率自适应</a:t>
                      </a:r>
                      <a:endParaRPr lang="zh-CN" altLang="en-US" sz="1000" dirty="0">
                        <a:latin typeface="微软雅黑" pitchFamily="34" charset="-122"/>
                        <a:ea typeface="微软雅黑" pitchFamily="34" charset="-122"/>
                      </a:endParaRPr>
                    </a:p>
                  </a:txBody>
                  <a:tcPr anchor="ctr"/>
                </a:tc>
                <a:tc>
                  <a:txBody>
                    <a:bodyPr/>
                    <a:lstStyle/>
                    <a:p>
                      <a:r>
                        <a:rPr lang="zh-CN" altLang="en-US" dirty="0" smtClean="0">
                          <a:latin typeface="微软雅黑" pitchFamily="34" charset="-122"/>
                          <a:ea typeface="微软雅黑" pitchFamily="34" charset="-122"/>
                        </a:rPr>
                        <a:t>✘</a:t>
                      </a:r>
                      <a:endParaRPr lang="en-US" altLang="zh-CN" dirty="0" smtClean="0">
                        <a:latin typeface="微软雅黑" pitchFamily="34" charset="-122"/>
                        <a:ea typeface="微软雅黑" pitchFamily="34" charset="-122"/>
                      </a:endParaRPr>
                    </a:p>
                    <a:p>
                      <a:r>
                        <a:rPr lang="en-US" altLang="zh-CN" sz="1000" kern="1200" dirty="0" smtClean="0">
                          <a:solidFill>
                            <a:schemeClr val="dk1"/>
                          </a:solidFill>
                          <a:latin typeface="微软雅黑" pitchFamily="34" charset="-122"/>
                          <a:ea typeface="微软雅黑" pitchFamily="34" charset="-122"/>
                          <a:cs typeface="+mn-cs"/>
                        </a:rPr>
                        <a:t>C/S</a:t>
                      </a:r>
                      <a:r>
                        <a:rPr lang="zh-CN" altLang="en-US" sz="1000" kern="1200" dirty="0" smtClean="0">
                          <a:solidFill>
                            <a:schemeClr val="dk1"/>
                          </a:solidFill>
                          <a:latin typeface="微软雅黑" pitchFamily="34" charset="-122"/>
                          <a:ea typeface="微软雅黑" pitchFamily="34" charset="-122"/>
                          <a:cs typeface="+mn-cs"/>
                        </a:rPr>
                        <a:t>架构或者命令行界面</a:t>
                      </a:r>
                      <a:endParaRPr lang="zh-CN" altLang="en-US" sz="1000" dirty="0">
                        <a:latin typeface="微软雅黑" pitchFamily="34" charset="-122"/>
                        <a:ea typeface="微软雅黑" pitchFamily="34" charset="-122"/>
                      </a:endParaRPr>
                    </a:p>
                  </a:txBody>
                  <a:tcPr/>
                </a:tc>
              </a:tr>
            </a:tbl>
          </a:graphicData>
        </a:graphic>
      </p:graphicFrame>
      <p:sp>
        <p:nvSpPr>
          <p:cNvPr id="95" name="矩形 94"/>
          <p:cNvSpPr/>
          <p:nvPr/>
        </p:nvSpPr>
        <p:spPr>
          <a:xfrm>
            <a:off x="5785245" y="3457032"/>
            <a:ext cx="1113342" cy="197132"/>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变量、字符串、运算符、表达式</a:t>
            </a:r>
            <a:endParaRPr kumimoji="0" lang="zh-CN" altLang="en-US" sz="6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96" name="圆角矩形 95"/>
          <p:cNvSpPr/>
          <p:nvPr/>
        </p:nvSpPr>
        <p:spPr>
          <a:xfrm>
            <a:off x="5746459" y="4510507"/>
            <a:ext cx="2304256" cy="288126"/>
          </a:xfrm>
          <a:prstGeom prst="roundRect">
            <a:avLst/>
          </a:prstGeom>
          <a:solidFill>
            <a:srgbClr val="9BBB59">
              <a:lumMod val="75000"/>
            </a:srgbClr>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7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Python</a:t>
            </a:r>
            <a:r>
              <a:rPr kumimoji="0" lang="zh-CN" altLang="en-US" sz="7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代码自动评判</a:t>
            </a:r>
            <a:endParaRPr kumimoji="0" lang="en-US" altLang="zh-CN" sz="7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（课件、视频、</a:t>
            </a:r>
            <a:r>
              <a:rPr kumimoji="0" lang="en-US" altLang="zh-CN"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1000+</a:t>
            </a: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精选题库）</a:t>
            </a:r>
            <a:endParaRPr kumimoji="0" lang="zh-CN" altLang="en-US" sz="6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97" name="矩形 96"/>
          <p:cNvSpPr/>
          <p:nvPr/>
        </p:nvSpPr>
        <p:spPr>
          <a:xfrm>
            <a:off x="5785245" y="3669599"/>
            <a:ext cx="1113342" cy="197132"/>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列表及其操作、列表推导式</a:t>
            </a:r>
            <a:endParaRPr kumimoji="0" lang="en-US" altLang="zh-CN" sz="6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98" name="矩形 97"/>
          <p:cNvSpPr/>
          <p:nvPr/>
        </p:nvSpPr>
        <p:spPr>
          <a:xfrm>
            <a:off x="5785245" y="3878383"/>
            <a:ext cx="1113342" cy="197132"/>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 if</a:t>
            </a: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语句</a:t>
            </a:r>
            <a:endParaRPr kumimoji="0" lang="en-US" altLang="zh-CN" sz="6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99" name="矩形 98"/>
          <p:cNvSpPr/>
          <p:nvPr/>
        </p:nvSpPr>
        <p:spPr>
          <a:xfrm>
            <a:off x="5785245" y="4088262"/>
            <a:ext cx="1113342" cy="197132"/>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字典</a:t>
            </a:r>
            <a:endParaRPr kumimoji="0" lang="en-US" altLang="zh-CN" sz="6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100" name="矩形 99"/>
          <p:cNvSpPr/>
          <p:nvPr/>
        </p:nvSpPr>
        <p:spPr>
          <a:xfrm>
            <a:off x="6967283" y="3667509"/>
            <a:ext cx="1073150" cy="197132"/>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类与对象、继承</a:t>
            </a:r>
            <a:endParaRPr kumimoji="0" lang="en-US" altLang="zh-CN" sz="6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101" name="矩形 100"/>
          <p:cNvSpPr/>
          <p:nvPr/>
        </p:nvSpPr>
        <p:spPr>
          <a:xfrm>
            <a:off x="6967283" y="3873605"/>
            <a:ext cx="1073150" cy="197132"/>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文件操作</a:t>
            </a:r>
            <a:endParaRPr kumimoji="0" lang="en-US" altLang="zh-CN" sz="6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102" name="矩形 101"/>
          <p:cNvSpPr/>
          <p:nvPr/>
        </p:nvSpPr>
        <p:spPr>
          <a:xfrm>
            <a:off x="6967283" y="4083976"/>
            <a:ext cx="1073150" cy="197132"/>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异常处理</a:t>
            </a:r>
            <a:endParaRPr kumimoji="0" lang="en-US" altLang="zh-CN" sz="6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103" name="矩形 102"/>
          <p:cNvSpPr/>
          <p:nvPr/>
        </p:nvSpPr>
        <p:spPr>
          <a:xfrm>
            <a:off x="6967283" y="4292760"/>
            <a:ext cx="1073150" cy="197132"/>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调试与测试</a:t>
            </a:r>
            <a:endParaRPr kumimoji="0" lang="en-US" altLang="zh-CN" sz="6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104" name="矩形 103"/>
          <p:cNvSpPr/>
          <p:nvPr/>
        </p:nvSpPr>
        <p:spPr>
          <a:xfrm>
            <a:off x="6967283" y="3456115"/>
            <a:ext cx="1073150" cy="197132"/>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函数、匿名函数</a:t>
            </a:r>
            <a:endParaRPr kumimoji="0" lang="en-US" altLang="zh-CN" sz="6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105" name="矩形 104"/>
          <p:cNvSpPr/>
          <p:nvPr/>
        </p:nvSpPr>
        <p:spPr>
          <a:xfrm>
            <a:off x="5785245" y="4301826"/>
            <a:ext cx="1113342" cy="197132"/>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循环</a:t>
            </a:r>
            <a:r>
              <a:rPr kumimoji="0" lang="zh-CN" altLang="en-US" sz="6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rPr>
              <a:t>语句</a:t>
            </a:r>
            <a:endParaRPr kumimoji="0" lang="en-US" altLang="zh-CN" sz="6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106" name="矩形 105"/>
          <p:cNvSpPr/>
          <p:nvPr/>
        </p:nvSpPr>
        <p:spPr>
          <a:xfrm>
            <a:off x="5746459" y="3430387"/>
            <a:ext cx="2376264" cy="1385570"/>
          </a:xfrm>
          <a:prstGeom prst="rect">
            <a:avLst/>
          </a:prstGeom>
          <a:noFill/>
          <a:ln w="6350" cap="flat" cmpd="sng" algn="ctr">
            <a:solidFill>
              <a:srgbClr val="9BBB59">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7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07" name="剪去单角的矩形 106"/>
          <p:cNvSpPr/>
          <p:nvPr/>
        </p:nvSpPr>
        <p:spPr>
          <a:xfrm>
            <a:off x="8122723" y="3430387"/>
            <a:ext cx="216024" cy="504056"/>
          </a:xfrm>
          <a:prstGeom prst="snip1Rect">
            <a:avLst/>
          </a:prstGeom>
          <a:solidFill>
            <a:srgbClr val="9BBB5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7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基础知识</a:t>
            </a:r>
            <a:endParaRPr kumimoji="0" lang="zh-CN" altLang="en-US" sz="7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a:spLocks noChangeArrowheads="1"/>
          </p:cNvSpPr>
          <p:nvPr/>
        </p:nvSpPr>
        <p:spPr bwMode="auto">
          <a:xfrm>
            <a:off x="1021019" y="1223218"/>
            <a:ext cx="61438" cy="2367270"/>
          </a:xfrm>
          <a:prstGeom prst="rect">
            <a:avLst/>
          </a:prstGeom>
          <a:solidFill>
            <a:srgbClr val="D20000"/>
          </a:solidFill>
          <a:ln w="9525">
            <a:noFill/>
            <a:miter lim="800000"/>
            <a:headEnd/>
            <a:tailEnd/>
          </a:ln>
        </p:spPr>
        <p:txBody>
          <a:bodyPr lIns="68580" tIns="34290" rIns="68580" bIns="34290" anchor="ctr"/>
          <a:lstStyle/>
          <a:p>
            <a:pPr algn="ctr">
              <a:defRPr/>
            </a:pPr>
            <a:endParaRPr lang="zh-CN" altLang="en-US" kern="0"/>
          </a:p>
        </p:txBody>
      </p:sp>
      <p:sp>
        <p:nvSpPr>
          <p:cNvPr id="17" name="矩形 70"/>
          <p:cNvSpPr>
            <a:spLocks noChangeArrowheads="1"/>
          </p:cNvSpPr>
          <p:nvPr/>
        </p:nvSpPr>
        <p:spPr bwMode="auto">
          <a:xfrm>
            <a:off x="1021019" y="4225850"/>
            <a:ext cx="53579" cy="656273"/>
          </a:xfrm>
          <a:prstGeom prst="rect">
            <a:avLst/>
          </a:prstGeom>
          <a:solidFill>
            <a:srgbClr val="4B525A"/>
          </a:solidFill>
          <a:ln w="9525">
            <a:noFill/>
            <a:miter lim="800000"/>
            <a:headEnd/>
            <a:tailEnd/>
          </a:ln>
        </p:spPr>
        <p:txBody>
          <a:bodyPr lIns="68580" tIns="34290" rIns="68580" bIns="34290" anchor="ctr"/>
          <a:lstStyle/>
          <a:p>
            <a:pPr algn="ctr">
              <a:defRPr/>
            </a:pPr>
            <a:endParaRPr lang="zh-CN" altLang="en-US" kern="0"/>
          </a:p>
        </p:txBody>
      </p:sp>
      <p:grpSp>
        <p:nvGrpSpPr>
          <p:cNvPr id="2" name="Group 18"/>
          <p:cNvGrpSpPr>
            <a:grpSpLocks/>
          </p:cNvGrpSpPr>
          <p:nvPr/>
        </p:nvGrpSpPr>
        <p:grpSpPr bwMode="auto">
          <a:xfrm>
            <a:off x="1183414" y="754668"/>
            <a:ext cx="3086581" cy="2942121"/>
            <a:chOff x="-1" y="-224020"/>
            <a:chExt cx="4116310" cy="3928447"/>
          </a:xfrm>
        </p:grpSpPr>
        <p:sp>
          <p:nvSpPr>
            <p:cNvPr id="20" name="文本框 44"/>
            <p:cNvSpPr txBox="1">
              <a:spLocks noChangeArrowheads="1"/>
            </p:cNvSpPr>
            <p:nvPr/>
          </p:nvSpPr>
          <p:spPr bwMode="auto">
            <a:xfrm>
              <a:off x="0" y="-224020"/>
              <a:ext cx="2674843" cy="4931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defRPr/>
              </a:pPr>
              <a:r>
                <a:rPr lang="en-US" altLang="zh-CN" sz="1800" b="1" kern="0" dirty="0" smtClean="0">
                  <a:latin typeface="微软雅黑" pitchFamily="34" charset="-122"/>
                  <a:ea typeface="微软雅黑" pitchFamily="34" charset="-122"/>
                </a:rPr>
                <a:t>CG</a:t>
              </a:r>
              <a:r>
                <a:rPr lang="zh-CN" altLang="en-US" sz="1800" b="1" kern="0" dirty="0" smtClean="0">
                  <a:latin typeface="微软雅黑" pitchFamily="34" charset="-122"/>
                  <a:ea typeface="微软雅黑" pitchFamily="34" charset="-122"/>
                </a:rPr>
                <a:t>平台特色</a:t>
              </a:r>
              <a:endParaRPr lang="zh-CN" altLang="en-US" sz="1800" b="1" kern="0" dirty="0">
                <a:latin typeface="微软雅黑" pitchFamily="34" charset="-122"/>
                <a:ea typeface="微软雅黑" pitchFamily="34" charset="-122"/>
              </a:endParaRPr>
            </a:p>
          </p:txBody>
        </p:sp>
        <p:sp>
          <p:nvSpPr>
            <p:cNvPr id="21" name="文本框 14"/>
            <p:cNvSpPr txBox="1">
              <a:spLocks noChangeArrowheads="1"/>
            </p:cNvSpPr>
            <p:nvPr/>
          </p:nvSpPr>
          <p:spPr bwMode="auto">
            <a:xfrm>
              <a:off x="-1" y="252392"/>
              <a:ext cx="4116310" cy="3452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hlinkClick r:id="rId2" action="ppaction://hlinksldjump"/>
                </a:rPr>
                <a:t>面向计算机专业的课程管理与考试平台</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hlinkClick r:id="rId3" action="ppaction://hlinksldjump"/>
                </a:rPr>
                <a:t>程序设计</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hlinkClick r:id="rId4" action="ppaction://hlinksldjump"/>
                </a:rPr>
                <a:t>数据结构与算法</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hlinkClick r:id="rId5" action="ppaction://hlinksldjump"/>
                </a:rPr>
                <a:t>编程竞赛</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hlinkClick r:id="rId6" action="ppaction://hlinksldjump"/>
                </a:rPr>
                <a:t>并行计算</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hlinkClick r:id="rId7" action="ppaction://hlinksldjump"/>
                </a:rPr>
                <a:t>软件工程</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smtClean="0">
                  <a:latin typeface="微软雅黑" panose="020B0503020204020204" pitchFamily="34" charset="-122"/>
                  <a:ea typeface="微软雅黑" panose="020B0503020204020204" pitchFamily="34" charset="-122"/>
                  <a:hlinkClick r:id="rId8" action="ppaction://hlinksldjump"/>
                </a:rPr>
                <a:t>数据库</a:t>
              </a:r>
              <a:endParaRPr lang="en-US" altLang="zh-CN" sz="120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smtClean="0">
                  <a:latin typeface="微软雅黑" panose="020B0503020204020204" pitchFamily="34" charset="-122"/>
                  <a:ea typeface="微软雅黑" panose="020B0503020204020204" pitchFamily="34" charset="-122"/>
                  <a:hlinkClick r:id="rId9" action="ppaction://hlinksldjump"/>
                </a:rPr>
                <a:t>操作系统实验</a:t>
              </a:r>
              <a:endParaRPr lang="en-US" altLang="zh-CN" sz="120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smtClean="0">
                  <a:latin typeface="微软雅黑" panose="020B0503020204020204" pitchFamily="34" charset="-122"/>
                  <a:ea typeface="微软雅黑" panose="020B0503020204020204" pitchFamily="34" charset="-122"/>
                  <a:hlinkClick r:id="rId10" action="ppaction://hlinksldjump"/>
                </a:rPr>
                <a:t>计算机组成原理实验</a:t>
              </a:r>
              <a:endParaRPr lang="zh-CN" altLang="en-US" sz="1200" dirty="0">
                <a:latin typeface="微软雅黑" panose="020B0503020204020204" pitchFamily="34" charset="-122"/>
                <a:ea typeface="微软雅黑" panose="020B0503020204020204" pitchFamily="34" charset="-122"/>
              </a:endParaRPr>
            </a:p>
          </p:txBody>
        </p:sp>
      </p:grpSp>
      <p:grpSp>
        <p:nvGrpSpPr>
          <p:cNvPr id="3" name="Group 21"/>
          <p:cNvGrpSpPr>
            <a:grpSpLocks/>
          </p:cNvGrpSpPr>
          <p:nvPr/>
        </p:nvGrpSpPr>
        <p:grpSpPr bwMode="auto">
          <a:xfrm>
            <a:off x="1183415" y="4147262"/>
            <a:ext cx="2887266" cy="842048"/>
            <a:chOff x="0" y="0"/>
            <a:chExt cx="3850501" cy="1122444"/>
          </a:xfrm>
        </p:grpSpPr>
        <p:sp>
          <p:nvSpPr>
            <p:cNvPr id="23" name="文本框 47"/>
            <p:cNvSpPr txBox="1">
              <a:spLocks noChangeArrowheads="1"/>
            </p:cNvSpPr>
            <p:nvPr/>
          </p:nvSpPr>
          <p:spPr bwMode="auto">
            <a:xfrm>
              <a:off x="0" y="0"/>
              <a:ext cx="2674843" cy="492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defRPr/>
              </a:pPr>
              <a:r>
                <a:rPr lang="en-US" altLang="zh-CN" sz="1800" b="1" kern="0" dirty="0" smtClean="0">
                  <a:latin typeface="微软雅黑" pitchFamily="34" charset="-122"/>
                  <a:ea typeface="微软雅黑" pitchFamily="34" charset="-122"/>
                </a:rPr>
                <a:t>CG</a:t>
              </a:r>
              <a:r>
                <a:rPr lang="zh-CN" altLang="en-US" sz="1800" b="1" kern="0" dirty="0" smtClean="0">
                  <a:latin typeface="微软雅黑" pitchFamily="34" charset="-122"/>
                  <a:ea typeface="微软雅黑" pitchFamily="34" charset="-122"/>
                </a:rPr>
                <a:t>生态环境</a:t>
              </a:r>
              <a:endParaRPr lang="zh-CN" altLang="en-US" sz="1800" b="1" kern="0" dirty="0">
                <a:latin typeface="微软雅黑" pitchFamily="34" charset="-122"/>
                <a:ea typeface="微软雅黑" pitchFamily="34" charset="-122"/>
              </a:endParaRPr>
            </a:p>
          </p:txBody>
        </p:sp>
        <p:sp>
          <p:nvSpPr>
            <p:cNvPr id="24" name="文本框 14"/>
            <p:cNvSpPr txBox="1">
              <a:spLocks noChangeArrowheads="1"/>
            </p:cNvSpPr>
            <p:nvPr/>
          </p:nvSpPr>
          <p:spPr bwMode="auto">
            <a:xfrm>
              <a:off x="0" y="353199"/>
              <a:ext cx="3850501" cy="769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marL="228600" indent="-228600" algn="just">
                <a:lnSpc>
                  <a:spcPct val="150000"/>
                </a:lnSpc>
                <a:buFont typeface="+mj-lt"/>
                <a:buAutoNum type="arabicPeriod"/>
                <a:defRPr/>
              </a:pPr>
              <a:r>
                <a:rPr lang="en-US" altLang="zh-CN" sz="1050" dirty="0" smtClean="0">
                  <a:latin typeface="微软雅黑" panose="020B0503020204020204" pitchFamily="34" charset="-122"/>
                  <a:ea typeface="微软雅黑" panose="020B0503020204020204" pitchFamily="34" charset="-122"/>
                  <a:hlinkClick r:id="rId11" action="ppaction://hlinksldjump"/>
                </a:rPr>
                <a:t>CG</a:t>
              </a:r>
              <a:r>
                <a:rPr lang="zh-CN" altLang="en-US" sz="1050" dirty="0" smtClean="0">
                  <a:latin typeface="微软雅黑" panose="020B0503020204020204" pitchFamily="34" charset="-122"/>
                  <a:ea typeface="微软雅黑" panose="020B0503020204020204" pitchFamily="34" charset="-122"/>
                  <a:hlinkClick r:id="rId11" action="ppaction://hlinksldjump"/>
                </a:rPr>
                <a:t>质量控制</a:t>
              </a:r>
              <a:endParaRPr lang="en-US" altLang="zh-CN" sz="105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050" dirty="0" smtClean="0">
                  <a:latin typeface="微软雅黑" panose="020B0503020204020204" pitchFamily="34" charset="-122"/>
                  <a:ea typeface="微软雅黑" panose="020B0503020204020204" pitchFamily="34" charset="-122"/>
                  <a:hlinkClick r:id="rId12" action="ppaction://hlinksldjump"/>
                </a:rPr>
                <a:t>生态环境建设与发展方向</a:t>
              </a:r>
              <a:endParaRPr lang="zh-CN" altLang="en-US" sz="1050" dirty="0">
                <a:latin typeface="微软雅黑" panose="020B0503020204020204" pitchFamily="34" charset="-122"/>
                <a:ea typeface="微软雅黑" panose="020B0503020204020204" pitchFamily="34" charset="-122"/>
              </a:endParaRPr>
            </a:p>
          </p:txBody>
        </p:sp>
      </p:grpSp>
      <p:sp>
        <p:nvSpPr>
          <p:cNvPr id="28" name="标题 1"/>
          <p:cNvSpPr>
            <a:spLocks noGrp="1"/>
          </p:cNvSpPr>
          <p:nvPr>
            <p:ph type="title"/>
          </p:nvPr>
        </p:nvSpPr>
        <p:spPr>
          <a:xfrm>
            <a:off x="457200" y="5953"/>
            <a:ext cx="8229600" cy="857250"/>
          </a:xfrm>
        </p:spPr>
        <p:txBody>
          <a:bodyPr>
            <a:normAutofit/>
          </a:bodyPr>
          <a:lstStyle/>
          <a:p>
            <a:pPr algn="ctr"/>
            <a:r>
              <a:rPr lang="zh-CN" altLang="en-US" sz="2700" b="1" dirty="0" smtClean="0">
                <a:latin typeface="微软雅黑" pitchFamily="34" charset="-122"/>
                <a:ea typeface="微软雅黑" pitchFamily="34" charset="-122"/>
                <a:cs typeface="Calibri" pitchFamily="34" charset="0"/>
                <a:sym typeface="Calibri" pitchFamily="34" charset="0"/>
              </a:rPr>
              <a:t>汇报大纲</a:t>
            </a:r>
          </a:p>
        </p:txBody>
      </p:sp>
      <p:sp>
        <p:nvSpPr>
          <p:cNvPr id="29" name="文本框 14"/>
          <p:cNvSpPr txBox="1">
            <a:spLocks noChangeArrowheads="1"/>
          </p:cNvSpPr>
          <p:nvPr/>
        </p:nvSpPr>
        <p:spPr bwMode="auto">
          <a:xfrm>
            <a:off x="4867580" y="1096086"/>
            <a:ext cx="308658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marL="228600" indent="-228600" algn="just">
              <a:lnSpc>
                <a:spcPct val="150000"/>
              </a:lnSpc>
              <a:buAutoNum type="arabicPeriod" startAt="10"/>
              <a:defRPr/>
            </a:pPr>
            <a:r>
              <a:rPr lang="zh-CN" altLang="en-US" sz="1200" smtClean="0">
                <a:latin typeface="微软雅黑" panose="020B0503020204020204" pitchFamily="34" charset="-122"/>
                <a:ea typeface="微软雅黑" panose="020B0503020204020204" pitchFamily="34" charset="-122"/>
              </a:rPr>
              <a:t>  </a:t>
            </a:r>
            <a:r>
              <a:rPr lang="zh-CN" altLang="en-US" sz="1200" smtClean="0">
                <a:latin typeface="微软雅黑" panose="020B0503020204020204" pitchFamily="34" charset="-122"/>
                <a:ea typeface="微软雅黑" panose="020B0503020204020204" pitchFamily="34" charset="-122"/>
                <a:hlinkClick r:id="rId13" action="ppaction://hlinksldjump"/>
              </a:rPr>
              <a:t>大数据实验</a:t>
            </a:r>
            <a:endParaRPr lang="en-US" altLang="zh-CN" sz="1200" smtClean="0">
              <a:latin typeface="微软雅黑" panose="020B0503020204020204" pitchFamily="34" charset="-122"/>
              <a:ea typeface="微软雅黑" panose="020B0503020204020204" pitchFamily="34" charset="-122"/>
            </a:endParaRPr>
          </a:p>
          <a:p>
            <a:pPr marL="228600" indent="-228600" algn="just">
              <a:lnSpc>
                <a:spcPct val="150000"/>
              </a:lnSpc>
              <a:buAutoNum type="arabicPeriod" startAt="10"/>
              <a:defRPr/>
            </a:pPr>
            <a:r>
              <a:rPr lang="en-US" altLang="zh-CN" sz="1200" smtClean="0">
                <a:latin typeface="微软雅黑" panose="020B0503020204020204" pitchFamily="34" charset="-122"/>
                <a:ea typeface="微软雅黑" panose="020B0503020204020204" pitchFamily="34" charset="-122"/>
              </a:rPr>
              <a:t>  </a:t>
            </a:r>
            <a:r>
              <a:rPr lang="zh-CN" altLang="en-US" sz="1200" smtClean="0">
                <a:latin typeface="微软雅黑" panose="020B0503020204020204" pitchFamily="34" charset="-122"/>
                <a:ea typeface="微软雅黑" panose="020B0503020204020204" pitchFamily="34" charset="-122"/>
                <a:hlinkClick r:id="rId14" action="ppaction://hlinksldjump"/>
              </a:rPr>
              <a:t>人工智能实验</a:t>
            </a:r>
            <a:endParaRPr lang="en-US" altLang="zh-CN" sz="1200" dirty="0" smtClean="0">
              <a:latin typeface="微软雅黑" panose="020B0503020204020204" pitchFamily="34" charset="-122"/>
              <a:ea typeface="微软雅黑" panose="020B0503020204020204" pitchFamily="34" charset="-122"/>
            </a:endParaRPr>
          </a:p>
        </p:txBody>
      </p:sp>
      <p:sp>
        <p:nvSpPr>
          <p:cNvPr id="18" name="矩形 70"/>
          <p:cNvSpPr>
            <a:spLocks noChangeArrowheads="1"/>
          </p:cNvSpPr>
          <p:nvPr/>
        </p:nvSpPr>
        <p:spPr bwMode="auto">
          <a:xfrm>
            <a:off x="4769422" y="4217825"/>
            <a:ext cx="53579" cy="656273"/>
          </a:xfrm>
          <a:prstGeom prst="rect">
            <a:avLst/>
          </a:prstGeom>
          <a:solidFill>
            <a:srgbClr val="4B525A"/>
          </a:solidFill>
          <a:ln w="9525">
            <a:noFill/>
            <a:miter lim="800000"/>
            <a:headEnd/>
            <a:tailEnd/>
          </a:ln>
        </p:spPr>
        <p:txBody>
          <a:bodyPr lIns="68580" tIns="34290" rIns="68580" bIns="34290" anchor="ctr"/>
          <a:lstStyle/>
          <a:p>
            <a:pPr algn="ctr">
              <a:defRPr/>
            </a:pPr>
            <a:endParaRPr lang="zh-CN" altLang="en-US" kern="0"/>
          </a:p>
        </p:txBody>
      </p:sp>
      <p:grpSp>
        <p:nvGrpSpPr>
          <p:cNvPr id="4" name="Group 21"/>
          <p:cNvGrpSpPr>
            <a:grpSpLocks/>
          </p:cNvGrpSpPr>
          <p:nvPr/>
        </p:nvGrpSpPr>
        <p:grpSpPr bwMode="auto">
          <a:xfrm>
            <a:off x="4931818" y="4139237"/>
            <a:ext cx="2887266" cy="842048"/>
            <a:chOff x="0" y="0"/>
            <a:chExt cx="3850501" cy="1122443"/>
          </a:xfrm>
        </p:grpSpPr>
        <p:sp>
          <p:nvSpPr>
            <p:cNvPr id="26" name="文本框 47"/>
            <p:cNvSpPr txBox="1">
              <a:spLocks noChangeArrowheads="1"/>
            </p:cNvSpPr>
            <p:nvPr/>
          </p:nvSpPr>
          <p:spPr bwMode="auto">
            <a:xfrm>
              <a:off x="0" y="0"/>
              <a:ext cx="2674843" cy="492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defRPr/>
              </a:pPr>
              <a:r>
                <a:rPr lang="en-US" altLang="zh-CN" sz="1800" b="1" kern="0" dirty="0" smtClean="0">
                  <a:latin typeface="微软雅黑" pitchFamily="34" charset="-122"/>
                  <a:ea typeface="微软雅黑" pitchFamily="34" charset="-122"/>
                </a:rPr>
                <a:t>CG@</a:t>
              </a:r>
              <a:r>
                <a:rPr lang="zh-CN" altLang="en-US" sz="1800" b="1" kern="0" dirty="0" smtClean="0">
                  <a:latin typeface="微软雅黑" pitchFamily="34" charset="-122"/>
                  <a:ea typeface="微软雅黑" pitchFamily="34" charset="-122"/>
                </a:rPr>
                <a:t>北航</a:t>
              </a:r>
              <a:endParaRPr lang="zh-CN" altLang="en-US" sz="1800" b="1" kern="0" dirty="0">
                <a:latin typeface="微软雅黑" pitchFamily="34" charset="-122"/>
                <a:ea typeface="微软雅黑" pitchFamily="34" charset="-122"/>
              </a:endParaRPr>
            </a:p>
          </p:txBody>
        </p:sp>
        <p:sp>
          <p:nvSpPr>
            <p:cNvPr id="27" name="文本框 14"/>
            <p:cNvSpPr txBox="1">
              <a:spLocks noChangeArrowheads="1"/>
            </p:cNvSpPr>
            <p:nvPr/>
          </p:nvSpPr>
          <p:spPr bwMode="auto">
            <a:xfrm>
              <a:off x="0" y="353199"/>
              <a:ext cx="3850501" cy="7692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marL="228600" indent="-228600" algn="just">
                <a:lnSpc>
                  <a:spcPct val="150000"/>
                </a:lnSpc>
                <a:buFont typeface="+mj-lt"/>
                <a:buAutoNum type="arabicPeriod"/>
                <a:defRPr/>
              </a:pPr>
              <a:r>
                <a:rPr lang="zh-CN" altLang="en-US" sz="1050" dirty="0" smtClean="0">
                  <a:latin typeface="微软雅黑" panose="020B0503020204020204" pitchFamily="34" charset="-122"/>
                  <a:ea typeface="微软雅黑" panose="020B0503020204020204" pitchFamily="34" charset="-122"/>
                  <a:hlinkClick r:id="rId15" action="ppaction://hlinksldjump"/>
                </a:rPr>
                <a:t>程序设计</a:t>
              </a:r>
              <a:endParaRPr lang="en-US" altLang="zh-CN" sz="105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050" dirty="0" smtClean="0">
                  <a:latin typeface="微软雅黑" panose="020B0503020204020204" pitchFamily="34" charset="-122"/>
                  <a:ea typeface="微软雅黑" panose="020B0503020204020204" pitchFamily="34" charset="-122"/>
                  <a:hlinkClick r:id="rId16" action="ppaction://hlinksldjump"/>
                </a:rPr>
                <a:t>在线实验</a:t>
              </a:r>
              <a:endParaRPr lang="zh-CN" altLang="en-US" sz="1050" dirty="0">
                <a:latin typeface="微软雅黑" panose="020B0503020204020204" pitchFamily="34" charset="-122"/>
                <a:ea typeface="微软雅黑" panose="020B0503020204020204" pitchFamily="34" charset="-122"/>
              </a:endParaRPr>
            </a:p>
          </p:txBody>
        </p:sp>
      </p:grpSp>
      <p:sp>
        <p:nvSpPr>
          <p:cNvPr id="22" name="矩形 21"/>
          <p:cNvSpPr>
            <a:spLocks noChangeArrowheads="1"/>
          </p:cNvSpPr>
          <p:nvPr/>
        </p:nvSpPr>
        <p:spPr bwMode="auto">
          <a:xfrm>
            <a:off x="4770898" y="1223218"/>
            <a:ext cx="61438" cy="2367270"/>
          </a:xfrm>
          <a:prstGeom prst="rect">
            <a:avLst/>
          </a:prstGeom>
          <a:solidFill>
            <a:srgbClr val="D20000"/>
          </a:solidFill>
          <a:ln w="9525">
            <a:noFill/>
            <a:miter lim="800000"/>
            <a:headEnd/>
            <a:tailEnd/>
          </a:ln>
        </p:spPr>
        <p:txBody>
          <a:bodyPr lIns="68580" tIns="34290" rIns="68580" bIns="34290" anchor="ctr"/>
          <a:lstStyle/>
          <a:p>
            <a:pPr algn="ctr">
              <a:defRPr/>
            </a:pPr>
            <a:endParaRPr lang="zh-CN" altLang="en-US" kern="0"/>
          </a:p>
        </p:txBody>
      </p:sp>
    </p:spTree>
    <p:extLst>
      <p:ext uri="{BB962C8B-B14F-4D97-AF65-F5344CB8AC3E}">
        <p14:creationId xmlns:p14="http://schemas.microsoft.com/office/powerpoint/2010/main" xmlns="" val="337748788"/>
      </p:ext>
    </p:extLst>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04587" y="1176714"/>
            <a:ext cx="7886700" cy="3263504"/>
          </a:xfrm>
        </p:spPr>
        <p:txBody>
          <a:bodyPr>
            <a:normAutofit lnSpcReduction="10000"/>
          </a:bodyPr>
          <a:lstStyle/>
          <a:p>
            <a:r>
              <a:rPr lang="zh-CN" altLang="en-US" b="1" dirty="0" smtClean="0">
                <a:latin typeface="微软雅黑" pitchFamily="34" charset="-122"/>
                <a:ea typeface="微软雅黑" pitchFamily="34" charset="-122"/>
              </a:rPr>
              <a:t>性能！</a:t>
            </a:r>
            <a:endParaRPr lang="en-US" altLang="zh-CN" b="1" dirty="0" smtClean="0">
              <a:latin typeface="微软雅黑" pitchFamily="34" charset="-122"/>
              <a:ea typeface="微软雅黑" pitchFamily="34" charset="-122"/>
            </a:endParaRPr>
          </a:p>
          <a:p>
            <a:pPr lvl="1"/>
            <a:r>
              <a:rPr lang="zh-CN" altLang="en-US" dirty="0" smtClean="0">
                <a:latin typeface="微软雅黑" pitchFamily="34" charset="-122"/>
                <a:ea typeface="微软雅黑" pitchFamily="34" charset="-122"/>
              </a:rPr>
              <a:t>单台普通笔记本能够支撑</a:t>
            </a:r>
            <a:r>
              <a:rPr lang="en-US" altLang="zh-CN" b="1" dirty="0" smtClean="0">
                <a:latin typeface="微软雅黑" pitchFamily="34" charset="-122"/>
                <a:ea typeface="微软雅黑" pitchFamily="34" charset="-122"/>
              </a:rPr>
              <a:t>2000</a:t>
            </a:r>
            <a:r>
              <a:rPr lang="zh-CN" altLang="en-US" dirty="0" smtClean="0">
                <a:latin typeface="微软雅黑" pitchFamily="34" charset="-122"/>
                <a:ea typeface="微软雅黑" pitchFamily="34" charset="-122"/>
              </a:rPr>
              <a:t>人同时在线考试</a:t>
            </a:r>
            <a:endParaRPr lang="en-US" altLang="zh-CN" dirty="0" smtClean="0">
              <a:latin typeface="微软雅黑" pitchFamily="34" charset="-122"/>
              <a:ea typeface="微软雅黑" pitchFamily="34" charset="-122"/>
            </a:endParaRPr>
          </a:p>
          <a:p>
            <a:pPr lvl="1"/>
            <a:r>
              <a:rPr lang="zh-CN" altLang="en-US" dirty="0" smtClean="0">
                <a:latin typeface="微软雅黑" pitchFamily="34" charset="-122"/>
                <a:ea typeface="微软雅黑" pitchFamily="34" charset="-122"/>
              </a:rPr>
              <a:t>单台双路服务器可支撑</a:t>
            </a:r>
            <a:r>
              <a:rPr lang="en-US" altLang="zh-CN" b="1" dirty="0" smtClean="0">
                <a:latin typeface="微软雅黑" pitchFamily="34" charset="-122"/>
                <a:ea typeface="微软雅黑" pitchFamily="34" charset="-122"/>
              </a:rPr>
              <a:t>50000</a:t>
            </a:r>
            <a:r>
              <a:rPr lang="zh-CN" altLang="en-US" dirty="0" smtClean="0">
                <a:latin typeface="微软雅黑" pitchFamily="34" charset="-122"/>
                <a:ea typeface="微软雅黑" pitchFamily="34" charset="-122"/>
              </a:rPr>
              <a:t>人同时在线考试</a:t>
            </a:r>
            <a:endParaRPr lang="en-US" altLang="zh-CN" dirty="0" smtClean="0">
              <a:latin typeface="微软雅黑" pitchFamily="34" charset="-122"/>
              <a:ea typeface="微软雅黑" pitchFamily="34" charset="-122"/>
            </a:endParaRPr>
          </a:p>
          <a:p>
            <a:pPr lvl="1"/>
            <a:r>
              <a:rPr lang="zh-CN" altLang="en-US" dirty="0" smtClean="0">
                <a:latin typeface="微软雅黑" pitchFamily="34" charset="-122"/>
                <a:ea typeface="微软雅黑" pitchFamily="34" charset="-122"/>
              </a:rPr>
              <a:t>案例：</a:t>
            </a:r>
            <a:endParaRPr lang="en-US" altLang="zh-CN" dirty="0" smtClean="0">
              <a:latin typeface="微软雅黑" pitchFamily="34" charset="-122"/>
              <a:ea typeface="微软雅黑" pitchFamily="34" charset="-122"/>
            </a:endParaRPr>
          </a:p>
          <a:p>
            <a:pPr lvl="2"/>
            <a:r>
              <a:rPr lang="zh-CN" altLang="en-US" dirty="0" smtClean="0">
                <a:latin typeface="微软雅黑" pitchFamily="34" charset="-122"/>
                <a:ea typeface="微软雅黑" pitchFamily="34" charset="-122"/>
              </a:rPr>
              <a:t>上海大学</a:t>
            </a:r>
            <a:endParaRPr lang="en-US" altLang="zh-CN" dirty="0" smtClean="0">
              <a:latin typeface="微软雅黑" pitchFamily="34" charset="-122"/>
              <a:ea typeface="微软雅黑" pitchFamily="34" charset="-122"/>
            </a:endParaRPr>
          </a:p>
          <a:p>
            <a:pPr lvl="3"/>
            <a:r>
              <a:rPr lang="zh-CN" altLang="en-US" dirty="0" smtClean="0">
                <a:latin typeface="微软雅黑" pitchFamily="34" charset="-122"/>
                <a:ea typeface="微软雅黑" pitchFamily="34" charset="-122"/>
              </a:rPr>
              <a:t>单台服务器支撑全校</a:t>
            </a:r>
            <a:r>
              <a:rPr lang="en-US" altLang="zh-CN" dirty="0" smtClean="0">
                <a:latin typeface="微软雅黑" pitchFamily="34" charset="-122"/>
                <a:ea typeface="微软雅黑" pitchFamily="34" charset="-122"/>
              </a:rPr>
              <a:t>3000</a:t>
            </a:r>
            <a:r>
              <a:rPr lang="zh-CN" altLang="en-US" dirty="0" smtClean="0">
                <a:latin typeface="微软雅黑" pitchFamily="34" charset="-122"/>
                <a:ea typeface="微软雅黑" pitchFamily="34" charset="-122"/>
              </a:rPr>
              <a:t>人</a:t>
            </a:r>
            <a:endParaRPr lang="en-US" altLang="zh-CN" dirty="0" smtClean="0">
              <a:latin typeface="微软雅黑" pitchFamily="34" charset="-122"/>
              <a:ea typeface="微软雅黑" pitchFamily="34" charset="-122"/>
            </a:endParaRPr>
          </a:p>
          <a:p>
            <a:pPr lvl="2"/>
            <a:r>
              <a:rPr lang="zh-CN" altLang="en-US" dirty="0" smtClean="0">
                <a:latin typeface="微软雅黑" pitchFamily="34" charset="-122"/>
                <a:ea typeface="微软雅黑" pitchFamily="34" charset="-122"/>
              </a:rPr>
              <a:t>国防科大</a:t>
            </a:r>
            <a:endParaRPr lang="en-US" altLang="zh-CN" dirty="0" smtClean="0">
              <a:latin typeface="微软雅黑" pitchFamily="34" charset="-122"/>
              <a:ea typeface="微软雅黑" pitchFamily="34" charset="-122"/>
            </a:endParaRPr>
          </a:p>
          <a:p>
            <a:pPr lvl="3"/>
            <a:r>
              <a:rPr lang="en-US" altLang="zh-CN" dirty="0" smtClean="0">
                <a:latin typeface="微软雅黑" pitchFamily="34" charset="-122"/>
                <a:ea typeface="微软雅黑" pitchFamily="34" charset="-122"/>
              </a:rPr>
              <a:t>1GB</a:t>
            </a:r>
            <a:r>
              <a:rPr lang="zh-CN" altLang="en-US" dirty="0" smtClean="0">
                <a:latin typeface="微软雅黑" pitchFamily="34" charset="-122"/>
                <a:ea typeface="微软雅黑" pitchFamily="34" charset="-122"/>
              </a:rPr>
              <a:t>内存台式机的抗压测试</a:t>
            </a:r>
            <a:endParaRPr lang="en-US" altLang="zh-CN" dirty="0" smtClean="0">
              <a:latin typeface="微软雅黑" pitchFamily="34" charset="-122"/>
              <a:ea typeface="微软雅黑" pitchFamily="34" charset="-122"/>
            </a:endParaRPr>
          </a:p>
          <a:p>
            <a:pPr lvl="2"/>
            <a:r>
              <a:rPr lang="zh-CN" altLang="en-US" dirty="0" smtClean="0">
                <a:latin typeface="微软雅黑" pitchFamily="34" charset="-122"/>
                <a:ea typeface="微软雅黑" pitchFamily="34" charset="-122"/>
              </a:rPr>
              <a:t>北航</a:t>
            </a:r>
            <a:endParaRPr lang="en-US" altLang="zh-CN" dirty="0" smtClean="0">
              <a:latin typeface="微软雅黑" pitchFamily="34" charset="-122"/>
              <a:ea typeface="微软雅黑" pitchFamily="34" charset="-122"/>
            </a:endParaRPr>
          </a:p>
          <a:p>
            <a:pPr lvl="3"/>
            <a:r>
              <a:rPr lang="en-US" altLang="zh-CN" dirty="0" smtClean="0">
                <a:latin typeface="微软雅黑" pitchFamily="34" charset="-122"/>
                <a:ea typeface="微软雅黑" pitchFamily="34" charset="-122"/>
              </a:rPr>
              <a:t>P4 CPU 1GB</a:t>
            </a:r>
            <a:r>
              <a:rPr lang="zh-CN" altLang="en-US" dirty="0" smtClean="0">
                <a:latin typeface="微软雅黑" pitchFamily="34" charset="-122"/>
                <a:ea typeface="微软雅黑" pitchFamily="34" charset="-122"/>
              </a:rPr>
              <a:t>内存台式机 </a:t>
            </a:r>
            <a:r>
              <a:rPr lang="en-US" altLang="zh-CN" dirty="0" smtClean="0">
                <a:latin typeface="微软雅黑" pitchFamily="34" charset="-122"/>
                <a:ea typeface="微软雅黑" pitchFamily="34" charset="-122"/>
              </a:rPr>
              <a:t>350</a:t>
            </a:r>
            <a:r>
              <a:rPr lang="zh-CN" altLang="en-US" dirty="0" smtClean="0">
                <a:latin typeface="微软雅黑" pitchFamily="34" charset="-122"/>
                <a:ea typeface="微软雅黑" pitchFamily="34" charset="-122"/>
              </a:rPr>
              <a:t>人考试</a:t>
            </a:r>
            <a:endParaRPr lang="en-US" altLang="zh-CN" dirty="0" smtClean="0">
              <a:latin typeface="微软雅黑" pitchFamily="34" charset="-122"/>
              <a:ea typeface="微软雅黑" pitchFamily="34" charset="-122"/>
            </a:endParaRPr>
          </a:p>
          <a:p>
            <a:pPr lvl="3"/>
            <a:r>
              <a:rPr lang="zh-CN" altLang="en-US" dirty="0" smtClean="0">
                <a:latin typeface="微软雅黑" pitchFamily="34" charset="-122"/>
                <a:ea typeface="微软雅黑" pitchFamily="34" charset="-122"/>
              </a:rPr>
              <a:t>大类招生，同时</a:t>
            </a:r>
            <a:r>
              <a:rPr lang="en-US" altLang="zh-CN" dirty="0" smtClean="0">
                <a:latin typeface="微软雅黑" pitchFamily="34" charset="-122"/>
                <a:ea typeface="微软雅黑" pitchFamily="34" charset="-122"/>
              </a:rPr>
              <a:t>800</a:t>
            </a:r>
            <a:r>
              <a:rPr lang="zh-CN" altLang="en-US" dirty="0" smtClean="0">
                <a:latin typeface="微软雅黑" pitchFamily="34" charset="-122"/>
                <a:ea typeface="微软雅黑" pitchFamily="34" charset="-122"/>
              </a:rPr>
              <a:t>人在线考试</a:t>
            </a:r>
            <a:endParaRPr lang="en-US" altLang="zh-CN" dirty="0" smtClean="0">
              <a:latin typeface="微软雅黑" pitchFamily="34" charset="-122"/>
              <a:ea typeface="微软雅黑" pitchFamily="34" charset="-122"/>
            </a:endParaRPr>
          </a:p>
          <a:p>
            <a:pPr lvl="2"/>
            <a:r>
              <a:rPr lang="zh-CN" altLang="en-US" dirty="0" smtClean="0">
                <a:latin typeface="微软雅黑" pitchFamily="34" charset="-122"/>
                <a:ea typeface="微软雅黑" pitchFamily="34" charset="-122"/>
              </a:rPr>
              <a:t>河北地质大学</a:t>
            </a:r>
            <a:endParaRPr lang="en-US" altLang="zh-CN" dirty="0" smtClean="0">
              <a:latin typeface="微软雅黑" pitchFamily="34" charset="-122"/>
              <a:ea typeface="微软雅黑" pitchFamily="34" charset="-122"/>
            </a:endParaRPr>
          </a:p>
          <a:p>
            <a:pPr lvl="3"/>
            <a:r>
              <a:rPr lang="en-US" altLang="zh-CN" dirty="0" smtClean="0">
                <a:latin typeface="微软雅黑" pitchFamily="34" charset="-122"/>
                <a:ea typeface="微软雅黑" pitchFamily="34" charset="-122"/>
              </a:rPr>
              <a:t>Windows </a:t>
            </a:r>
            <a:r>
              <a:rPr lang="en-US" altLang="zh-CN" dirty="0" err="1" smtClean="0">
                <a:latin typeface="微软雅黑" pitchFamily="34" charset="-122"/>
                <a:ea typeface="微软雅黑" pitchFamily="34" charset="-122"/>
              </a:rPr>
              <a:t>VMWare</a:t>
            </a:r>
            <a:r>
              <a:rPr lang="zh-CN" altLang="en-US" dirty="0" smtClean="0">
                <a:latin typeface="微软雅黑" pitchFamily="34" charset="-122"/>
                <a:ea typeface="微软雅黑" pitchFamily="34" charset="-122"/>
              </a:rPr>
              <a:t>工作站虚拟机，</a:t>
            </a:r>
            <a:r>
              <a:rPr lang="en-US" altLang="zh-CN" dirty="0" smtClean="0">
                <a:latin typeface="微软雅黑" pitchFamily="34" charset="-122"/>
                <a:ea typeface="微软雅黑" pitchFamily="34" charset="-122"/>
              </a:rPr>
              <a:t>2</a:t>
            </a:r>
            <a:r>
              <a:rPr lang="zh-CN" altLang="en-US" dirty="0" smtClean="0">
                <a:latin typeface="微软雅黑" pitchFamily="34" charset="-122"/>
                <a:ea typeface="微软雅黑" pitchFamily="34" charset="-122"/>
              </a:rPr>
              <a:t>核</a:t>
            </a:r>
            <a:r>
              <a:rPr lang="en-US" altLang="zh-CN" dirty="0" smtClean="0">
                <a:latin typeface="微软雅黑" pitchFamily="34" charset="-122"/>
                <a:ea typeface="微软雅黑" pitchFamily="34" charset="-122"/>
              </a:rPr>
              <a:t>Xeon CPU</a:t>
            </a:r>
            <a:r>
              <a:rPr lang="zh-CN" altLang="en-US" dirty="0" smtClean="0">
                <a:latin typeface="微软雅黑" pitchFamily="34" charset="-122"/>
                <a:ea typeface="微软雅黑" pitchFamily="34" charset="-122"/>
              </a:rPr>
              <a:t>，</a:t>
            </a:r>
            <a:r>
              <a:rPr lang="en-US" altLang="zh-CN" dirty="0" smtClean="0">
                <a:latin typeface="微软雅黑" pitchFamily="34" charset="-122"/>
                <a:ea typeface="微软雅黑" pitchFamily="34" charset="-122"/>
              </a:rPr>
              <a:t>2GB </a:t>
            </a:r>
            <a:r>
              <a:rPr lang="zh-CN" altLang="en-US" dirty="0" smtClean="0">
                <a:latin typeface="微软雅黑" pitchFamily="34" charset="-122"/>
                <a:ea typeface="微软雅黑" pitchFamily="34" charset="-122"/>
              </a:rPr>
              <a:t>，</a:t>
            </a:r>
            <a:r>
              <a:rPr lang="en-US" altLang="zh-CN" dirty="0" smtClean="0">
                <a:latin typeface="微软雅黑" pitchFamily="34" charset="-122"/>
                <a:ea typeface="微软雅黑" pitchFamily="34" charset="-122"/>
              </a:rPr>
              <a:t>600</a:t>
            </a:r>
            <a:r>
              <a:rPr lang="zh-CN" altLang="en-US" dirty="0" smtClean="0">
                <a:latin typeface="微软雅黑" pitchFamily="34" charset="-122"/>
                <a:ea typeface="微软雅黑" pitchFamily="34" charset="-122"/>
              </a:rPr>
              <a:t>人同时在线考试</a:t>
            </a:r>
            <a:endParaRPr lang="en-US" altLang="zh-CN" dirty="0" smtClean="0">
              <a:latin typeface="微软雅黑" pitchFamily="34" charset="-122"/>
              <a:ea typeface="微软雅黑" pitchFamily="34" charset="-122"/>
            </a:endParaRPr>
          </a:p>
          <a:p>
            <a:pPr lvl="2">
              <a:buNone/>
            </a:pPr>
            <a:endParaRPr lang="zh-CN" altLang="en-US" dirty="0">
              <a:latin typeface="微软雅黑" pitchFamily="34" charset="-122"/>
              <a:ea typeface="微软雅黑" pitchFamily="34" charset="-122"/>
            </a:endParaRPr>
          </a:p>
        </p:txBody>
      </p:sp>
      <p:sp>
        <p:nvSpPr>
          <p:cNvPr id="6"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平台：质量</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r>
              <a:rPr lang="zh-CN" altLang="en-US" b="1" dirty="0" smtClean="0">
                <a:latin typeface="微软雅黑" pitchFamily="34" charset="-122"/>
                <a:ea typeface="微软雅黑" pitchFamily="34" charset="-122"/>
              </a:rPr>
              <a:t>安全性！</a:t>
            </a:r>
            <a:endParaRPr lang="en-US" altLang="zh-CN" b="1" dirty="0" smtClean="0">
              <a:latin typeface="微软雅黑" pitchFamily="34" charset="-122"/>
              <a:ea typeface="微软雅黑" pitchFamily="34" charset="-122"/>
            </a:endParaRPr>
          </a:p>
          <a:p>
            <a:pPr lvl="1">
              <a:lnSpc>
                <a:spcPct val="150000"/>
              </a:lnSpc>
            </a:pPr>
            <a:r>
              <a:rPr lang="zh-CN" altLang="en-US" dirty="0" smtClean="0">
                <a:latin typeface="微软雅黑" pitchFamily="34" charset="-122"/>
                <a:ea typeface="微软雅黑" pitchFamily="34" charset="-122"/>
              </a:rPr>
              <a:t>在线评判系统极易出现安全性问题</a:t>
            </a:r>
            <a:endParaRPr lang="en-US" altLang="zh-CN" dirty="0" smtClean="0">
              <a:latin typeface="微软雅黑" pitchFamily="34" charset="-122"/>
              <a:ea typeface="微软雅黑" pitchFamily="34" charset="-122"/>
            </a:endParaRPr>
          </a:p>
          <a:p>
            <a:pPr lvl="1">
              <a:lnSpc>
                <a:spcPct val="150000"/>
              </a:lnSpc>
            </a:pPr>
            <a:r>
              <a:rPr lang="zh-CN" altLang="en-US" dirty="0" smtClean="0">
                <a:latin typeface="微软雅黑" pitchFamily="34" charset="-122"/>
                <a:ea typeface="微软雅黑" pitchFamily="34" charset="-122"/>
              </a:rPr>
              <a:t>安全性如何保障？</a:t>
            </a:r>
            <a:endParaRPr lang="en-US" altLang="zh-CN" dirty="0" smtClean="0">
              <a:latin typeface="微软雅黑" pitchFamily="34" charset="-122"/>
              <a:ea typeface="微软雅黑" pitchFamily="34" charset="-122"/>
            </a:endParaRPr>
          </a:p>
          <a:p>
            <a:pPr lvl="2">
              <a:lnSpc>
                <a:spcPct val="150000"/>
              </a:lnSpc>
            </a:pPr>
            <a:r>
              <a:rPr lang="zh-CN" altLang="en-US" dirty="0" smtClean="0">
                <a:latin typeface="微软雅黑" pitchFamily="34" charset="-122"/>
                <a:ea typeface="微软雅黑" pitchFamily="34" charset="-122"/>
              </a:rPr>
              <a:t>长时间使用验证</a:t>
            </a:r>
            <a:r>
              <a:rPr lang="en-US" altLang="zh-CN" dirty="0" smtClean="0">
                <a:latin typeface="微软雅黑" pitchFamily="34" charset="-122"/>
                <a:ea typeface="微软雅黑" pitchFamily="34" charset="-122"/>
              </a:rPr>
              <a:t>+</a:t>
            </a:r>
            <a:r>
              <a:rPr lang="zh-CN" altLang="en-US" dirty="0" smtClean="0">
                <a:latin typeface="微软雅黑" pitchFamily="34" charset="-122"/>
                <a:ea typeface="微软雅黑" pitchFamily="34" charset="-122"/>
              </a:rPr>
              <a:t>高水平的攻防测试</a:t>
            </a:r>
            <a:endParaRPr lang="en-US" altLang="zh-CN" dirty="0" smtClean="0">
              <a:latin typeface="微软雅黑" pitchFamily="34" charset="-122"/>
              <a:ea typeface="微软雅黑" pitchFamily="34" charset="-122"/>
            </a:endParaRPr>
          </a:p>
          <a:p>
            <a:pPr lvl="1">
              <a:lnSpc>
                <a:spcPct val="150000"/>
              </a:lnSpc>
            </a:pPr>
            <a:r>
              <a:rPr lang="zh-CN" altLang="en-US" dirty="0" smtClean="0">
                <a:latin typeface="微软雅黑" pitchFamily="34" charset="-122"/>
                <a:ea typeface="微软雅黑" pitchFamily="34" charset="-122"/>
              </a:rPr>
              <a:t>数据库密码</a:t>
            </a:r>
            <a:r>
              <a:rPr lang="en-US" altLang="zh-CN" dirty="0" smtClean="0">
                <a:latin typeface="微软雅黑" pitchFamily="34" charset="-122"/>
                <a:ea typeface="微软雅黑" pitchFamily="34" charset="-122"/>
              </a:rPr>
              <a:t>2</a:t>
            </a:r>
            <a:r>
              <a:rPr lang="zh-CN" altLang="en-US" dirty="0" smtClean="0">
                <a:latin typeface="微软雅黑" pitchFamily="34" charset="-122"/>
                <a:ea typeface="微软雅黑" pitchFamily="34" charset="-122"/>
              </a:rPr>
              <a:t>次</a:t>
            </a:r>
            <a:r>
              <a:rPr lang="en-US" altLang="zh-CN" dirty="0" smtClean="0">
                <a:latin typeface="微软雅黑" pitchFamily="34" charset="-122"/>
                <a:ea typeface="微软雅黑" pitchFamily="34" charset="-122"/>
              </a:rPr>
              <a:t>MD5</a:t>
            </a:r>
            <a:r>
              <a:rPr lang="zh-CN" altLang="en-US" dirty="0" smtClean="0">
                <a:latin typeface="微软雅黑" pitchFamily="34" charset="-122"/>
                <a:ea typeface="微软雅黑" pitchFamily="34" charset="-122"/>
              </a:rPr>
              <a:t>单向加密。</a:t>
            </a:r>
            <a:endParaRPr lang="en-US" altLang="zh-CN" dirty="0" smtClean="0">
              <a:latin typeface="微软雅黑" pitchFamily="34" charset="-122"/>
              <a:ea typeface="微软雅黑" pitchFamily="34" charset="-122"/>
            </a:endParaRPr>
          </a:p>
          <a:p>
            <a:pPr lvl="1">
              <a:lnSpc>
                <a:spcPct val="150000"/>
              </a:lnSpc>
            </a:pPr>
            <a:r>
              <a:rPr lang="zh-CN" altLang="en-US" dirty="0" smtClean="0">
                <a:latin typeface="微软雅黑" pitchFamily="34" charset="-122"/>
                <a:ea typeface="微软雅黑" pitchFamily="34" charset="-122"/>
              </a:rPr>
              <a:t>教师账号临时秘钥加密登录，防暴力破解。</a:t>
            </a:r>
          </a:p>
          <a:p>
            <a:pPr lvl="1"/>
            <a:endParaRPr lang="en-US" altLang="zh-CN" dirty="0" smtClean="0"/>
          </a:p>
        </p:txBody>
      </p:sp>
      <p:sp>
        <p:nvSpPr>
          <p:cNvPr id="5"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平台：质量</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p:cNvPicPr>
            <a:picLocks noChangeAspect="1" noChangeArrowheads="1"/>
          </p:cNvPicPr>
          <p:nvPr/>
        </p:nvPicPr>
        <p:blipFill>
          <a:blip r:embed="rId3" cstate="print"/>
          <a:srcRect/>
          <a:stretch>
            <a:fillRect/>
          </a:stretch>
        </p:blipFill>
        <p:spPr bwMode="auto">
          <a:xfrm>
            <a:off x="224088" y="1941094"/>
            <a:ext cx="5079066" cy="2901366"/>
          </a:xfrm>
          <a:prstGeom prst="rect">
            <a:avLst/>
          </a:prstGeom>
          <a:noFill/>
          <a:ln w="9525">
            <a:noFill/>
            <a:miter lim="800000"/>
            <a:headEnd/>
            <a:tailEnd/>
          </a:ln>
        </p:spPr>
      </p:pic>
      <p:sp>
        <p:nvSpPr>
          <p:cNvPr id="3" name="内容占位符 2"/>
          <p:cNvSpPr>
            <a:spLocks noGrp="1"/>
          </p:cNvSpPr>
          <p:nvPr>
            <p:ph idx="1"/>
          </p:nvPr>
        </p:nvSpPr>
        <p:spPr>
          <a:xfrm>
            <a:off x="484271" y="1112545"/>
            <a:ext cx="7886700" cy="3263504"/>
          </a:xfrm>
        </p:spPr>
        <p:txBody>
          <a:bodyPr>
            <a:normAutofit/>
          </a:bodyPr>
          <a:lstStyle/>
          <a:p>
            <a:pPr marL="342892" lvl="1" indent="-342892"/>
            <a:r>
              <a:rPr lang="zh-CN" altLang="en-US" sz="2100" b="1" dirty="0" smtClean="0">
                <a:latin typeface="微软雅黑" pitchFamily="34" charset="-122"/>
                <a:ea typeface="微软雅黑" pitchFamily="34" charset="-122"/>
              </a:rPr>
              <a:t>可维护性！</a:t>
            </a:r>
            <a:r>
              <a:rPr lang="zh-CN" altLang="en-US" sz="2100" dirty="0" smtClean="0">
                <a:latin typeface="微软雅黑" pitchFamily="34" charset="-122"/>
                <a:ea typeface="微软雅黑" pitchFamily="34" charset="-122"/>
              </a:rPr>
              <a:t>一键式安装</a:t>
            </a:r>
          </a:p>
        </p:txBody>
      </p:sp>
      <p:sp>
        <p:nvSpPr>
          <p:cNvPr id="5" name="矩形 4"/>
          <p:cNvSpPr/>
          <p:nvPr/>
        </p:nvSpPr>
        <p:spPr>
          <a:xfrm>
            <a:off x="353469" y="2334126"/>
            <a:ext cx="4403015" cy="8181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355"/>
            <a:endParaRPr lang="zh-CN" altLang="en-US" dirty="0">
              <a:solidFill>
                <a:prstClr val="white"/>
              </a:solidFill>
            </a:endParaRPr>
          </a:p>
        </p:txBody>
      </p:sp>
      <p:sp>
        <p:nvSpPr>
          <p:cNvPr id="9" name="矩形 8"/>
          <p:cNvSpPr/>
          <p:nvPr/>
        </p:nvSpPr>
        <p:spPr>
          <a:xfrm>
            <a:off x="395078" y="3549205"/>
            <a:ext cx="3599406" cy="45480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355"/>
            <a:endParaRPr lang="zh-CN" altLang="en-US" dirty="0">
              <a:solidFill>
                <a:prstClr val="white"/>
              </a:solidFill>
            </a:endParaRPr>
          </a:p>
        </p:txBody>
      </p:sp>
      <p:sp>
        <p:nvSpPr>
          <p:cNvPr id="10" name="TextBox 9"/>
          <p:cNvSpPr txBox="1"/>
          <p:nvPr/>
        </p:nvSpPr>
        <p:spPr>
          <a:xfrm>
            <a:off x="3995558" y="3546809"/>
            <a:ext cx="1125383" cy="466725"/>
          </a:xfrm>
          <a:prstGeom prst="rect">
            <a:avLst/>
          </a:prstGeom>
          <a:solidFill>
            <a:srgbClr val="C00000"/>
          </a:solidFill>
        </p:spPr>
        <p:txBody>
          <a:bodyPr wrap="square" lIns="68580" tIns="34290" rIns="68580" bIns="34290" rtlCol="0">
            <a:noAutofit/>
          </a:bodyPr>
          <a:lstStyle/>
          <a:p>
            <a:pPr defTabSz="914355"/>
            <a:r>
              <a:rPr lang="zh-CN" altLang="en-US" dirty="0" smtClean="0">
                <a:solidFill>
                  <a:schemeClr val="bg1"/>
                </a:solidFill>
                <a:latin typeface="微软雅黑" pitchFamily="34" charset="-122"/>
                <a:ea typeface="微软雅黑" pitchFamily="34" charset="-122"/>
              </a:rPr>
              <a:t>下载</a:t>
            </a:r>
            <a:r>
              <a:rPr lang="en-US" altLang="zh-CN" dirty="0" smtClean="0">
                <a:solidFill>
                  <a:schemeClr val="bg1"/>
                </a:solidFill>
                <a:latin typeface="微软雅黑" pitchFamily="34" charset="-122"/>
                <a:ea typeface="微软雅黑" pitchFamily="34" charset="-122"/>
              </a:rPr>
              <a:t>&amp;</a:t>
            </a:r>
            <a:r>
              <a:rPr lang="zh-CN" altLang="en-US" dirty="0" smtClean="0">
                <a:solidFill>
                  <a:schemeClr val="bg1"/>
                </a:solidFill>
                <a:latin typeface="微软雅黑" pitchFamily="34" charset="-122"/>
                <a:ea typeface="微软雅黑" pitchFamily="34" charset="-122"/>
              </a:rPr>
              <a:t>执行安装包</a:t>
            </a:r>
            <a:endParaRPr lang="zh-CN" altLang="en-US" dirty="0">
              <a:solidFill>
                <a:schemeClr val="bg1"/>
              </a:solidFill>
              <a:latin typeface="微软雅黑" pitchFamily="34" charset="-122"/>
              <a:ea typeface="微软雅黑" pitchFamily="34" charset="-122"/>
            </a:endParaRPr>
          </a:p>
        </p:txBody>
      </p:sp>
      <p:sp>
        <p:nvSpPr>
          <p:cNvPr id="12" name="矩形 11"/>
          <p:cNvSpPr/>
          <p:nvPr/>
        </p:nvSpPr>
        <p:spPr>
          <a:xfrm>
            <a:off x="5392153" y="2254227"/>
            <a:ext cx="3640013" cy="1858196"/>
          </a:xfrm>
          <a:prstGeom prst="rect">
            <a:avLst/>
          </a:prstGeom>
        </p:spPr>
        <p:txBody>
          <a:bodyPr wrap="square" lIns="91436" tIns="45718" rIns="91436" bIns="45718">
            <a:spAutoFit/>
          </a:bodyPr>
          <a:lstStyle/>
          <a:p>
            <a:pPr algn="just" defTabSz="914355"/>
            <a:r>
              <a:rPr lang="zh-CN" altLang="en-US" sz="2000" dirty="0" smtClean="0">
                <a:solidFill>
                  <a:prstClr val="black"/>
                </a:solidFill>
                <a:latin typeface="微软雅黑" pitchFamily="34" charset="-122"/>
                <a:ea typeface="微软雅黑" pitchFamily="34" charset="-122"/>
              </a:rPr>
              <a:t>安装在校园网或者局域网内，不用互联网在线模式，主要是考试的特殊性：</a:t>
            </a:r>
            <a:endParaRPr lang="en-US" altLang="zh-CN" sz="2000" dirty="0" smtClean="0">
              <a:solidFill>
                <a:prstClr val="black"/>
              </a:solidFill>
              <a:latin typeface="微软雅黑" pitchFamily="34" charset="-122"/>
              <a:ea typeface="微软雅黑" pitchFamily="34" charset="-122"/>
            </a:endParaRPr>
          </a:p>
          <a:p>
            <a:pPr marL="342884" indent="-342884" algn="just" defTabSz="914355">
              <a:buFont typeface="+mj-ea"/>
              <a:buAutoNum type="circleNumDbPlain"/>
            </a:pPr>
            <a:r>
              <a:rPr lang="zh-CN" altLang="en-US" dirty="0" smtClean="0">
                <a:solidFill>
                  <a:prstClr val="black"/>
                </a:solidFill>
                <a:latin typeface="微软雅黑" pitchFamily="34" charset="-122"/>
                <a:ea typeface="微软雅黑" pitchFamily="34" charset="-122"/>
              </a:rPr>
              <a:t>避免“引诱” 学生到互联网搜索答案！</a:t>
            </a:r>
            <a:endParaRPr lang="en-US" altLang="zh-CN" dirty="0" smtClean="0">
              <a:solidFill>
                <a:prstClr val="black"/>
              </a:solidFill>
              <a:latin typeface="微软雅黑" pitchFamily="34" charset="-122"/>
              <a:ea typeface="微软雅黑" pitchFamily="34" charset="-122"/>
            </a:endParaRPr>
          </a:p>
          <a:p>
            <a:pPr marL="342884" indent="-342884" algn="just" defTabSz="914355">
              <a:buFont typeface="+mj-ea"/>
              <a:buAutoNum type="circleNumDbPlain"/>
            </a:pPr>
            <a:r>
              <a:rPr lang="zh-CN" altLang="en-US" dirty="0" smtClean="0">
                <a:solidFill>
                  <a:prstClr val="black"/>
                </a:solidFill>
                <a:latin typeface="微软雅黑" pitchFamily="34" charset="-122"/>
                <a:ea typeface="微软雅黑" pitchFamily="34" charset="-122"/>
              </a:rPr>
              <a:t>考试期间的互联网访问没有保障</a:t>
            </a:r>
            <a:endParaRPr lang="en-US" altLang="zh-CN" dirty="0" smtClean="0">
              <a:solidFill>
                <a:prstClr val="black"/>
              </a:solidFill>
              <a:latin typeface="微软雅黑" pitchFamily="34" charset="-122"/>
              <a:ea typeface="微软雅黑" pitchFamily="34" charset="-122"/>
            </a:endParaRPr>
          </a:p>
          <a:p>
            <a:pPr marL="342884" indent="-342884" algn="just" defTabSz="914355">
              <a:buFont typeface="+mj-ea"/>
              <a:buAutoNum type="circleNumDbPlain"/>
            </a:pPr>
            <a:r>
              <a:rPr lang="zh-CN" altLang="en-US" dirty="0" smtClean="0">
                <a:solidFill>
                  <a:prstClr val="black"/>
                </a:solidFill>
                <a:latin typeface="微软雅黑" pitchFamily="34" charset="-122"/>
                <a:ea typeface="微软雅黑" pitchFamily="34" charset="-122"/>
              </a:rPr>
              <a:t>集中提交代码时，互联网出口带宽没有保障</a:t>
            </a:r>
            <a:endParaRPr lang="en-US" altLang="zh-CN" dirty="0" smtClean="0">
              <a:solidFill>
                <a:prstClr val="black"/>
              </a:solidFill>
              <a:latin typeface="微软雅黑" pitchFamily="34" charset="-122"/>
              <a:ea typeface="微软雅黑" pitchFamily="34" charset="-122"/>
            </a:endParaRPr>
          </a:p>
        </p:txBody>
      </p:sp>
      <p:sp>
        <p:nvSpPr>
          <p:cNvPr id="13" name="TextBox 12"/>
          <p:cNvSpPr txBox="1"/>
          <p:nvPr/>
        </p:nvSpPr>
        <p:spPr>
          <a:xfrm>
            <a:off x="3646572" y="1999749"/>
            <a:ext cx="1119562" cy="323850"/>
          </a:xfrm>
          <a:prstGeom prst="rect">
            <a:avLst/>
          </a:prstGeom>
          <a:solidFill>
            <a:srgbClr val="C00000"/>
          </a:solidFill>
          <a:ln>
            <a:solidFill>
              <a:srgbClr val="C00000"/>
            </a:solidFill>
          </a:ln>
        </p:spPr>
        <p:txBody>
          <a:bodyPr wrap="square" lIns="68580" tIns="34290" rIns="68580" bIns="34290" rtlCol="0" anchor="ctr">
            <a:noAutofit/>
          </a:bodyPr>
          <a:lstStyle/>
          <a:p>
            <a:pPr defTabSz="914355"/>
            <a:r>
              <a:rPr lang="zh-CN" altLang="en-US" sz="1200" dirty="0" smtClean="0">
                <a:solidFill>
                  <a:schemeClr val="bg1"/>
                </a:solidFill>
                <a:latin typeface="微软雅黑" pitchFamily="34" charset="-122"/>
                <a:ea typeface="微软雅黑" pitchFamily="34" charset="-122"/>
              </a:rPr>
              <a:t>安装</a:t>
            </a:r>
            <a:r>
              <a:rPr lang="en-US" altLang="zh-CN" sz="1200" dirty="0" smtClean="0">
                <a:solidFill>
                  <a:schemeClr val="bg1"/>
                </a:solidFill>
                <a:latin typeface="微软雅黑" pitchFamily="34" charset="-122"/>
                <a:ea typeface="微软雅黑" pitchFamily="34" charset="-122"/>
              </a:rPr>
              <a:t>Linux</a:t>
            </a:r>
            <a:endParaRPr lang="zh-CN" altLang="en-US" sz="1200" dirty="0">
              <a:solidFill>
                <a:schemeClr val="bg1"/>
              </a:solidFill>
              <a:latin typeface="微软雅黑" pitchFamily="34" charset="-122"/>
              <a:ea typeface="微软雅黑" pitchFamily="34" charset="-122"/>
            </a:endParaRPr>
          </a:p>
        </p:txBody>
      </p:sp>
      <p:sp>
        <p:nvSpPr>
          <p:cNvPr id="14"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平台：质量</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cstate="print"/>
          <a:srcRect/>
          <a:stretch>
            <a:fillRect/>
          </a:stretch>
        </p:blipFill>
        <p:spPr bwMode="auto">
          <a:xfrm>
            <a:off x="5953" y="1742743"/>
            <a:ext cx="7499747" cy="3391232"/>
          </a:xfrm>
          <a:prstGeom prst="rect">
            <a:avLst/>
          </a:prstGeom>
          <a:noFill/>
          <a:ln w="9525">
            <a:noFill/>
            <a:miter lim="800000"/>
            <a:headEnd/>
            <a:tailEnd/>
          </a:ln>
        </p:spPr>
      </p:pic>
      <p:sp>
        <p:nvSpPr>
          <p:cNvPr id="3" name="内容占位符 2"/>
          <p:cNvSpPr>
            <a:spLocks noGrp="1"/>
          </p:cNvSpPr>
          <p:nvPr>
            <p:ph idx="1"/>
          </p:nvPr>
        </p:nvSpPr>
        <p:spPr>
          <a:xfrm>
            <a:off x="235619" y="1016293"/>
            <a:ext cx="7886700" cy="3263504"/>
          </a:xfrm>
        </p:spPr>
        <p:txBody>
          <a:bodyPr/>
          <a:lstStyle/>
          <a:p>
            <a:pPr marL="342884" lvl="1" indent="-342884"/>
            <a:r>
              <a:rPr lang="zh-CN" altLang="en-US" sz="2100" b="1" dirty="0" smtClean="0">
                <a:latin typeface="微软雅黑" pitchFamily="34" charset="-122"/>
                <a:ea typeface="微软雅黑" pitchFamily="34" charset="-122"/>
              </a:rPr>
              <a:t>可维护性！</a:t>
            </a:r>
            <a:r>
              <a:rPr lang="zh-CN" altLang="en-US" sz="2100" dirty="0" smtClean="0">
                <a:latin typeface="微软雅黑" pitchFamily="34" charset="-122"/>
                <a:ea typeface="微软雅黑" pitchFamily="34" charset="-122"/>
              </a:rPr>
              <a:t>数据的可靠性</a:t>
            </a:r>
            <a:endParaRPr lang="en-US" altLang="zh-CN" sz="2100" dirty="0" smtClean="0">
              <a:latin typeface="微软雅黑" pitchFamily="34" charset="-122"/>
              <a:ea typeface="微软雅黑" pitchFamily="34" charset="-122"/>
            </a:endParaRPr>
          </a:p>
          <a:p>
            <a:pPr lvl="1"/>
            <a:endParaRPr lang="en-US" altLang="zh-CN" sz="2200" dirty="0" smtClean="0">
              <a:latin typeface="微软雅黑" pitchFamily="34" charset="-122"/>
              <a:ea typeface="微软雅黑" pitchFamily="34" charset="-122"/>
            </a:endParaRPr>
          </a:p>
        </p:txBody>
      </p:sp>
      <p:sp>
        <p:nvSpPr>
          <p:cNvPr id="12" name="矩形 11"/>
          <p:cNvSpPr/>
          <p:nvPr/>
        </p:nvSpPr>
        <p:spPr>
          <a:xfrm>
            <a:off x="866752" y="2447158"/>
            <a:ext cx="2562248" cy="5913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5"/>
            <a:endParaRPr lang="zh-CN" altLang="en-US" dirty="0">
              <a:solidFill>
                <a:prstClr val="white"/>
              </a:solidFill>
              <a:latin typeface="楷体" pitchFamily="49" charset="-122"/>
              <a:ea typeface="楷体" pitchFamily="49" charset="-122"/>
            </a:endParaRPr>
          </a:p>
        </p:txBody>
      </p:sp>
      <p:sp>
        <p:nvSpPr>
          <p:cNvPr id="13" name="TextBox 12"/>
          <p:cNvSpPr txBox="1"/>
          <p:nvPr/>
        </p:nvSpPr>
        <p:spPr>
          <a:xfrm>
            <a:off x="3419478" y="2440804"/>
            <a:ext cx="1428760" cy="607196"/>
          </a:xfrm>
          <a:prstGeom prst="rect">
            <a:avLst/>
          </a:prstGeom>
          <a:solidFill>
            <a:srgbClr val="C00000"/>
          </a:solidFill>
        </p:spPr>
        <p:txBody>
          <a:bodyPr wrap="square" lIns="91436" tIns="45718" rIns="91436" bIns="45718" rtlCol="0">
            <a:noAutofit/>
          </a:bodyPr>
          <a:lstStyle/>
          <a:p>
            <a:pPr defTabSz="914355"/>
            <a:r>
              <a:rPr lang="zh-CN" altLang="en-US" dirty="0" smtClean="0">
                <a:solidFill>
                  <a:schemeClr val="bg1"/>
                </a:solidFill>
                <a:latin typeface="微软雅黑" pitchFamily="34" charset="-122"/>
                <a:ea typeface="微软雅黑" pitchFamily="34" charset="-122"/>
              </a:rPr>
              <a:t>通过浏览器备份数据</a:t>
            </a:r>
            <a:endParaRPr lang="zh-CN" altLang="en-US" dirty="0">
              <a:solidFill>
                <a:schemeClr val="bg1"/>
              </a:solidFill>
              <a:latin typeface="微软雅黑" pitchFamily="34" charset="-122"/>
              <a:ea typeface="微软雅黑" pitchFamily="34" charset="-122"/>
            </a:endParaRPr>
          </a:p>
        </p:txBody>
      </p:sp>
      <p:sp>
        <p:nvSpPr>
          <p:cNvPr id="14" name="矩形 13"/>
          <p:cNvSpPr/>
          <p:nvPr/>
        </p:nvSpPr>
        <p:spPr>
          <a:xfrm>
            <a:off x="866752" y="3551659"/>
            <a:ext cx="2857523" cy="15918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5"/>
            <a:endParaRPr lang="zh-CN" altLang="en-US" dirty="0">
              <a:solidFill>
                <a:prstClr val="white"/>
              </a:solidFill>
              <a:latin typeface="楷体" pitchFamily="49" charset="-122"/>
              <a:ea typeface="楷体" pitchFamily="49" charset="-122"/>
            </a:endParaRPr>
          </a:p>
        </p:txBody>
      </p:sp>
      <p:sp>
        <p:nvSpPr>
          <p:cNvPr id="15" name="TextBox 14"/>
          <p:cNvSpPr txBox="1"/>
          <p:nvPr/>
        </p:nvSpPr>
        <p:spPr>
          <a:xfrm>
            <a:off x="3571879" y="3533776"/>
            <a:ext cx="1304921" cy="990600"/>
          </a:xfrm>
          <a:prstGeom prst="rect">
            <a:avLst/>
          </a:prstGeom>
          <a:solidFill>
            <a:srgbClr val="C00000"/>
          </a:solidFill>
        </p:spPr>
        <p:txBody>
          <a:bodyPr wrap="square" lIns="91436" tIns="45718" rIns="91436" bIns="45718" rtlCol="0">
            <a:noAutofit/>
          </a:bodyPr>
          <a:lstStyle/>
          <a:p>
            <a:pPr defTabSz="914355"/>
            <a:r>
              <a:rPr lang="zh-CN" altLang="en-US" dirty="0" smtClean="0">
                <a:solidFill>
                  <a:schemeClr val="bg1"/>
                </a:solidFill>
                <a:latin typeface="微软雅黑" pitchFamily="34" charset="-122"/>
                <a:ea typeface="微软雅黑" pitchFamily="34" charset="-122"/>
              </a:rPr>
              <a:t>自定义自动快照策略，保障数据可靠性</a:t>
            </a:r>
            <a:endParaRPr lang="zh-CN" altLang="en-US" dirty="0">
              <a:solidFill>
                <a:schemeClr val="bg1"/>
              </a:solidFill>
              <a:latin typeface="微软雅黑" pitchFamily="34" charset="-122"/>
              <a:ea typeface="微软雅黑" pitchFamily="34" charset="-122"/>
            </a:endParaRPr>
          </a:p>
        </p:txBody>
      </p:sp>
      <p:pic>
        <p:nvPicPr>
          <p:cNvPr id="3075" name="Picture 3"/>
          <p:cNvPicPr>
            <a:picLocks noChangeAspect="1" noChangeArrowheads="1"/>
          </p:cNvPicPr>
          <p:nvPr/>
        </p:nvPicPr>
        <p:blipFill>
          <a:blip r:embed="rId4" cstate="print"/>
          <a:srcRect/>
          <a:stretch>
            <a:fillRect/>
          </a:stretch>
        </p:blipFill>
        <p:spPr bwMode="auto">
          <a:xfrm>
            <a:off x="5929323" y="1017973"/>
            <a:ext cx="3571900" cy="1733882"/>
          </a:xfrm>
          <a:prstGeom prst="rect">
            <a:avLst/>
          </a:prstGeom>
          <a:noFill/>
          <a:ln w="9525">
            <a:noFill/>
            <a:miter lim="800000"/>
            <a:headEnd/>
            <a:tailEnd/>
          </a:ln>
          <a:effectLst/>
        </p:spPr>
      </p:pic>
      <p:sp>
        <p:nvSpPr>
          <p:cNvPr id="17" name="矩形 16"/>
          <p:cNvSpPr/>
          <p:nvPr/>
        </p:nvSpPr>
        <p:spPr>
          <a:xfrm>
            <a:off x="7143769" y="1285867"/>
            <a:ext cx="500066" cy="1607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5"/>
            <a:endParaRPr lang="zh-CN" altLang="en-US" dirty="0">
              <a:solidFill>
                <a:prstClr val="white"/>
              </a:solidFill>
            </a:endParaRPr>
          </a:p>
        </p:txBody>
      </p:sp>
      <p:sp>
        <p:nvSpPr>
          <p:cNvPr id="16"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平台：质量</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box(in)">
                                      <p:cBhvr>
                                        <p:cTn id="7" dur="500"/>
                                        <p:tgtEl>
                                          <p:spTgt spid="3075"/>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ox(i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63955" y="968166"/>
            <a:ext cx="7886700" cy="3263504"/>
          </a:xfrm>
        </p:spPr>
        <p:txBody>
          <a:bodyPr/>
          <a:lstStyle/>
          <a:p>
            <a:r>
              <a:rPr lang="zh-CN" altLang="en-US" b="1" dirty="0" smtClean="0">
                <a:latin typeface="微软雅黑" pitchFamily="34" charset="-122"/>
                <a:ea typeface="微软雅黑" pitchFamily="34" charset="-122"/>
              </a:rPr>
              <a:t>可维护性！</a:t>
            </a:r>
            <a:r>
              <a:rPr lang="zh-CN" altLang="en-US" dirty="0" smtClean="0">
                <a:latin typeface="微软雅黑" pitchFamily="34" charset="-122"/>
                <a:ea typeface="微软雅黑" pitchFamily="34" charset="-122"/>
              </a:rPr>
              <a:t>系统升级的便捷性</a:t>
            </a:r>
            <a:endParaRPr lang="en-US" altLang="zh-CN" dirty="0" smtClean="0">
              <a:latin typeface="微软雅黑" pitchFamily="34" charset="-122"/>
              <a:ea typeface="微软雅黑" pitchFamily="34" charset="-122"/>
            </a:endParaRPr>
          </a:p>
          <a:p>
            <a:pPr lvl="1"/>
            <a:r>
              <a:rPr lang="zh-CN" altLang="en-US" dirty="0" smtClean="0">
                <a:latin typeface="微软雅黑" pitchFamily="34" charset="-122"/>
                <a:ea typeface="微软雅黑" pitchFamily="34" charset="-122"/>
              </a:rPr>
              <a:t>平均</a:t>
            </a:r>
            <a:r>
              <a:rPr lang="en-US" altLang="zh-CN" dirty="0" smtClean="0">
                <a:latin typeface="微软雅黑" pitchFamily="34" charset="-122"/>
                <a:ea typeface="微软雅黑" pitchFamily="34" charset="-122"/>
              </a:rPr>
              <a:t>1</a:t>
            </a:r>
            <a:r>
              <a:rPr lang="zh-CN" altLang="en-US" dirty="0" smtClean="0">
                <a:latin typeface="微软雅黑" pitchFamily="34" charset="-122"/>
                <a:ea typeface="微软雅黑" pitchFamily="34" charset="-122"/>
              </a:rPr>
              <a:t>到</a:t>
            </a:r>
            <a:r>
              <a:rPr lang="en-US" altLang="zh-CN" dirty="0" smtClean="0">
                <a:latin typeface="微软雅黑" pitchFamily="34" charset="-122"/>
                <a:ea typeface="微软雅黑" pitchFamily="34" charset="-122"/>
              </a:rPr>
              <a:t>1</a:t>
            </a:r>
            <a:r>
              <a:rPr lang="zh-CN" altLang="en-US" dirty="0" smtClean="0">
                <a:latin typeface="微软雅黑" pitchFamily="34" charset="-122"/>
                <a:ea typeface="微软雅黑" pitchFamily="34" charset="-122"/>
              </a:rPr>
              <a:t>个半月一个升级版（</a:t>
            </a:r>
            <a:r>
              <a:rPr lang="en-US" altLang="zh-CN" dirty="0" smtClean="0">
                <a:latin typeface="微软雅黑" pitchFamily="34" charset="-122"/>
                <a:ea typeface="微软雅黑" pitchFamily="34" charset="-122"/>
              </a:rPr>
              <a:t> http://educg.net/download.html </a:t>
            </a:r>
            <a:r>
              <a:rPr lang="zh-CN" altLang="en-US" dirty="0" smtClean="0">
                <a:latin typeface="微软雅黑" pitchFamily="34" charset="-122"/>
                <a:ea typeface="微软雅黑" pitchFamily="34" charset="-122"/>
              </a:rPr>
              <a:t>）</a:t>
            </a:r>
            <a:endParaRPr lang="en-US" altLang="zh-CN" dirty="0" smtClean="0">
              <a:latin typeface="微软雅黑" pitchFamily="34" charset="-122"/>
              <a:ea typeface="微软雅黑" pitchFamily="34" charset="-122"/>
            </a:endParaRPr>
          </a:p>
        </p:txBody>
      </p:sp>
      <p:pic>
        <p:nvPicPr>
          <p:cNvPr id="1027" name="Picture 3"/>
          <p:cNvPicPr>
            <a:picLocks noChangeAspect="1" noChangeArrowheads="1"/>
          </p:cNvPicPr>
          <p:nvPr/>
        </p:nvPicPr>
        <p:blipFill>
          <a:blip r:embed="rId3" cstate="print"/>
          <a:srcRect/>
          <a:stretch>
            <a:fillRect/>
          </a:stretch>
        </p:blipFill>
        <p:spPr bwMode="auto">
          <a:xfrm>
            <a:off x="2712244" y="3090751"/>
            <a:ext cx="6174581" cy="2052749"/>
          </a:xfrm>
          <a:prstGeom prst="rect">
            <a:avLst/>
          </a:prstGeom>
          <a:noFill/>
          <a:ln w="9525">
            <a:noFill/>
            <a:miter lim="800000"/>
            <a:headEnd/>
            <a:tailEnd/>
          </a:ln>
        </p:spPr>
      </p:pic>
      <p:pic>
        <p:nvPicPr>
          <p:cNvPr id="206850" name="Picture 2"/>
          <p:cNvPicPr>
            <a:picLocks noChangeAspect="1" noChangeArrowheads="1"/>
          </p:cNvPicPr>
          <p:nvPr/>
        </p:nvPicPr>
        <p:blipFill>
          <a:blip r:embed="rId4" cstate="print"/>
          <a:srcRect/>
          <a:stretch>
            <a:fillRect/>
          </a:stretch>
        </p:blipFill>
        <p:spPr bwMode="auto">
          <a:xfrm>
            <a:off x="0" y="1708485"/>
            <a:ext cx="4053188" cy="1913522"/>
          </a:xfrm>
          <a:prstGeom prst="rect">
            <a:avLst/>
          </a:prstGeom>
          <a:noFill/>
          <a:ln w="9525">
            <a:noFill/>
            <a:miter lim="800000"/>
            <a:headEnd/>
            <a:tailEnd/>
          </a:ln>
        </p:spPr>
      </p:pic>
      <p:sp>
        <p:nvSpPr>
          <p:cNvPr id="14" name="虚尾箭头 13"/>
          <p:cNvSpPr/>
          <p:nvPr/>
        </p:nvSpPr>
        <p:spPr>
          <a:xfrm rot="1737080">
            <a:off x="2887106" y="2904481"/>
            <a:ext cx="785818" cy="321471"/>
          </a:xfrm>
          <a:prstGeom prst="striped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5"/>
            <a:endParaRPr lang="zh-CN" altLang="en-US" dirty="0">
              <a:solidFill>
                <a:prstClr val="white"/>
              </a:solidFill>
            </a:endParaRPr>
          </a:p>
        </p:txBody>
      </p:sp>
      <p:sp>
        <p:nvSpPr>
          <p:cNvPr id="8"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平台：质量</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36144" y="975010"/>
            <a:ext cx="3691239" cy="3263504"/>
          </a:xfrm>
        </p:spPr>
        <p:txBody>
          <a:bodyPr/>
          <a:lstStyle/>
          <a:p>
            <a:r>
              <a:rPr lang="zh-CN" altLang="en-US" b="1" dirty="0" smtClean="0">
                <a:latin typeface="微软雅黑" pitchFamily="34" charset="-122"/>
                <a:ea typeface="微软雅黑" pitchFamily="34" charset="-122"/>
              </a:rPr>
              <a:t>集体智慧</a:t>
            </a:r>
            <a:endParaRPr lang="en-US" altLang="zh-CN" b="1" dirty="0" smtClean="0">
              <a:latin typeface="微软雅黑" pitchFamily="34" charset="-122"/>
              <a:ea typeface="微软雅黑" pitchFamily="34" charset="-122"/>
            </a:endParaRPr>
          </a:p>
          <a:p>
            <a:pPr lvl="1"/>
            <a:r>
              <a:rPr lang="zh-CN" altLang="en-US" dirty="0" smtClean="0">
                <a:latin typeface="微软雅黑" pitchFamily="34" charset="-122"/>
                <a:ea typeface="微软雅黑" pitchFamily="34" charset="-122"/>
              </a:rPr>
              <a:t>所有功能和改进都由教师集体决定。</a:t>
            </a:r>
            <a:endParaRPr lang="en-US" altLang="zh-CN" dirty="0" smtClean="0">
              <a:latin typeface="微软雅黑" pitchFamily="34" charset="-122"/>
              <a:ea typeface="微软雅黑" pitchFamily="34" charset="-122"/>
            </a:endParaRPr>
          </a:p>
          <a:p>
            <a:pPr lvl="1"/>
            <a:r>
              <a:rPr lang="zh-CN" altLang="en-US" dirty="0" smtClean="0">
                <a:latin typeface="微软雅黑" pitchFamily="34" charset="-122"/>
                <a:ea typeface="微软雅黑" pitchFamily="34" charset="-122"/>
              </a:rPr>
              <a:t>发现</a:t>
            </a:r>
            <a:r>
              <a:rPr lang="en-US" altLang="zh-CN" dirty="0" smtClean="0">
                <a:latin typeface="微软雅黑" pitchFamily="34" charset="-122"/>
                <a:ea typeface="微软雅黑" pitchFamily="34" charset="-122"/>
              </a:rPr>
              <a:t>bug</a:t>
            </a:r>
            <a:r>
              <a:rPr lang="zh-CN" altLang="en-US" dirty="0" smtClean="0">
                <a:latin typeface="微软雅黑" pitchFamily="34" charset="-122"/>
                <a:ea typeface="微软雅黑" pitchFamily="34" charset="-122"/>
              </a:rPr>
              <a:t>及时修复。</a:t>
            </a:r>
            <a:endParaRPr lang="en-US" altLang="zh-CN" dirty="0" smtClean="0">
              <a:latin typeface="微软雅黑" pitchFamily="34" charset="-122"/>
              <a:ea typeface="微软雅黑" pitchFamily="34" charset="-122"/>
            </a:endParaRPr>
          </a:p>
          <a:p>
            <a:pPr lvl="1"/>
            <a:endParaRPr lang="en-US" altLang="zh-CN" dirty="0" smtClean="0">
              <a:latin typeface="微软雅黑" pitchFamily="34" charset="-122"/>
              <a:ea typeface="微软雅黑" pitchFamily="34" charset="-122"/>
            </a:endParaRPr>
          </a:p>
        </p:txBody>
      </p:sp>
      <p:pic>
        <p:nvPicPr>
          <p:cNvPr id="33796" name="Picture 4" descr="C:\Users\IBM\AppData\Roaming\Tencent\Users\794288684\QQ\WinTemp\RichOle\9MCH7N@IG1)]ZX]L~5XSEOB.png"/>
          <p:cNvPicPr>
            <a:picLocks noChangeAspect="1" noChangeArrowheads="1"/>
          </p:cNvPicPr>
          <p:nvPr/>
        </p:nvPicPr>
        <p:blipFill>
          <a:blip r:embed="rId3" cstate="print"/>
          <a:srcRect/>
          <a:stretch>
            <a:fillRect/>
          </a:stretch>
        </p:blipFill>
        <p:spPr bwMode="auto">
          <a:xfrm>
            <a:off x="4210050" y="1133476"/>
            <a:ext cx="4933950" cy="4010024"/>
          </a:xfrm>
          <a:prstGeom prst="rect">
            <a:avLst/>
          </a:prstGeom>
          <a:noFill/>
        </p:spPr>
      </p:pic>
      <p:sp>
        <p:nvSpPr>
          <p:cNvPr id="6" name="标题 1"/>
          <p:cNvSpPr txBox="1">
            <a:spLocks noGrp="1"/>
          </p:cNvSpPr>
          <p:nvPr>
            <p:ph type="title"/>
          </p:nvPr>
        </p:nvSpPr>
        <p:spPr bwMode="auto">
          <a:xfrm>
            <a:off x="700839"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平台：质量</a:t>
            </a:r>
          </a:p>
        </p:txBody>
      </p:sp>
      <p:pic>
        <p:nvPicPr>
          <p:cNvPr id="7" name="Picture 1" descr="C:\Users\IBM\AppData\Roaming\Tencent\Users\794288684\QQ\WinTemp\RichOle\{NM_~Z_TRB(3@V`ERDJZ5LR.png"/>
          <p:cNvPicPr>
            <a:picLocks noChangeAspect="1" noChangeArrowheads="1"/>
          </p:cNvPicPr>
          <p:nvPr/>
        </p:nvPicPr>
        <p:blipFill>
          <a:blip r:embed="rId4" cstate="print"/>
          <a:srcRect/>
          <a:stretch>
            <a:fillRect/>
          </a:stretch>
        </p:blipFill>
        <p:spPr bwMode="auto">
          <a:xfrm>
            <a:off x="144378" y="2280486"/>
            <a:ext cx="4057359" cy="2863014"/>
          </a:xfrm>
          <a:prstGeom prst="rect">
            <a:avLst/>
          </a:prstGeom>
          <a:noFill/>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64"/>
          <p:cNvGrpSpPr/>
          <p:nvPr/>
        </p:nvGrpSpPr>
        <p:grpSpPr>
          <a:xfrm>
            <a:off x="474555" y="2361959"/>
            <a:ext cx="6177404" cy="2047875"/>
            <a:chOff x="1212261" y="474281"/>
            <a:chExt cx="4839289" cy="1883978"/>
          </a:xfrm>
        </p:grpSpPr>
        <p:sp>
          <p:nvSpPr>
            <p:cNvPr id="66" name="矩形 65"/>
            <p:cNvSpPr/>
            <p:nvPr/>
          </p:nvSpPr>
          <p:spPr>
            <a:xfrm>
              <a:off x="3886871" y="817398"/>
              <a:ext cx="504000" cy="357288"/>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itchFamily="34" charset="-122"/>
                  <a:ea typeface="微软雅黑" pitchFamily="34" charset="-122"/>
                </a:rPr>
                <a:t>操作系统</a:t>
              </a:r>
              <a:endParaRPr lang="en-US" altLang="zh-CN" sz="800" dirty="0" smtClean="0">
                <a:solidFill>
                  <a:schemeClr val="tx1"/>
                </a:solidFill>
                <a:latin typeface="微软雅黑" pitchFamily="34" charset="-122"/>
                <a:ea typeface="微软雅黑" pitchFamily="34" charset="-122"/>
              </a:endParaRPr>
            </a:p>
            <a:p>
              <a:pPr algn="ctr"/>
              <a:r>
                <a:rPr lang="zh-CN" altLang="en-US" sz="800" dirty="0" smtClean="0">
                  <a:solidFill>
                    <a:schemeClr val="tx1"/>
                  </a:solidFill>
                  <a:latin typeface="微软雅黑" pitchFamily="34" charset="-122"/>
                  <a:ea typeface="微软雅黑" pitchFamily="34" charset="-122"/>
                </a:rPr>
                <a:t>在线实验</a:t>
              </a:r>
              <a:endParaRPr lang="en-US" altLang="zh-CN" sz="800" dirty="0" smtClean="0">
                <a:solidFill>
                  <a:schemeClr val="tx1"/>
                </a:solidFill>
                <a:latin typeface="微软雅黑" pitchFamily="34" charset="-122"/>
                <a:ea typeface="微软雅黑" pitchFamily="34" charset="-122"/>
              </a:endParaRPr>
            </a:p>
          </p:txBody>
        </p:sp>
        <p:sp>
          <p:nvSpPr>
            <p:cNvPr id="67" name="圆角矩形 66"/>
            <p:cNvSpPr/>
            <p:nvPr/>
          </p:nvSpPr>
          <p:spPr>
            <a:xfrm>
              <a:off x="1241316" y="1533197"/>
              <a:ext cx="4765784" cy="412054"/>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dirty="0" smtClean="0">
                  <a:latin typeface="微软雅黑" pitchFamily="34" charset="-122"/>
                  <a:ea typeface="微软雅黑" pitchFamily="34" charset="-122"/>
                </a:rPr>
                <a:t>开放、可扩展的计算机专业</a:t>
              </a:r>
              <a:r>
                <a:rPr lang="zh-CN" altLang="en-US" b="1" dirty="0" smtClean="0">
                  <a:latin typeface="微软雅黑" pitchFamily="34" charset="-122"/>
                  <a:ea typeface="微软雅黑" pitchFamily="34" charset="-122"/>
                </a:rPr>
                <a:t>教学</a:t>
              </a:r>
              <a:r>
                <a:rPr lang="zh-CN" altLang="en-US" dirty="0" smtClean="0">
                  <a:latin typeface="微软雅黑" pitchFamily="34" charset="-122"/>
                  <a:ea typeface="微软雅黑" pitchFamily="34" charset="-122"/>
                </a:rPr>
                <a:t>与</a:t>
              </a:r>
              <a:r>
                <a:rPr lang="zh-CN" altLang="en-US" b="1" dirty="0" smtClean="0">
                  <a:latin typeface="微软雅黑" pitchFamily="34" charset="-122"/>
                  <a:ea typeface="微软雅黑" pitchFamily="34" charset="-122"/>
                </a:rPr>
                <a:t>实验</a:t>
              </a:r>
              <a:r>
                <a:rPr lang="zh-CN" altLang="en-US" dirty="0" smtClean="0">
                  <a:latin typeface="微软雅黑" pitchFamily="34" charset="-122"/>
                  <a:ea typeface="微软雅黑" pitchFamily="34" charset="-122"/>
                </a:rPr>
                <a:t>一体化平台</a:t>
              </a:r>
              <a:endParaRPr lang="en-US" altLang="zh-CN" dirty="0" smtClean="0">
                <a:latin typeface="微软雅黑" pitchFamily="34" charset="-122"/>
                <a:ea typeface="微软雅黑" pitchFamily="34" charset="-122"/>
              </a:endParaRPr>
            </a:p>
          </p:txBody>
        </p:sp>
        <p:sp>
          <p:nvSpPr>
            <p:cNvPr id="68" name="TextBox 67"/>
            <p:cNvSpPr txBox="1"/>
            <p:nvPr/>
          </p:nvSpPr>
          <p:spPr>
            <a:xfrm>
              <a:off x="1244600" y="474281"/>
              <a:ext cx="4806950" cy="114915"/>
            </a:xfrm>
            <a:prstGeom prst="rect">
              <a:avLst/>
            </a:prstGeom>
            <a:noFill/>
          </p:spPr>
          <p:txBody>
            <a:bodyPr wrap="square" tIns="0" bIns="0" rtlCol="0">
              <a:spAutoFit/>
            </a:bodyPr>
            <a:lstStyle/>
            <a:p>
              <a:pPr algn="ctr"/>
              <a:r>
                <a:rPr lang="zh-CN" altLang="en-US" sz="800" b="1" dirty="0" smtClean="0">
                  <a:latin typeface="微软雅黑" pitchFamily="34" charset="-122"/>
                  <a:ea typeface="微软雅黑" pitchFamily="34" charset="-122"/>
                </a:rPr>
                <a:t>最具专业深度、安全可靠的计算机类课程一体化支撑平台</a:t>
              </a:r>
              <a:endParaRPr lang="zh-CN" altLang="en-US" sz="800" b="1" dirty="0">
                <a:latin typeface="微软雅黑" pitchFamily="34" charset="-122"/>
                <a:ea typeface="微软雅黑" pitchFamily="34" charset="-122"/>
              </a:endParaRPr>
            </a:p>
          </p:txBody>
        </p:sp>
        <p:sp>
          <p:nvSpPr>
            <p:cNvPr id="69" name="矩形 68"/>
            <p:cNvSpPr/>
            <p:nvPr/>
          </p:nvSpPr>
          <p:spPr>
            <a:xfrm>
              <a:off x="1221064" y="659081"/>
              <a:ext cx="4817786"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70" name="矩形 69"/>
            <p:cNvSpPr/>
            <p:nvPr/>
          </p:nvSpPr>
          <p:spPr>
            <a:xfrm>
              <a:off x="1212261" y="755650"/>
              <a:ext cx="4813889" cy="1215053"/>
            </a:xfrm>
            <a:prstGeom prst="rect">
              <a:avLst/>
            </a:prstGeom>
            <a:noFill/>
            <a:ln w="6350">
              <a:solidFill>
                <a:srgbClr val="BE020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71" name="矩形 70"/>
            <p:cNvSpPr/>
            <p:nvPr/>
          </p:nvSpPr>
          <p:spPr>
            <a:xfrm>
              <a:off x="1212262" y="2016672"/>
              <a:ext cx="4807538" cy="341587"/>
            </a:xfrm>
            <a:prstGeom prst="rect">
              <a:avLst/>
            </a:prstGeom>
            <a:solidFill>
              <a:schemeClr val="bg2"/>
            </a:soli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latin typeface="微软雅黑" pitchFamily="34" charset="-122"/>
                  <a:ea typeface="微软雅黑" pitchFamily="34" charset="-122"/>
                </a:rPr>
                <a:t>云计算基础设施</a:t>
              </a:r>
              <a:endParaRPr lang="en-US" altLang="zh-CN" dirty="0" smtClean="0">
                <a:solidFill>
                  <a:schemeClr val="tx1"/>
                </a:solidFill>
                <a:latin typeface="微软雅黑" pitchFamily="34" charset="-122"/>
                <a:ea typeface="微软雅黑" pitchFamily="34" charset="-122"/>
              </a:endParaRPr>
            </a:p>
            <a:p>
              <a:pPr algn="ctr"/>
              <a:r>
                <a:rPr lang="zh-CN" altLang="en-US" sz="600" dirty="0" smtClean="0">
                  <a:solidFill>
                    <a:schemeClr val="tx1"/>
                  </a:solidFill>
                  <a:latin typeface="微软雅黑" pitchFamily="34" charset="-122"/>
                  <a:ea typeface="微软雅黑" pitchFamily="34" charset="-122"/>
                </a:rPr>
                <a:t>（服务器、存储、网络、</a:t>
              </a:r>
              <a:r>
                <a:rPr lang="en-US" altLang="zh-CN" sz="600" dirty="0" smtClean="0">
                  <a:solidFill>
                    <a:schemeClr val="tx1"/>
                  </a:solidFill>
                  <a:latin typeface="微软雅黑" pitchFamily="34" charset="-122"/>
                  <a:ea typeface="微软雅黑" pitchFamily="34" charset="-122"/>
                </a:rPr>
                <a:t>FPGA</a:t>
              </a:r>
              <a:r>
                <a:rPr lang="zh-CN" altLang="en-US" sz="600" dirty="0" smtClean="0">
                  <a:solidFill>
                    <a:schemeClr val="tx1"/>
                  </a:solidFill>
                  <a:latin typeface="微软雅黑" pitchFamily="34" charset="-122"/>
                  <a:ea typeface="微软雅黑" pitchFamily="34" charset="-122"/>
                </a:rPr>
                <a:t>、嵌入式设备）</a:t>
              </a:r>
              <a:endParaRPr lang="zh-CN" altLang="en-US" sz="600" dirty="0">
                <a:solidFill>
                  <a:schemeClr val="tx1"/>
                </a:solidFill>
                <a:latin typeface="微软雅黑" pitchFamily="34" charset="-122"/>
                <a:ea typeface="微软雅黑" pitchFamily="34" charset="-122"/>
              </a:endParaRPr>
            </a:p>
          </p:txBody>
        </p:sp>
        <p:sp>
          <p:nvSpPr>
            <p:cNvPr id="72" name="矩形 71"/>
            <p:cNvSpPr/>
            <p:nvPr/>
          </p:nvSpPr>
          <p:spPr>
            <a:xfrm>
              <a:off x="4947759" y="816303"/>
              <a:ext cx="504000" cy="357288"/>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800" dirty="0" smtClean="0">
                  <a:solidFill>
                    <a:schemeClr val="tx1"/>
                  </a:solidFill>
                  <a:latin typeface="微软雅黑" pitchFamily="34" charset="-122"/>
                  <a:ea typeface="微软雅黑" pitchFamily="34" charset="-122"/>
                </a:rPr>
                <a:t>FPGA</a:t>
              </a:r>
            </a:p>
            <a:p>
              <a:pPr algn="ctr"/>
              <a:r>
                <a:rPr lang="zh-CN" altLang="en-US" sz="800" dirty="0" smtClean="0">
                  <a:solidFill>
                    <a:schemeClr val="tx1"/>
                  </a:solidFill>
                  <a:latin typeface="微软雅黑" pitchFamily="34" charset="-122"/>
                  <a:ea typeface="微软雅黑" pitchFamily="34" charset="-122"/>
                </a:rPr>
                <a:t>在线实验</a:t>
              </a:r>
              <a:endParaRPr lang="en-US" altLang="zh-CN" sz="800" dirty="0" smtClean="0">
                <a:solidFill>
                  <a:schemeClr val="tx1"/>
                </a:solidFill>
                <a:latin typeface="微软雅黑" pitchFamily="34" charset="-122"/>
                <a:ea typeface="微软雅黑" pitchFamily="34" charset="-122"/>
              </a:endParaRPr>
            </a:p>
          </p:txBody>
        </p:sp>
        <p:sp>
          <p:nvSpPr>
            <p:cNvPr id="73" name="矩形 72"/>
            <p:cNvSpPr/>
            <p:nvPr/>
          </p:nvSpPr>
          <p:spPr>
            <a:xfrm>
              <a:off x="3358506" y="816303"/>
              <a:ext cx="504000" cy="357288"/>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itchFamily="34" charset="-122"/>
                  <a:ea typeface="微软雅黑" pitchFamily="34" charset="-122"/>
                </a:rPr>
                <a:t>并行计算</a:t>
              </a:r>
              <a:endParaRPr lang="en-US" altLang="zh-CN" sz="800" dirty="0" smtClean="0">
                <a:solidFill>
                  <a:schemeClr val="tx1"/>
                </a:solidFill>
                <a:latin typeface="微软雅黑" pitchFamily="34" charset="-122"/>
                <a:ea typeface="微软雅黑" pitchFamily="34" charset="-122"/>
              </a:endParaRPr>
            </a:p>
          </p:txBody>
        </p:sp>
        <p:sp>
          <p:nvSpPr>
            <p:cNvPr id="74" name="矩形 73"/>
            <p:cNvSpPr/>
            <p:nvPr/>
          </p:nvSpPr>
          <p:spPr>
            <a:xfrm>
              <a:off x="1249649" y="817398"/>
              <a:ext cx="504000" cy="357288"/>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itchFamily="34" charset="-122"/>
                  <a:ea typeface="微软雅黑" pitchFamily="34" charset="-122"/>
                </a:rPr>
                <a:t>程序设计</a:t>
              </a:r>
              <a:endParaRPr lang="en-US" altLang="zh-CN" sz="800" dirty="0" smtClean="0">
                <a:solidFill>
                  <a:schemeClr val="tx1"/>
                </a:solidFill>
                <a:latin typeface="微软雅黑" pitchFamily="34" charset="-122"/>
                <a:ea typeface="微软雅黑" pitchFamily="34" charset="-122"/>
              </a:endParaRPr>
            </a:p>
          </p:txBody>
        </p:sp>
        <p:sp>
          <p:nvSpPr>
            <p:cNvPr id="75" name="矩形 74"/>
            <p:cNvSpPr/>
            <p:nvPr/>
          </p:nvSpPr>
          <p:spPr>
            <a:xfrm>
              <a:off x="2305720" y="817398"/>
              <a:ext cx="504000" cy="357288"/>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itchFamily="34" charset="-122"/>
                  <a:ea typeface="微软雅黑" pitchFamily="34" charset="-122"/>
                </a:rPr>
                <a:t>数据结构</a:t>
              </a:r>
              <a:endParaRPr lang="en-US" altLang="zh-CN" sz="800" dirty="0" smtClean="0">
                <a:solidFill>
                  <a:schemeClr val="tx1"/>
                </a:solidFill>
                <a:latin typeface="微软雅黑" pitchFamily="34" charset="-122"/>
                <a:ea typeface="微软雅黑" pitchFamily="34" charset="-122"/>
              </a:endParaRPr>
            </a:p>
            <a:p>
              <a:pPr algn="ctr"/>
              <a:r>
                <a:rPr lang="zh-CN" altLang="en-US" sz="800" dirty="0" smtClean="0">
                  <a:solidFill>
                    <a:schemeClr val="tx1"/>
                  </a:solidFill>
                  <a:latin typeface="微软雅黑" pitchFamily="34" charset="-122"/>
                  <a:ea typeface="微软雅黑" pitchFamily="34" charset="-122"/>
                </a:rPr>
                <a:t>与算法</a:t>
              </a:r>
              <a:endParaRPr lang="en-US" altLang="zh-CN" sz="800" dirty="0" smtClean="0">
                <a:solidFill>
                  <a:schemeClr val="tx1"/>
                </a:solidFill>
                <a:latin typeface="微软雅黑" pitchFamily="34" charset="-122"/>
                <a:ea typeface="微软雅黑" pitchFamily="34" charset="-122"/>
              </a:endParaRPr>
            </a:p>
          </p:txBody>
        </p:sp>
        <p:sp>
          <p:nvSpPr>
            <p:cNvPr id="76" name="矩形 75"/>
            <p:cNvSpPr/>
            <p:nvPr/>
          </p:nvSpPr>
          <p:spPr>
            <a:xfrm>
              <a:off x="2832770" y="817398"/>
              <a:ext cx="504000" cy="357288"/>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itchFamily="34" charset="-122"/>
                  <a:ea typeface="微软雅黑" pitchFamily="34" charset="-122"/>
                </a:rPr>
                <a:t>软件工程</a:t>
              </a:r>
              <a:endParaRPr lang="en-US" altLang="zh-CN" sz="800" dirty="0" smtClean="0">
                <a:solidFill>
                  <a:schemeClr val="tx1"/>
                </a:solidFill>
                <a:latin typeface="微软雅黑" pitchFamily="34" charset="-122"/>
                <a:ea typeface="微软雅黑" pitchFamily="34" charset="-122"/>
              </a:endParaRPr>
            </a:p>
            <a:p>
              <a:pPr algn="ctr"/>
              <a:r>
                <a:rPr lang="zh-CN" altLang="en-US" sz="800" dirty="0" smtClean="0">
                  <a:solidFill>
                    <a:schemeClr val="tx1"/>
                  </a:solidFill>
                  <a:latin typeface="微软雅黑" pitchFamily="34" charset="-122"/>
                  <a:ea typeface="微软雅黑" pitchFamily="34" charset="-122"/>
                </a:rPr>
                <a:t>实践</a:t>
              </a:r>
              <a:endParaRPr lang="en-US" altLang="zh-CN" sz="800" dirty="0" smtClean="0">
                <a:solidFill>
                  <a:schemeClr val="tx1"/>
                </a:solidFill>
                <a:latin typeface="微软雅黑" pitchFamily="34" charset="-122"/>
                <a:ea typeface="微软雅黑" pitchFamily="34" charset="-122"/>
              </a:endParaRPr>
            </a:p>
          </p:txBody>
        </p:sp>
        <p:sp>
          <p:nvSpPr>
            <p:cNvPr id="77" name="矩形 76"/>
            <p:cNvSpPr/>
            <p:nvPr/>
          </p:nvSpPr>
          <p:spPr>
            <a:xfrm>
              <a:off x="4414359" y="816303"/>
              <a:ext cx="504000" cy="357288"/>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itchFamily="34" charset="-122"/>
                  <a:ea typeface="微软雅黑" pitchFamily="34" charset="-122"/>
                </a:rPr>
                <a:t>大数据</a:t>
              </a:r>
              <a:endParaRPr lang="en-US" altLang="zh-CN" sz="800" dirty="0" smtClean="0">
                <a:solidFill>
                  <a:schemeClr val="tx1"/>
                </a:solidFill>
                <a:latin typeface="微软雅黑" pitchFamily="34" charset="-122"/>
                <a:ea typeface="微软雅黑" pitchFamily="34" charset="-122"/>
              </a:endParaRPr>
            </a:p>
            <a:p>
              <a:pPr algn="ctr"/>
              <a:r>
                <a:rPr lang="zh-CN" altLang="en-US" sz="800" dirty="0" smtClean="0">
                  <a:solidFill>
                    <a:schemeClr val="tx1"/>
                  </a:solidFill>
                  <a:latin typeface="微软雅黑" pitchFamily="34" charset="-122"/>
                  <a:ea typeface="微软雅黑" pitchFamily="34" charset="-122"/>
                </a:rPr>
                <a:t>实训</a:t>
              </a:r>
              <a:endParaRPr lang="en-US" altLang="zh-CN" sz="800" dirty="0" smtClean="0">
                <a:solidFill>
                  <a:schemeClr val="tx1"/>
                </a:solidFill>
                <a:latin typeface="微软雅黑" pitchFamily="34" charset="-122"/>
                <a:ea typeface="微软雅黑" pitchFamily="34" charset="-122"/>
              </a:endParaRPr>
            </a:p>
          </p:txBody>
        </p:sp>
        <p:sp>
          <p:nvSpPr>
            <p:cNvPr id="78" name="圆角矩形 77"/>
            <p:cNvSpPr/>
            <p:nvPr/>
          </p:nvSpPr>
          <p:spPr>
            <a:xfrm>
              <a:off x="1244600" y="1289050"/>
              <a:ext cx="838200" cy="234950"/>
            </a:xfrm>
            <a:prstGeom prst="round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smtClean="0">
                  <a:solidFill>
                    <a:schemeClr val="bg1"/>
                  </a:solidFill>
                  <a:latin typeface="微软雅黑" pitchFamily="34" charset="-122"/>
                  <a:ea typeface="微软雅黑" pitchFamily="34" charset="-122"/>
                </a:rPr>
                <a:t>程序自动评测</a:t>
              </a:r>
              <a:endParaRPr lang="zh-CN" altLang="en-US" sz="1100" dirty="0">
                <a:solidFill>
                  <a:schemeClr val="bg1"/>
                </a:solidFill>
                <a:latin typeface="微软雅黑" pitchFamily="34" charset="-122"/>
                <a:ea typeface="微软雅黑" pitchFamily="34" charset="-122"/>
              </a:endParaRPr>
            </a:p>
          </p:txBody>
        </p:sp>
        <p:sp>
          <p:nvSpPr>
            <p:cNvPr id="79" name="矩形 78"/>
            <p:cNvSpPr/>
            <p:nvPr/>
          </p:nvSpPr>
          <p:spPr>
            <a:xfrm>
              <a:off x="1778670" y="817398"/>
              <a:ext cx="504000" cy="357288"/>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itchFamily="34" charset="-122"/>
                  <a:ea typeface="微软雅黑" pitchFamily="34" charset="-122"/>
                </a:rPr>
                <a:t>编程竞赛</a:t>
              </a:r>
              <a:endParaRPr lang="en-US" altLang="zh-CN" sz="800" dirty="0" smtClean="0">
                <a:solidFill>
                  <a:schemeClr val="tx1"/>
                </a:solidFill>
                <a:latin typeface="微软雅黑" pitchFamily="34" charset="-122"/>
                <a:ea typeface="微软雅黑" pitchFamily="34" charset="-122"/>
              </a:endParaRPr>
            </a:p>
          </p:txBody>
        </p:sp>
        <p:sp>
          <p:nvSpPr>
            <p:cNvPr id="80" name="圆角矩形 79"/>
            <p:cNvSpPr/>
            <p:nvPr/>
          </p:nvSpPr>
          <p:spPr>
            <a:xfrm>
              <a:off x="2101850" y="1289050"/>
              <a:ext cx="730250" cy="234950"/>
            </a:xfrm>
            <a:prstGeom prst="round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smtClean="0">
                  <a:solidFill>
                    <a:schemeClr val="bg1"/>
                  </a:solidFill>
                  <a:latin typeface="微软雅黑" pitchFamily="34" charset="-122"/>
                  <a:ea typeface="微软雅黑" pitchFamily="34" charset="-122"/>
                </a:rPr>
                <a:t>算法可视化</a:t>
              </a:r>
              <a:endParaRPr lang="zh-CN" altLang="en-US" sz="1100" dirty="0">
                <a:solidFill>
                  <a:schemeClr val="bg1"/>
                </a:solidFill>
                <a:latin typeface="微软雅黑" pitchFamily="34" charset="-122"/>
                <a:ea typeface="微软雅黑" pitchFamily="34" charset="-122"/>
              </a:endParaRPr>
            </a:p>
          </p:txBody>
        </p:sp>
        <p:sp>
          <p:nvSpPr>
            <p:cNvPr id="81" name="圆角矩形 80"/>
            <p:cNvSpPr/>
            <p:nvPr/>
          </p:nvSpPr>
          <p:spPr>
            <a:xfrm>
              <a:off x="2857278" y="1289050"/>
              <a:ext cx="615950" cy="234950"/>
            </a:xfrm>
            <a:prstGeom prst="round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smtClean="0">
                  <a:solidFill>
                    <a:schemeClr val="bg1"/>
                  </a:solidFill>
                  <a:latin typeface="微软雅黑" pitchFamily="34" charset="-122"/>
                  <a:ea typeface="微软雅黑" pitchFamily="34" charset="-122"/>
                </a:rPr>
                <a:t>在线考试</a:t>
              </a:r>
              <a:endParaRPr lang="zh-CN" altLang="en-US" sz="1100" dirty="0">
                <a:solidFill>
                  <a:schemeClr val="bg1"/>
                </a:solidFill>
                <a:latin typeface="微软雅黑" pitchFamily="34" charset="-122"/>
                <a:ea typeface="微软雅黑" pitchFamily="34" charset="-122"/>
              </a:endParaRPr>
            </a:p>
          </p:txBody>
        </p:sp>
        <p:sp>
          <p:nvSpPr>
            <p:cNvPr id="82" name="圆角矩形 81"/>
            <p:cNvSpPr/>
            <p:nvPr/>
          </p:nvSpPr>
          <p:spPr>
            <a:xfrm>
              <a:off x="3487790" y="1289050"/>
              <a:ext cx="1052461" cy="234950"/>
            </a:xfrm>
            <a:prstGeom prst="round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smtClean="0">
                  <a:solidFill>
                    <a:schemeClr val="bg1"/>
                  </a:solidFill>
                  <a:latin typeface="微软雅黑" pitchFamily="34" charset="-122"/>
                  <a:ea typeface="微软雅黑" pitchFamily="34" charset="-122"/>
                </a:rPr>
                <a:t>软件工程协作环境</a:t>
              </a:r>
              <a:endParaRPr lang="zh-CN" altLang="en-US" sz="1100" dirty="0">
                <a:solidFill>
                  <a:schemeClr val="bg1"/>
                </a:solidFill>
                <a:latin typeface="微软雅黑" pitchFamily="34" charset="-122"/>
                <a:ea typeface="微软雅黑" pitchFamily="34" charset="-122"/>
              </a:endParaRPr>
            </a:p>
          </p:txBody>
        </p:sp>
        <p:sp>
          <p:nvSpPr>
            <p:cNvPr id="83" name="圆角矩形 82"/>
            <p:cNvSpPr/>
            <p:nvPr/>
          </p:nvSpPr>
          <p:spPr>
            <a:xfrm>
              <a:off x="4559300" y="1289050"/>
              <a:ext cx="1428750" cy="234950"/>
            </a:xfrm>
            <a:prstGeom prst="round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smtClean="0">
                  <a:solidFill>
                    <a:schemeClr val="bg1"/>
                  </a:solidFill>
                  <a:latin typeface="微软雅黑" pitchFamily="34" charset="-122"/>
                  <a:ea typeface="微软雅黑" pitchFamily="34" charset="-122"/>
                </a:rPr>
                <a:t>虚实结合的在线实验环境</a:t>
              </a:r>
              <a:endParaRPr lang="zh-CN" altLang="en-US" sz="1100" dirty="0">
                <a:solidFill>
                  <a:schemeClr val="bg1"/>
                </a:solidFill>
                <a:latin typeface="微软雅黑" pitchFamily="34" charset="-122"/>
                <a:ea typeface="微软雅黑" pitchFamily="34" charset="-122"/>
              </a:endParaRPr>
            </a:p>
          </p:txBody>
        </p:sp>
        <p:sp>
          <p:nvSpPr>
            <p:cNvPr id="84" name="矩形 83"/>
            <p:cNvSpPr/>
            <p:nvPr/>
          </p:nvSpPr>
          <p:spPr>
            <a:xfrm>
              <a:off x="5481159" y="816303"/>
              <a:ext cx="504000" cy="357288"/>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itchFamily="34" charset="-122"/>
                  <a:ea typeface="微软雅黑" pitchFamily="34" charset="-122"/>
                </a:rPr>
                <a:t>嵌入式</a:t>
              </a:r>
              <a:endParaRPr lang="en-US" altLang="zh-CN" sz="800" dirty="0" smtClean="0">
                <a:solidFill>
                  <a:schemeClr val="tx1"/>
                </a:solidFill>
                <a:latin typeface="微软雅黑" pitchFamily="34" charset="-122"/>
                <a:ea typeface="微软雅黑" pitchFamily="34" charset="-122"/>
              </a:endParaRPr>
            </a:p>
            <a:p>
              <a:pPr algn="ctr"/>
              <a:r>
                <a:rPr lang="zh-CN" altLang="en-US" sz="800" dirty="0" smtClean="0">
                  <a:solidFill>
                    <a:schemeClr val="tx1"/>
                  </a:solidFill>
                  <a:latin typeface="微软雅黑" pitchFamily="34" charset="-122"/>
                  <a:ea typeface="微软雅黑" pitchFamily="34" charset="-122"/>
                </a:rPr>
                <a:t>在线实验</a:t>
              </a:r>
              <a:endParaRPr lang="en-US" altLang="zh-CN" sz="800" dirty="0" smtClean="0">
                <a:solidFill>
                  <a:schemeClr val="tx1"/>
                </a:solidFill>
                <a:latin typeface="微软雅黑" pitchFamily="34" charset="-122"/>
                <a:ea typeface="微软雅黑" pitchFamily="34" charset="-122"/>
              </a:endParaRPr>
            </a:p>
          </p:txBody>
        </p:sp>
      </p:grpSp>
      <p:sp>
        <p:nvSpPr>
          <p:cNvPr id="25" name="矩形 24"/>
          <p:cNvSpPr/>
          <p:nvPr/>
        </p:nvSpPr>
        <p:spPr>
          <a:xfrm>
            <a:off x="6685849" y="2733736"/>
            <a:ext cx="643361" cy="388370"/>
          </a:xfrm>
          <a:prstGeom prst="rect">
            <a:avLst/>
          </a:prstGeom>
          <a:noFill/>
          <a:ln w="3175">
            <a:solidFill>
              <a:schemeClr val="tx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r>
              <a:rPr lang="zh-CN" altLang="en-US" sz="800" dirty="0" smtClean="0">
                <a:solidFill>
                  <a:schemeClr val="tx1"/>
                </a:solidFill>
                <a:latin typeface="微软雅黑" pitchFamily="34" charset="-122"/>
                <a:ea typeface="微软雅黑" pitchFamily="34" charset="-122"/>
              </a:rPr>
              <a:t>人工智能</a:t>
            </a:r>
            <a:endParaRPr lang="en-US" altLang="zh-CN" sz="800" dirty="0" smtClean="0">
              <a:solidFill>
                <a:schemeClr val="tx1"/>
              </a:solidFill>
              <a:latin typeface="微软雅黑" pitchFamily="34" charset="-122"/>
              <a:ea typeface="微软雅黑" pitchFamily="34" charset="-122"/>
            </a:endParaRPr>
          </a:p>
        </p:txBody>
      </p:sp>
      <p:sp>
        <p:nvSpPr>
          <p:cNvPr id="26" name="矩形 25"/>
          <p:cNvSpPr/>
          <p:nvPr/>
        </p:nvSpPr>
        <p:spPr>
          <a:xfrm>
            <a:off x="7381174" y="2733736"/>
            <a:ext cx="643361" cy="388370"/>
          </a:xfrm>
          <a:prstGeom prst="rect">
            <a:avLst/>
          </a:prstGeom>
          <a:noFill/>
          <a:ln w="3175">
            <a:solidFill>
              <a:schemeClr val="tx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r>
              <a:rPr lang="zh-CN" altLang="en-US" sz="800" dirty="0" smtClean="0">
                <a:solidFill>
                  <a:schemeClr val="tx1"/>
                </a:solidFill>
                <a:latin typeface="微软雅黑" pitchFamily="34" charset="-122"/>
                <a:ea typeface="微软雅黑" pitchFamily="34" charset="-122"/>
              </a:rPr>
              <a:t>信息安全</a:t>
            </a:r>
            <a:endParaRPr lang="en-US" altLang="zh-CN" sz="800" dirty="0" smtClean="0">
              <a:solidFill>
                <a:schemeClr val="tx1"/>
              </a:solidFill>
              <a:latin typeface="微软雅黑" pitchFamily="34" charset="-122"/>
              <a:ea typeface="微软雅黑" pitchFamily="34" charset="-122"/>
            </a:endParaRPr>
          </a:p>
        </p:txBody>
      </p:sp>
      <p:sp>
        <p:nvSpPr>
          <p:cNvPr id="27" name="矩形 26"/>
          <p:cNvSpPr/>
          <p:nvPr/>
        </p:nvSpPr>
        <p:spPr>
          <a:xfrm>
            <a:off x="8086024" y="2733736"/>
            <a:ext cx="643361" cy="388370"/>
          </a:xfrm>
          <a:prstGeom prst="rect">
            <a:avLst/>
          </a:prstGeom>
          <a:noFill/>
          <a:ln w="3175">
            <a:solidFill>
              <a:schemeClr val="tx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r>
              <a:rPr lang="en-US" altLang="zh-CN" sz="800" b="1" dirty="0" smtClean="0">
                <a:solidFill>
                  <a:schemeClr val="tx1"/>
                </a:solidFill>
                <a:latin typeface="微软雅黑" pitchFamily="34" charset="-122"/>
                <a:ea typeface="微软雅黑" pitchFamily="34" charset="-122"/>
              </a:rPr>
              <a:t>……</a:t>
            </a:r>
          </a:p>
        </p:txBody>
      </p:sp>
      <p:sp>
        <p:nvSpPr>
          <p:cNvPr id="30" name="矩形 29"/>
          <p:cNvSpPr/>
          <p:nvPr/>
        </p:nvSpPr>
        <p:spPr>
          <a:xfrm>
            <a:off x="6979546" y="3547031"/>
            <a:ext cx="2164454" cy="692497"/>
          </a:xfrm>
          <a:prstGeom prst="rect">
            <a:avLst/>
          </a:prstGeom>
        </p:spPr>
        <p:txBody>
          <a:bodyPr wrap="square" lIns="68580" tIns="34290" rIns="68580" bIns="34290">
            <a:spAutoFit/>
          </a:bodyPr>
          <a:lstStyle/>
          <a:p>
            <a:r>
              <a:rPr lang="zh-CN" altLang="en-US" dirty="0" smtClean="0">
                <a:latin typeface="微软雅黑" pitchFamily="34" charset="-122"/>
                <a:ea typeface="微软雅黑" pitchFamily="34" charset="-122"/>
              </a:rPr>
              <a:t>基于实验环境提供优质的实验资源，获得持续性的收益</a:t>
            </a:r>
            <a:endParaRPr lang="zh-CN" altLang="en-US" dirty="0">
              <a:latin typeface="微软雅黑" pitchFamily="34" charset="-122"/>
              <a:ea typeface="微软雅黑" pitchFamily="34" charset="-122"/>
            </a:endParaRPr>
          </a:p>
        </p:txBody>
      </p:sp>
      <p:sp>
        <p:nvSpPr>
          <p:cNvPr id="31" name="矩形 30"/>
          <p:cNvSpPr/>
          <p:nvPr/>
        </p:nvSpPr>
        <p:spPr>
          <a:xfrm>
            <a:off x="7000465" y="3187234"/>
            <a:ext cx="523220" cy="300083"/>
          </a:xfrm>
          <a:prstGeom prst="rect">
            <a:avLst/>
          </a:prstGeom>
        </p:spPr>
        <p:txBody>
          <a:bodyPr wrap="none" lIns="68580" tIns="34290" rIns="68580" bIns="34290">
            <a:spAutoFit/>
          </a:bodyPr>
          <a:lstStyle/>
          <a:p>
            <a:r>
              <a:rPr lang="zh-CN" altLang="en-US" sz="1500" b="1" dirty="0" smtClean="0">
                <a:solidFill>
                  <a:srgbClr val="000000"/>
                </a:solidFill>
                <a:latin typeface="微软雅黑" pitchFamily="34" charset="-122"/>
                <a:ea typeface="微软雅黑" pitchFamily="34" charset="-122"/>
                <a:sym typeface="方正姚体" pitchFamily="2" charset="-122"/>
              </a:rPr>
              <a:t>教师</a:t>
            </a:r>
            <a:endParaRPr lang="en-US" altLang="zh-CN" sz="1500" b="1" dirty="0">
              <a:solidFill>
                <a:srgbClr val="000000"/>
              </a:solidFill>
              <a:latin typeface="微软雅黑" pitchFamily="34" charset="-122"/>
              <a:ea typeface="微软雅黑" pitchFamily="34" charset="-122"/>
              <a:sym typeface="方正姚体" pitchFamily="2" charset="-122"/>
            </a:endParaRPr>
          </a:p>
        </p:txBody>
      </p:sp>
      <p:sp>
        <p:nvSpPr>
          <p:cNvPr id="38" name="标题 1"/>
          <p:cNvSpPr txBox="1">
            <a:spLocks noGrp="1"/>
          </p:cNvSpPr>
          <p:nvPr>
            <p:ph type="title"/>
          </p:nvPr>
        </p:nvSpPr>
        <p:spPr bwMode="auto">
          <a:xfrm>
            <a:off x="700839"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平台：生态环境</a:t>
            </a:r>
          </a:p>
        </p:txBody>
      </p:sp>
      <p:sp>
        <p:nvSpPr>
          <p:cNvPr id="39" name="右箭头 38"/>
          <p:cNvSpPr/>
          <p:nvPr/>
        </p:nvSpPr>
        <p:spPr>
          <a:xfrm>
            <a:off x="6617368" y="3280615"/>
            <a:ext cx="240632" cy="216564"/>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右箭头 40"/>
          <p:cNvSpPr/>
          <p:nvPr/>
        </p:nvSpPr>
        <p:spPr>
          <a:xfrm rot="16200000">
            <a:off x="3294650" y="1778667"/>
            <a:ext cx="372979" cy="36094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3129444" y="1349261"/>
            <a:ext cx="2766030" cy="276999"/>
          </a:xfrm>
          <a:prstGeom prst="rect">
            <a:avLst/>
          </a:prstGeom>
        </p:spPr>
        <p:txBody>
          <a:bodyPr wrap="square" lIns="68580" tIns="34290" rIns="68580" bIns="34290">
            <a:spAutoFit/>
          </a:bodyPr>
          <a:lstStyle/>
          <a:p>
            <a:r>
              <a:rPr lang="zh-CN" altLang="en-US" dirty="0" smtClean="0">
                <a:latin typeface="微软雅黑" pitchFamily="34" charset="-122"/>
                <a:ea typeface="微软雅黑" pitchFamily="34" charset="-122"/>
              </a:rPr>
              <a:t>专注平台建设、教育大数据 </a:t>
            </a:r>
            <a:r>
              <a:rPr lang="en-US" altLang="zh-CN" dirty="0" smtClean="0">
                <a:latin typeface="微软雅黑" pitchFamily="34" charset="-122"/>
                <a:ea typeface="微软雅黑" pitchFamily="34" charset="-122"/>
              </a:rPr>
              <a:t>&amp; AI</a:t>
            </a:r>
            <a:endParaRPr lang="zh-CN" altLang="en-US" dirty="0">
              <a:latin typeface="微软雅黑" pitchFamily="34" charset="-122"/>
              <a:ea typeface="微软雅黑" pitchFamily="34" charset="-122"/>
            </a:endParaRPr>
          </a:p>
        </p:txBody>
      </p:sp>
      <p:sp>
        <p:nvSpPr>
          <p:cNvPr id="43" name="矩形 42"/>
          <p:cNvSpPr/>
          <p:nvPr/>
        </p:nvSpPr>
        <p:spPr>
          <a:xfrm>
            <a:off x="3126296" y="1052529"/>
            <a:ext cx="794448" cy="300082"/>
          </a:xfrm>
          <a:prstGeom prst="rect">
            <a:avLst/>
          </a:prstGeom>
        </p:spPr>
        <p:txBody>
          <a:bodyPr wrap="none" lIns="68580" tIns="34290" rIns="68580" bIns="34290">
            <a:spAutoFit/>
          </a:bodyPr>
          <a:lstStyle/>
          <a:p>
            <a:r>
              <a:rPr lang="en-US" altLang="zh-CN" sz="1500" b="1" dirty="0" smtClean="0">
                <a:solidFill>
                  <a:srgbClr val="000000"/>
                </a:solidFill>
                <a:latin typeface="微软雅黑" pitchFamily="34" charset="-122"/>
                <a:ea typeface="微软雅黑" pitchFamily="34" charset="-122"/>
                <a:sym typeface="方正姚体" pitchFamily="2" charset="-122"/>
              </a:rPr>
              <a:t>CG</a:t>
            </a:r>
            <a:r>
              <a:rPr lang="zh-CN" altLang="en-US" sz="1500" b="1" dirty="0" smtClean="0">
                <a:solidFill>
                  <a:srgbClr val="000000"/>
                </a:solidFill>
                <a:latin typeface="微软雅黑" pitchFamily="34" charset="-122"/>
                <a:ea typeface="微软雅黑" pitchFamily="34" charset="-122"/>
                <a:sym typeface="方正姚体" pitchFamily="2" charset="-122"/>
              </a:rPr>
              <a:t>发展</a:t>
            </a:r>
            <a:endParaRPr lang="en-US" altLang="zh-CN" sz="1500" b="1" dirty="0">
              <a:solidFill>
                <a:srgbClr val="000000"/>
              </a:solidFill>
              <a:latin typeface="微软雅黑" pitchFamily="34" charset="-122"/>
              <a:ea typeface="微软雅黑" pitchFamily="34" charset="-122"/>
              <a:sym typeface="方正姚体" pitchFamily="2" charset="-122"/>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a:spLocks noChangeArrowheads="1"/>
          </p:cNvSpPr>
          <p:nvPr/>
        </p:nvSpPr>
        <p:spPr bwMode="auto">
          <a:xfrm>
            <a:off x="1021019" y="1223218"/>
            <a:ext cx="61438" cy="2367270"/>
          </a:xfrm>
          <a:prstGeom prst="rect">
            <a:avLst/>
          </a:prstGeom>
          <a:solidFill>
            <a:srgbClr val="D20000"/>
          </a:solidFill>
          <a:ln w="9525">
            <a:noFill/>
            <a:miter lim="800000"/>
            <a:headEnd/>
            <a:tailEnd/>
          </a:ln>
        </p:spPr>
        <p:txBody>
          <a:bodyPr lIns="68580" tIns="34290" rIns="68580" bIns="34290" anchor="ctr"/>
          <a:lstStyle/>
          <a:p>
            <a:pPr algn="ctr">
              <a:defRPr/>
            </a:pPr>
            <a:endParaRPr lang="zh-CN" altLang="en-US" kern="0"/>
          </a:p>
        </p:txBody>
      </p:sp>
      <p:sp>
        <p:nvSpPr>
          <p:cNvPr id="17" name="矩形 70"/>
          <p:cNvSpPr>
            <a:spLocks noChangeArrowheads="1"/>
          </p:cNvSpPr>
          <p:nvPr/>
        </p:nvSpPr>
        <p:spPr bwMode="auto">
          <a:xfrm>
            <a:off x="1021019" y="4225850"/>
            <a:ext cx="53579" cy="656273"/>
          </a:xfrm>
          <a:prstGeom prst="rect">
            <a:avLst/>
          </a:prstGeom>
          <a:solidFill>
            <a:srgbClr val="4B525A"/>
          </a:solidFill>
          <a:ln w="9525">
            <a:noFill/>
            <a:miter lim="800000"/>
            <a:headEnd/>
            <a:tailEnd/>
          </a:ln>
        </p:spPr>
        <p:txBody>
          <a:bodyPr lIns="68580" tIns="34290" rIns="68580" bIns="34290" anchor="ctr"/>
          <a:lstStyle/>
          <a:p>
            <a:pPr algn="ctr">
              <a:defRPr/>
            </a:pPr>
            <a:endParaRPr lang="zh-CN" altLang="en-US" kern="0"/>
          </a:p>
        </p:txBody>
      </p:sp>
      <p:grpSp>
        <p:nvGrpSpPr>
          <p:cNvPr id="2" name="Group 18"/>
          <p:cNvGrpSpPr>
            <a:grpSpLocks/>
          </p:cNvGrpSpPr>
          <p:nvPr/>
        </p:nvGrpSpPr>
        <p:grpSpPr bwMode="auto">
          <a:xfrm>
            <a:off x="1183414" y="754668"/>
            <a:ext cx="3086581" cy="2942121"/>
            <a:chOff x="-1" y="-224020"/>
            <a:chExt cx="4116310" cy="3928447"/>
          </a:xfrm>
        </p:grpSpPr>
        <p:sp>
          <p:nvSpPr>
            <p:cNvPr id="20" name="文本框 44"/>
            <p:cNvSpPr txBox="1">
              <a:spLocks noChangeArrowheads="1"/>
            </p:cNvSpPr>
            <p:nvPr/>
          </p:nvSpPr>
          <p:spPr bwMode="auto">
            <a:xfrm>
              <a:off x="0" y="-224020"/>
              <a:ext cx="2674843" cy="4931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defRPr/>
              </a:pPr>
              <a:r>
                <a:rPr lang="en-US" altLang="zh-CN" sz="1800" b="1" kern="0" dirty="0" smtClean="0">
                  <a:latin typeface="微软雅黑" pitchFamily="34" charset="-122"/>
                  <a:ea typeface="微软雅黑" pitchFamily="34" charset="-122"/>
                </a:rPr>
                <a:t>CG</a:t>
              </a:r>
              <a:r>
                <a:rPr lang="zh-CN" altLang="en-US" sz="1800" b="1" kern="0" dirty="0" smtClean="0">
                  <a:latin typeface="微软雅黑" pitchFamily="34" charset="-122"/>
                  <a:ea typeface="微软雅黑" pitchFamily="34" charset="-122"/>
                </a:rPr>
                <a:t>平台特色</a:t>
              </a:r>
              <a:endParaRPr lang="zh-CN" altLang="en-US" sz="1800" b="1" kern="0" dirty="0">
                <a:latin typeface="微软雅黑" pitchFamily="34" charset="-122"/>
                <a:ea typeface="微软雅黑" pitchFamily="34" charset="-122"/>
              </a:endParaRPr>
            </a:p>
          </p:txBody>
        </p:sp>
        <p:sp>
          <p:nvSpPr>
            <p:cNvPr id="21" name="文本框 14"/>
            <p:cNvSpPr txBox="1">
              <a:spLocks noChangeArrowheads="1"/>
            </p:cNvSpPr>
            <p:nvPr/>
          </p:nvSpPr>
          <p:spPr bwMode="auto">
            <a:xfrm>
              <a:off x="-1" y="252392"/>
              <a:ext cx="4116310" cy="3452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hlinkClick r:id="rId2" action="ppaction://hlinksldjump"/>
                </a:rPr>
                <a:t>面向计算机专业的课程管理与考试平台</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hlinkClick r:id="rId3" action="ppaction://hlinksldjump"/>
                </a:rPr>
                <a:t>程序设计</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hlinkClick r:id="rId4" action="ppaction://hlinksldjump"/>
                </a:rPr>
                <a:t>数据结构与算法</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hlinkClick r:id="rId5" action="ppaction://hlinksldjump"/>
                </a:rPr>
                <a:t>编程竞赛</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hlinkClick r:id="rId6" action="ppaction://hlinksldjump"/>
                </a:rPr>
                <a:t>并行计算</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hlinkClick r:id="rId7" action="ppaction://hlinksldjump"/>
                </a:rPr>
                <a:t>软件工程</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smtClean="0">
                  <a:latin typeface="微软雅黑" panose="020B0503020204020204" pitchFamily="34" charset="-122"/>
                  <a:ea typeface="微软雅黑" panose="020B0503020204020204" pitchFamily="34" charset="-122"/>
                  <a:hlinkClick r:id="rId8" action="ppaction://hlinksldjump"/>
                </a:rPr>
                <a:t>数据库</a:t>
              </a:r>
              <a:endParaRPr lang="en-US" altLang="zh-CN" sz="120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smtClean="0">
                  <a:latin typeface="微软雅黑" panose="020B0503020204020204" pitchFamily="34" charset="-122"/>
                  <a:ea typeface="微软雅黑" panose="020B0503020204020204" pitchFamily="34" charset="-122"/>
                  <a:hlinkClick r:id="rId9" action="ppaction://hlinksldjump"/>
                </a:rPr>
                <a:t>操作系统实验</a:t>
              </a:r>
              <a:endParaRPr lang="en-US" altLang="zh-CN" sz="120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smtClean="0">
                  <a:latin typeface="微软雅黑" panose="020B0503020204020204" pitchFamily="34" charset="-122"/>
                  <a:ea typeface="微软雅黑" panose="020B0503020204020204" pitchFamily="34" charset="-122"/>
                  <a:hlinkClick r:id="rId10" action="ppaction://hlinksldjump"/>
                </a:rPr>
                <a:t>计算机组成原理实验</a:t>
              </a:r>
              <a:endParaRPr lang="zh-CN" altLang="en-US" sz="1200" dirty="0">
                <a:latin typeface="微软雅黑" panose="020B0503020204020204" pitchFamily="34" charset="-122"/>
                <a:ea typeface="微软雅黑" panose="020B0503020204020204" pitchFamily="34" charset="-122"/>
              </a:endParaRPr>
            </a:p>
          </p:txBody>
        </p:sp>
      </p:grpSp>
      <p:grpSp>
        <p:nvGrpSpPr>
          <p:cNvPr id="3" name="Group 21"/>
          <p:cNvGrpSpPr>
            <a:grpSpLocks/>
          </p:cNvGrpSpPr>
          <p:nvPr/>
        </p:nvGrpSpPr>
        <p:grpSpPr bwMode="auto">
          <a:xfrm>
            <a:off x="1183415" y="4147262"/>
            <a:ext cx="2887266" cy="842048"/>
            <a:chOff x="0" y="0"/>
            <a:chExt cx="3850501" cy="1122444"/>
          </a:xfrm>
        </p:grpSpPr>
        <p:sp>
          <p:nvSpPr>
            <p:cNvPr id="23" name="文本框 47"/>
            <p:cNvSpPr txBox="1">
              <a:spLocks noChangeArrowheads="1"/>
            </p:cNvSpPr>
            <p:nvPr/>
          </p:nvSpPr>
          <p:spPr bwMode="auto">
            <a:xfrm>
              <a:off x="0" y="0"/>
              <a:ext cx="2674843" cy="492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defRPr/>
              </a:pPr>
              <a:r>
                <a:rPr lang="en-US" altLang="zh-CN" sz="1800" b="1" kern="0" dirty="0" smtClean="0">
                  <a:latin typeface="微软雅黑" pitchFamily="34" charset="-122"/>
                  <a:ea typeface="微软雅黑" pitchFamily="34" charset="-122"/>
                </a:rPr>
                <a:t>CG</a:t>
              </a:r>
              <a:r>
                <a:rPr lang="zh-CN" altLang="en-US" sz="1800" b="1" kern="0" dirty="0" smtClean="0">
                  <a:latin typeface="微软雅黑" pitchFamily="34" charset="-122"/>
                  <a:ea typeface="微软雅黑" pitchFamily="34" charset="-122"/>
                </a:rPr>
                <a:t>生态环境</a:t>
              </a:r>
              <a:endParaRPr lang="zh-CN" altLang="en-US" sz="1800" b="1" kern="0" dirty="0">
                <a:latin typeface="微软雅黑" pitchFamily="34" charset="-122"/>
                <a:ea typeface="微软雅黑" pitchFamily="34" charset="-122"/>
              </a:endParaRPr>
            </a:p>
          </p:txBody>
        </p:sp>
        <p:sp>
          <p:nvSpPr>
            <p:cNvPr id="24" name="文本框 14"/>
            <p:cNvSpPr txBox="1">
              <a:spLocks noChangeArrowheads="1"/>
            </p:cNvSpPr>
            <p:nvPr/>
          </p:nvSpPr>
          <p:spPr bwMode="auto">
            <a:xfrm>
              <a:off x="0" y="353199"/>
              <a:ext cx="3850501" cy="769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marL="228600" indent="-228600" algn="just">
                <a:lnSpc>
                  <a:spcPct val="150000"/>
                </a:lnSpc>
                <a:buFont typeface="+mj-lt"/>
                <a:buAutoNum type="arabicPeriod"/>
                <a:defRPr/>
              </a:pPr>
              <a:r>
                <a:rPr lang="en-US" altLang="zh-CN" sz="1050" dirty="0" smtClean="0">
                  <a:latin typeface="微软雅黑" panose="020B0503020204020204" pitchFamily="34" charset="-122"/>
                  <a:ea typeface="微软雅黑" panose="020B0503020204020204" pitchFamily="34" charset="-122"/>
                  <a:hlinkClick r:id="rId11" action="ppaction://hlinksldjump"/>
                </a:rPr>
                <a:t>CG</a:t>
              </a:r>
              <a:r>
                <a:rPr lang="zh-CN" altLang="en-US" sz="1050" dirty="0" smtClean="0">
                  <a:latin typeface="微软雅黑" panose="020B0503020204020204" pitchFamily="34" charset="-122"/>
                  <a:ea typeface="微软雅黑" panose="020B0503020204020204" pitchFamily="34" charset="-122"/>
                  <a:hlinkClick r:id="rId11" action="ppaction://hlinksldjump"/>
                </a:rPr>
                <a:t>质量控制</a:t>
              </a:r>
              <a:endParaRPr lang="en-US" altLang="zh-CN" sz="105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050" dirty="0" smtClean="0">
                  <a:latin typeface="微软雅黑" panose="020B0503020204020204" pitchFamily="34" charset="-122"/>
                  <a:ea typeface="微软雅黑" panose="020B0503020204020204" pitchFamily="34" charset="-122"/>
                  <a:hlinkClick r:id="rId12" action="ppaction://hlinksldjump"/>
                </a:rPr>
                <a:t>生态环境建设与发展方向</a:t>
              </a:r>
              <a:endParaRPr lang="zh-CN" altLang="en-US" sz="1050" dirty="0">
                <a:latin typeface="微软雅黑" panose="020B0503020204020204" pitchFamily="34" charset="-122"/>
                <a:ea typeface="微软雅黑" panose="020B0503020204020204" pitchFamily="34" charset="-122"/>
              </a:endParaRPr>
            </a:p>
          </p:txBody>
        </p:sp>
      </p:grpSp>
      <p:sp>
        <p:nvSpPr>
          <p:cNvPr id="28" name="标题 1"/>
          <p:cNvSpPr>
            <a:spLocks noGrp="1"/>
          </p:cNvSpPr>
          <p:nvPr>
            <p:ph type="title"/>
          </p:nvPr>
        </p:nvSpPr>
        <p:spPr>
          <a:xfrm>
            <a:off x="457200" y="5953"/>
            <a:ext cx="8229600" cy="857250"/>
          </a:xfrm>
        </p:spPr>
        <p:txBody>
          <a:bodyPr>
            <a:normAutofit/>
          </a:bodyPr>
          <a:lstStyle/>
          <a:p>
            <a:pPr algn="ctr"/>
            <a:r>
              <a:rPr lang="zh-CN" altLang="en-US" sz="2700" b="1" dirty="0" smtClean="0">
                <a:latin typeface="微软雅黑" pitchFamily="34" charset="-122"/>
                <a:ea typeface="微软雅黑" pitchFamily="34" charset="-122"/>
                <a:cs typeface="Calibri" pitchFamily="34" charset="0"/>
                <a:sym typeface="Calibri" pitchFamily="34" charset="0"/>
              </a:rPr>
              <a:t>汇报大纲</a:t>
            </a:r>
          </a:p>
        </p:txBody>
      </p:sp>
      <p:sp>
        <p:nvSpPr>
          <p:cNvPr id="29" name="文本框 14"/>
          <p:cNvSpPr txBox="1">
            <a:spLocks noChangeArrowheads="1"/>
          </p:cNvSpPr>
          <p:nvPr/>
        </p:nvSpPr>
        <p:spPr bwMode="auto">
          <a:xfrm>
            <a:off x="4867580" y="1096086"/>
            <a:ext cx="308658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marL="228600" indent="-228600" algn="just">
              <a:lnSpc>
                <a:spcPct val="150000"/>
              </a:lnSpc>
              <a:buAutoNum type="arabicPeriod" startAt="10"/>
              <a:defRPr/>
            </a:pPr>
            <a:r>
              <a:rPr lang="zh-CN" altLang="en-US" sz="1200" smtClean="0">
                <a:latin typeface="微软雅黑" panose="020B0503020204020204" pitchFamily="34" charset="-122"/>
                <a:ea typeface="微软雅黑" panose="020B0503020204020204" pitchFamily="34" charset="-122"/>
              </a:rPr>
              <a:t>  </a:t>
            </a:r>
            <a:r>
              <a:rPr lang="zh-CN" altLang="en-US" sz="1200" smtClean="0">
                <a:latin typeface="微软雅黑" panose="020B0503020204020204" pitchFamily="34" charset="-122"/>
                <a:ea typeface="微软雅黑" panose="020B0503020204020204" pitchFamily="34" charset="-122"/>
                <a:hlinkClick r:id="rId13" action="ppaction://hlinksldjump"/>
              </a:rPr>
              <a:t>大数据实验</a:t>
            </a:r>
            <a:endParaRPr lang="en-US" altLang="zh-CN" sz="1200" smtClean="0">
              <a:latin typeface="微软雅黑" panose="020B0503020204020204" pitchFamily="34" charset="-122"/>
              <a:ea typeface="微软雅黑" panose="020B0503020204020204" pitchFamily="34" charset="-122"/>
            </a:endParaRPr>
          </a:p>
          <a:p>
            <a:pPr marL="228600" indent="-228600" algn="just">
              <a:lnSpc>
                <a:spcPct val="150000"/>
              </a:lnSpc>
              <a:buAutoNum type="arabicPeriod" startAt="10"/>
              <a:defRPr/>
            </a:pPr>
            <a:r>
              <a:rPr lang="en-US" altLang="zh-CN" sz="1200" smtClean="0">
                <a:latin typeface="微软雅黑" panose="020B0503020204020204" pitchFamily="34" charset="-122"/>
                <a:ea typeface="微软雅黑" panose="020B0503020204020204" pitchFamily="34" charset="-122"/>
              </a:rPr>
              <a:t>  </a:t>
            </a:r>
            <a:r>
              <a:rPr lang="zh-CN" altLang="en-US" sz="1200" smtClean="0">
                <a:latin typeface="微软雅黑" panose="020B0503020204020204" pitchFamily="34" charset="-122"/>
                <a:ea typeface="微软雅黑" panose="020B0503020204020204" pitchFamily="34" charset="-122"/>
                <a:hlinkClick r:id="rId14" action="ppaction://hlinksldjump"/>
              </a:rPr>
              <a:t>人工智能实验</a:t>
            </a:r>
            <a:endParaRPr lang="en-US" altLang="zh-CN" sz="1200" dirty="0" smtClean="0">
              <a:latin typeface="微软雅黑" panose="020B0503020204020204" pitchFamily="34" charset="-122"/>
              <a:ea typeface="微软雅黑" panose="020B0503020204020204" pitchFamily="34" charset="-122"/>
            </a:endParaRPr>
          </a:p>
        </p:txBody>
      </p:sp>
      <p:sp>
        <p:nvSpPr>
          <p:cNvPr id="18" name="矩形 70"/>
          <p:cNvSpPr>
            <a:spLocks noChangeArrowheads="1"/>
          </p:cNvSpPr>
          <p:nvPr/>
        </p:nvSpPr>
        <p:spPr bwMode="auto">
          <a:xfrm>
            <a:off x="4769422" y="4217825"/>
            <a:ext cx="53579" cy="656273"/>
          </a:xfrm>
          <a:prstGeom prst="rect">
            <a:avLst/>
          </a:prstGeom>
          <a:solidFill>
            <a:srgbClr val="4B525A"/>
          </a:solidFill>
          <a:ln w="9525">
            <a:noFill/>
            <a:miter lim="800000"/>
            <a:headEnd/>
            <a:tailEnd/>
          </a:ln>
        </p:spPr>
        <p:txBody>
          <a:bodyPr lIns="68580" tIns="34290" rIns="68580" bIns="34290" anchor="ctr"/>
          <a:lstStyle/>
          <a:p>
            <a:pPr algn="ctr">
              <a:defRPr/>
            </a:pPr>
            <a:endParaRPr lang="zh-CN" altLang="en-US" kern="0"/>
          </a:p>
        </p:txBody>
      </p:sp>
      <p:grpSp>
        <p:nvGrpSpPr>
          <p:cNvPr id="4" name="Group 21"/>
          <p:cNvGrpSpPr>
            <a:grpSpLocks/>
          </p:cNvGrpSpPr>
          <p:nvPr/>
        </p:nvGrpSpPr>
        <p:grpSpPr bwMode="auto">
          <a:xfrm>
            <a:off x="4931818" y="4139237"/>
            <a:ext cx="2887266" cy="842048"/>
            <a:chOff x="0" y="0"/>
            <a:chExt cx="3850501" cy="1122443"/>
          </a:xfrm>
        </p:grpSpPr>
        <p:sp>
          <p:nvSpPr>
            <p:cNvPr id="26" name="文本框 47"/>
            <p:cNvSpPr txBox="1">
              <a:spLocks noChangeArrowheads="1"/>
            </p:cNvSpPr>
            <p:nvPr/>
          </p:nvSpPr>
          <p:spPr bwMode="auto">
            <a:xfrm>
              <a:off x="0" y="0"/>
              <a:ext cx="2674843" cy="492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defRPr/>
              </a:pPr>
              <a:r>
                <a:rPr lang="en-US" altLang="zh-CN" sz="1800" b="1" kern="0" dirty="0" smtClean="0">
                  <a:latin typeface="微软雅黑" pitchFamily="34" charset="-122"/>
                  <a:ea typeface="微软雅黑" pitchFamily="34" charset="-122"/>
                </a:rPr>
                <a:t>CG@</a:t>
              </a:r>
              <a:r>
                <a:rPr lang="zh-CN" altLang="en-US" sz="1800" b="1" kern="0" dirty="0" smtClean="0">
                  <a:latin typeface="微软雅黑" pitchFamily="34" charset="-122"/>
                  <a:ea typeface="微软雅黑" pitchFamily="34" charset="-122"/>
                </a:rPr>
                <a:t>北航</a:t>
              </a:r>
              <a:endParaRPr lang="zh-CN" altLang="en-US" sz="1800" b="1" kern="0" dirty="0">
                <a:latin typeface="微软雅黑" pitchFamily="34" charset="-122"/>
                <a:ea typeface="微软雅黑" pitchFamily="34" charset="-122"/>
              </a:endParaRPr>
            </a:p>
          </p:txBody>
        </p:sp>
        <p:sp>
          <p:nvSpPr>
            <p:cNvPr id="27" name="文本框 14"/>
            <p:cNvSpPr txBox="1">
              <a:spLocks noChangeArrowheads="1"/>
            </p:cNvSpPr>
            <p:nvPr/>
          </p:nvSpPr>
          <p:spPr bwMode="auto">
            <a:xfrm>
              <a:off x="0" y="353199"/>
              <a:ext cx="3850501" cy="7692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marL="228600" indent="-228600" algn="just">
                <a:lnSpc>
                  <a:spcPct val="150000"/>
                </a:lnSpc>
                <a:buFont typeface="+mj-lt"/>
                <a:buAutoNum type="arabicPeriod"/>
                <a:defRPr/>
              </a:pPr>
              <a:r>
                <a:rPr lang="zh-CN" altLang="en-US" sz="1050" dirty="0" smtClean="0">
                  <a:latin typeface="微软雅黑" panose="020B0503020204020204" pitchFamily="34" charset="-122"/>
                  <a:ea typeface="微软雅黑" panose="020B0503020204020204" pitchFamily="34" charset="-122"/>
                  <a:hlinkClick r:id="rId15" action="ppaction://hlinksldjump"/>
                </a:rPr>
                <a:t>程序设计</a:t>
              </a:r>
              <a:endParaRPr lang="en-US" altLang="zh-CN" sz="105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050" dirty="0" smtClean="0">
                  <a:latin typeface="微软雅黑" panose="020B0503020204020204" pitchFamily="34" charset="-122"/>
                  <a:ea typeface="微软雅黑" panose="020B0503020204020204" pitchFamily="34" charset="-122"/>
                  <a:hlinkClick r:id="rId16" action="ppaction://hlinksldjump"/>
                </a:rPr>
                <a:t>在线实验</a:t>
              </a:r>
              <a:endParaRPr lang="zh-CN" altLang="en-US" sz="1050" dirty="0">
                <a:latin typeface="微软雅黑" panose="020B0503020204020204" pitchFamily="34" charset="-122"/>
                <a:ea typeface="微软雅黑" panose="020B0503020204020204" pitchFamily="34" charset="-122"/>
              </a:endParaRPr>
            </a:p>
          </p:txBody>
        </p:sp>
      </p:grpSp>
      <p:sp>
        <p:nvSpPr>
          <p:cNvPr id="22" name="矩形 21"/>
          <p:cNvSpPr>
            <a:spLocks noChangeArrowheads="1"/>
          </p:cNvSpPr>
          <p:nvPr/>
        </p:nvSpPr>
        <p:spPr bwMode="auto">
          <a:xfrm>
            <a:off x="4770898" y="1223218"/>
            <a:ext cx="61438" cy="2367270"/>
          </a:xfrm>
          <a:prstGeom prst="rect">
            <a:avLst/>
          </a:prstGeom>
          <a:solidFill>
            <a:srgbClr val="D20000"/>
          </a:solidFill>
          <a:ln w="9525">
            <a:noFill/>
            <a:miter lim="800000"/>
            <a:headEnd/>
            <a:tailEnd/>
          </a:ln>
        </p:spPr>
        <p:txBody>
          <a:bodyPr lIns="68580" tIns="34290" rIns="68580" bIns="34290" anchor="ctr"/>
          <a:lstStyle/>
          <a:p>
            <a:pPr algn="ctr">
              <a:defRPr/>
            </a:pPr>
            <a:endParaRPr lang="zh-CN" altLang="en-US" kern="0"/>
          </a:p>
        </p:txBody>
      </p:sp>
    </p:spTree>
    <p:extLst>
      <p:ext uri="{BB962C8B-B14F-4D97-AF65-F5344CB8AC3E}">
        <p14:creationId xmlns:p14="http://schemas.microsoft.com/office/powerpoint/2010/main" xmlns="" val="337748788"/>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2228</TotalTime>
  <Words>9471</Words>
  <Application>Microsoft Office PowerPoint</Application>
  <PresentationFormat>全屏显示(16:9)</PresentationFormat>
  <Paragraphs>1811</Paragraphs>
  <Slides>109</Slides>
  <Notes>66</Notes>
  <HiddenSlides>0</HiddenSlides>
  <MMClips>0</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109</vt:i4>
      </vt:variant>
    </vt:vector>
  </HeadingPairs>
  <TitlesOfParts>
    <vt:vector size="111" baseType="lpstr">
      <vt:lpstr>Office 主题</vt:lpstr>
      <vt:lpstr>Microsoft Visio 2003-2010 绘图</vt:lpstr>
      <vt:lpstr>幻灯片 1</vt:lpstr>
      <vt:lpstr>幻灯片 2</vt:lpstr>
      <vt:lpstr>CG平台是什么？</vt:lpstr>
      <vt:lpstr>幻灯片 4</vt:lpstr>
      <vt:lpstr>幻灯片 5</vt:lpstr>
      <vt:lpstr>幻灯片 6</vt:lpstr>
      <vt:lpstr>幻灯片 7</vt:lpstr>
      <vt:lpstr>幻灯片 8</vt:lpstr>
      <vt:lpstr>幻灯片 9</vt:lpstr>
      <vt:lpstr>幻灯片 10</vt:lpstr>
      <vt:lpstr>CourseGrading发展史</vt:lpstr>
      <vt:lpstr>幻灯片 12</vt:lpstr>
      <vt:lpstr>汇报大纲</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lpstr>幻灯片 62</vt:lpstr>
      <vt:lpstr>幻灯片 63</vt:lpstr>
      <vt:lpstr>幻灯片 64</vt:lpstr>
      <vt:lpstr>幻灯片 65</vt:lpstr>
      <vt:lpstr>幻灯片 66</vt:lpstr>
      <vt:lpstr>幻灯片 67</vt:lpstr>
      <vt:lpstr>幻灯片 68</vt:lpstr>
      <vt:lpstr>幻灯片 69</vt:lpstr>
      <vt:lpstr>幻灯片 70</vt:lpstr>
      <vt:lpstr>幻灯片 71</vt:lpstr>
      <vt:lpstr>幻灯片 72</vt:lpstr>
      <vt:lpstr>幻灯片 73</vt:lpstr>
      <vt:lpstr>幻灯片 74</vt:lpstr>
      <vt:lpstr>幻灯片 75</vt:lpstr>
      <vt:lpstr>幻灯片 76</vt:lpstr>
      <vt:lpstr>幻灯片 77</vt:lpstr>
      <vt:lpstr>幻灯片 78</vt:lpstr>
      <vt:lpstr>幻灯片 79</vt:lpstr>
      <vt:lpstr>幻灯片 80</vt:lpstr>
      <vt:lpstr>幻灯片 81</vt:lpstr>
      <vt:lpstr>幻灯片 82</vt:lpstr>
      <vt:lpstr>幻灯片 83</vt:lpstr>
      <vt:lpstr>幻灯片 84</vt:lpstr>
      <vt:lpstr>幻灯片 85</vt:lpstr>
      <vt:lpstr>幻灯片 86</vt:lpstr>
      <vt:lpstr>幻灯片 87</vt:lpstr>
      <vt:lpstr>幻灯片 88</vt:lpstr>
      <vt:lpstr>幻灯片 89</vt:lpstr>
      <vt:lpstr>幻灯片 90</vt:lpstr>
      <vt:lpstr>汇报大纲</vt:lpstr>
      <vt:lpstr>幻灯片 92</vt:lpstr>
      <vt:lpstr>幻灯片 93</vt:lpstr>
      <vt:lpstr>幻灯片 94</vt:lpstr>
      <vt:lpstr>幻灯片 95</vt:lpstr>
      <vt:lpstr>幻灯片 96</vt:lpstr>
      <vt:lpstr>CG平台：质量</vt:lpstr>
      <vt:lpstr>CG平台：生态环境</vt:lpstr>
      <vt:lpstr>汇报大纲</vt:lpstr>
      <vt:lpstr>CG@北航：工程教育实践平台</vt:lpstr>
      <vt:lpstr>CG@北航：程序设计课程应用案例</vt:lpstr>
      <vt:lpstr>CG@北航：程序设计课程应用案例</vt:lpstr>
      <vt:lpstr>CG@北航：程序设计课程应用案例</vt:lpstr>
      <vt:lpstr>CG@北航：程序设计课程应用案例</vt:lpstr>
      <vt:lpstr>CG@北航：程序设计课程应用案例</vt:lpstr>
      <vt:lpstr>CG@北航：程序设计课程应用案例</vt:lpstr>
      <vt:lpstr>CG@北航：程序设计课程应用案例</vt:lpstr>
      <vt:lpstr>CG@北航：程序设计课程应用案例</vt:lpstr>
      <vt:lpstr>与CourseGrading共同发展</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kk</dc:creator>
  <cp:lastModifiedBy>ZCH</cp:lastModifiedBy>
  <cp:revision>1034</cp:revision>
  <dcterms:created xsi:type="dcterms:W3CDTF">2016-10-23T10:12:07Z</dcterms:created>
  <dcterms:modified xsi:type="dcterms:W3CDTF">2018-09-02T01:13:23Z</dcterms:modified>
</cp:coreProperties>
</file>